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Black"/>
      <p:bold r:id="rId16"/>
      <p:boldItalic r:id="rId17"/>
    </p:embeddedFont>
    <p:embeddedFont>
      <p:font typeface="Roboto Thin"/>
      <p:regular r:id="rId18"/>
      <p:bold r:id="rId19"/>
      <p:italic r:id="rId20"/>
      <p:boldItalic r:id="rId21"/>
    </p:embeddedFont>
    <p:embeddedFont>
      <p:font typeface="Roboto"/>
      <p:regular r:id="rId22"/>
      <p:bold r:id="rId23"/>
      <p:italic r:id="rId24"/>
      <p:boldItalic r:id="rId25"/>
    </p:embeddedFont>
    <p:embeddedFont>
      <p:font typeface="Didact Gothic"/>
      <p:regular r:id="rId26"/>
    </p:embeddedFont>
    <p:embeddedFont>
      <p:font typeface="Roboto Light"/>
      <p:regular r:id="rId27"/>
      <p:bold r:id="rId28"/>
      <p:italic r:id="rId29"/>
      <p:boldItalic r:id="rId30"/>
    </p:embeddedFont>
    <p:embeddedFont>
      <p:font typeface="Bree Serif"/>
      <p:regular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jKZYWLl2wFZVf+R+xA3lVnGwp9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italic.fntdata"/><Relationship Id="rId22" Type="http://schemas.openxmlformats.org/officeDocument/2006/relationships/font" Target="fonts/Roboto-regular.fntdata"/><Relationship Id="rId21" Type="http://schemas.openxmlformats.org/officeDocument/2006/relationships/font" Target="fonts/RobotoThin-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idactGothic-regular.fntdata"/><Relationship Id="rId25" Type="http://schemas.openxmlformats.org/officeDocument/2006/relationships/font" Target="fonts/Roboto-boldItalic.fntdata"/><Relationship Id="rId28" Type="http://schemas.openxmlformats.org/officeDocument/2006/relationships/font" Target="fonts/RobotoLight-bold.fntdata"/><Relationship Id="rId27" Type="http://schemas.openxmlformats.org/officeDocument/2006/relationships/font" Target="fonts/Roboto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reeSerif-regular.fntdata"/><Relationship Id="rId30" Type="http://schemas.openxmlformats.org/officeDocument/2006/relationships/font" Target="fonts/RobotoLight-boldItalic.fntdata"/><Relationship Id="rId11" Type="http://schemas.openxmlformats.org/officeDocument/2006/relationships/slide" Target="slides/slide7.xml"/><Relationship Id="rId33" Type="http://schemas.openxmlformats.org/officeDocument/2006/relationships/font" Target="fonts/RobotoMono-bold.fntdata"/><Relationship Id="rId10" Type="http://schemas.openxmlformats.org/officeDocument/2006/relationships/slide" Target="slides/slide6.xml"/><Relationship Id="rId32" Type="http://schemas.openxmlformats.org/officeDocument/2006/relationships/font" Target="fonts/RobotoMono-regular.fntdata"/><Relationship Id="rId13" Type="http://schemas.openxmlformats.org/officeDocument/2006/relationships/slide" Target="slides/slide9.xml"/><Relationship Id="rId35" Type="http://schemas.openxmlformats.org/officeDocument/2006/relationships/font" Target="fonts/RobotoMono-boldItalic.fntdata"/><Relationship Id="rId12" Type="http://schemas.openxmlformats.org/officeDocument/2006/relationships/slide" Target="slides/slide8.xml"/><Relationship Id="rId34" Type="http://schemas.openxmlformats.org/officeDocument/2006/relationships/font" Target="fonts/RobotoMono-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font" Target="fonts/RobotoBlack-boldItalic.fntdata"/><Relationship Id="rId16" Type="http://schemas.openxmlformats.org/officeDocument/2006/relationships/font" Target="fonts/RobotoBlack-bold.fntdata"/><Relationship Id="rId19" Type="http://schemas.openxmlformats.org/officeDocument/2006/relationships/font" Target="fonts/RobotoThin-bold.fntdata"/><Relationship Id="rId18" Type="http://schemas.openxmlformats.org/officeDocument/2006/relationships/font" Target="fonts/RobotoTh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f1299b62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1f1299b62d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f47b78e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1f47b78e6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d618870f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d618870f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f1299b6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1f1299b62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f1299b62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1f1299b62d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Intalnirea 10</a:t>
            </a:r>
            <a:endParaRPr/>
          </a:p>
        </p:txBody>
      </p:sp>
      <p:sp>
        <p:nvSpPr>
          <p:cNvPr id="99" name="Google Shape;99;p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Extra</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1f1299b62d_0_22"/>
          <p:cNvSpPr txBox="1"/>
          <p:nvPr>
            <p:ph idx="6" type="ctrTitle"/>
          </p:nvPr>
        </p:nvSpPr>
        <p:spPr>
          <a:xfrm>
            <a:off x="13735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Gherkin syntax</a:t>
            </a:r>
            <a:endParaRPr b="1">
              <a:solidFill>
                <a:schemeClr val="lt2"/>
              </a:solidFill>
              <a:latin typeface="Roboto"/>
              <a:ea typeface="Roboto"/>
              <a:cs typeface="Roboto"/>
              <a:sym typeface="Roboto"/>
            </a:endParaRPr>
          </a:p>
        </p:txBody>
      </p:sp>
      <p:cxnSp>
        <p:nvCxnSpPr>
          <p:cNvPr id="267" name="Google Shape;267;g11f1299b62d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68" name="Google Shape;268;g11f1299b62d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Metoda mai usoara si general acceptata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de a scrie test cases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Folosita  mai ales in metodologia BDD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(behavior driven development)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Are 5 cuv cheie: Given, When, Then, And, But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 ajutorul lor descriem comportamentului</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unui utilizator in aplicatia testata</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69" name="Google Shape;269;g11f1299b62d_0_22"/>
          <p:cNvPicPr preferRelativeResize="0"/>
          <p:nvPr/>
        </p:nvPicPr>
        <p:blipFill rotWithShape="1">
          <a:blip r:embed="rId3">
            <a:alphaModFix/>
          </a:blip>
          <a:srcRect b="0" l="0" r="0" t="0"/>
          <a:stretch/>
        </p:blipFill>
        <p:spPr>
          <a:xfrm>
            <a:off x="5319723" y="1319100"/>
            <a:ext cx="3755650" cy="374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1f47b78e6a_0_0"/>
          <p:cNvSpPr txBox="1"/>
          <p:nvPr>
            <p:ph idx="6" type="ctrTitle"/>
          </p:nvPr>
        </p:nvSpPr>
        <p:spPr>
          <a:xfrm>
            <a:off x="311700" y="58510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Intrebari interviu</a:t>
            </a:r>
            <a:endParaRPr b="1">
              <a:solidFill>
                <a:schemeClr val="lt2"/>
              </a:solidFill>
              <a:latin typeface="Roboto"/>
              <a:ea typeface="Roboto"/>
              <a:cs typeface="Roboto"/>
              <a:sym typeface="Roboto"/>
            </a:endParaRPr>
          </a:p>
        </p:txBody>
      </p:sp>
      <p:cxnSp>
        <p:nvCxnSpPr>
          <p:cNvPr id="275" name="Google Shape;275;g11f47b78e6a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76" name="Google Shape;276;g11f47b78e6a_0_0"/>
          <p:cNvSpPr txBox="1"/>
          <p:nvPr/>
        </p:nvSpPr>
        <p:spPr>
          <a:xfrm>
            <a:off x="311700" y="1416500"/>
            <a:ext cx="8520600" cy="20319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Diferenta dintre alert, confirm si prompt?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Ce este o suita de teste si la ce ne ajuta?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Care sunt cuvintele cheie din sintaxa gherkin?</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voastru.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1" st="11"/>
                                            </p:txEl>
                                          </p:spTgt>
                                        </p:tgtEl>
                                        <p:attrNameLst>
                                          <p:attrName>style.visibility</p:attrName>
                                        </p:attrNameLst>
                                      </p:cBhvr>
                                      <p:to>
                                        <p:strVal val="visible"/>
                                      </p:to>
                                    </p:set>
                                    <p:animEffect filter="fade" transition="in">
                                      <p:cBhvr>
                                        <p:cTn dur="1000"/>
                                        <p:tgtEl>
                                          <p:spTgt spid="22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Intalnire 10</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416500"/>
            <a:ext cx="8520600" cy="30630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Sa stim sa unim mai multe teste in suite</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Sa stim sa folosim si alte browsere</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Sa realizam primele rapoarte html</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Sa reusim sa rezolvam probleme extra cum ar fi:</a:t>
            </a:r>
            <a:endParaRPr b="1" i="0" sz="1700" u="none" cap="none" strike="noStrike">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Alerte</a:t>
            </a:r>
            <a:endParaRPr b="1" i="0" sz="1700" u="none" cap="none" strike="noStrike">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Autentificari</a:t>
            </a:r>
            <a:endParaRPr b="1" i="0" sz="1700" u="none" cap="none" strike="noStrike">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Context menu</a:t>
            </a:r>
            <a:endParaRPr b="1" i="0" sz="1700" u="none" cap="none" strike="noStrike">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Sa apasam taste</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Sa invatam sa folosim sintaxa gherkin</a:t>
            </a:r>
            <a:endParaRPr b="1" i="0" sz="17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2100"/>
              <a:buFont typeface="Arial"/>
              <a:buNone/>
            </a:pPr>
            <a:r>
              <a:t/>
            </a:r>
            <a:endParaRPr b="1" i="0" sz="1700" u="none" cap="none" strike="noStrike">
              <a:solidFill>
                <a:schemeClr val="lt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2100"/>
              <a:buFont typeface="Arial"/>
              <a:buNone/>
            </a:pPr>
            <a:r>
              <a:t/>
            </a:r>
            <a:endParaRPr b="1" i="0" sz="17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1000"/>
                                        <p:tgtEl>
                                          <p:spTgt spid="2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6" st="6"/>
                                            </p:txEl>
                                          </p:spTgt>
                                        </p:tgtEl>
                                        <p:attrNameLst>
                                          <p:attrName>style.visibility</p:attrName>
                                        </p:attrNameLst>
                                      </p:cBhvr>
                                      <p:to>
                                        <p:strVal val="visible"/>
                                      </p:to>
                                    </p:set>
                                    <p:animEffect filter="fade" transition="in">
                                      <p:cBhvr>
                                        <p:cTn dur="1000"/>
                                        <p:tgtEl>
                                          <p:spTgt spid="2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7" st="7"/>
                                            </p:txEl>
                                          </p:spTgt>
                                        </p:tgtEl>
                                        <p:attrNameLst>
                                          <p:attrName>style.visibility</p:attrName>
                                        </p:attrNameLst>
                                      </p:cBhvr>
                                      <p:to>
                                        <p:strVal val="visible"/>
                                      </p:to>
                                    </p:set>
                                    <p:animEffect filter="fade" transition="in">
                                      <p:cBhvr>
                                        <p:cTn dur="1000"/>
                                        <p:tgtEl>
                                          <p:spTgt spid="2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8" st="8"/>
                                            </p:txEl>
                                          </p:spTgt>
                                        </p:tgtEl>
                                        <p:attrNameLst>
                                          <p:attrName>style.visibility</p:attrName>
                                        </p:attrNameLst>
                                      </p:cBhvr>
                                      <p:to>
                                        <p:strVal val="visible"/>
                                      </p:to>
                                    </p:set>
                                    <p:animEffect filter="fade" transition="in">
                                      <p:cBhvr>
                                        <p:cTn dur="1000"/>
                                        <p:tgtEl>
                                          <p:spTgt spid="2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9" st="9"/>
                                            </p:txEl>
                                          </p:spTgt>
                                        </p:tgtEl>
                                        <p:attrNameLst>
                                          <p:attrName>style.visibility</p:attrName>
                                        </p:attrNameLst>
                                      </p:cBhvr>
                                      <p:to>
                                        <p:strVal val="visible"/>
                                      </p:to>
                                    </p:set>
                                    <p:animEffect filter="fade" transition="in">
                                      <p:cBhvr>
                                        <p:cTn dur="1000"/>
                                        <p:tgtEl>
                                          <p:spTgt spid="23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0" st="10"/>
                                            </p:txEl>
                                          </p:spTgt>
                                        </p:tgtEl>
                                        <p:attrNameLst>
                                          <p:attrName>style.visibility</p:attrName>
                                        </p:attrNameLst>
                                      </p:cBhvr>
                                      <p:to>
                                        <p:strVal val="visible"/>
                                      </p:to>
                                    </p:set>
                                    <p:animEffect filter="fade" transition="in">
                                      <p:cBhvr>
                                        <p:cTn dur="1000"/>
                                        <p:tgtEl>
                                          <p:spTgt spid="23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d618870fb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Suite de teste + rapoarte + skip test</a:t>
            </a:r>
            <a:endParaRPr b="1">
              <a:solidFill>
                <a:schemeClr val="lt2"/>
              </a:solidFill>
              <a:latin typeface="Roboto"/>
              <a:ea typeface="Roboto"/>
              <a:cs typeface="Roboto"/>
              <a:sym typeface="Roboto"/>
            </a:endParaRPr>
          </a:p>
        </p:txBody>
      </p:sp>
      <p:cxnSp>
        <p:nvCxnSpPr>
          <p:cNvPr id="243" name="Google Shape;243;g11d618870fb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d618870fb_0_16"/>
          <p:cNvSpPr txBox="1"/>
          <p:nvPr/>
        </p:nvSpPr>
        <p:spPr>
          <a:xfrm>
            <a:off x="311700" y="1416500"/>
            <a:ext cx="8520600" cy="2724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Suitele ne permit sa rulam mai multe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teste deodata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pip install html-testRunner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metoda addTests adaugam o lista cu toate</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clasele de test dorite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Pt skip folosim decoratorul @unittest.skip</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45" name="Google Shape;245;g11d618870fb_0_16"/>
          <p:cNvPicPr preferRelativeResize="0"/>
          <p:nvPr/>
        </p:nvPicPr>
        <p:blipFill rotWithShape="1">
          <a:blip r:embed="rId3">
            <a:alphaModFix/>
          </a:blip>
          <a:srcRect b="0" l="0" r="0" t="0"/>
          <a:stretch/>
        </p:blipFill>
        <p:spPr>
          <a:xfrm>
            <a:off x="4783025" y="1307150"/>
            <a:ext cx="3794351" cy="370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1f1299b62d_0_1"/>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Alte browsere</a:t>
            </a:r>
            <a:endParaRPr b="1">
              <a:solidFill>
                <a:schemeClr val="lt2"/>
              </a:solidFill>
              <a:latin typeface="Roboto"/>
              <a:ea typeface="Roboto"/>
              <a:cs typeface="Roboto"/>
              <a:sym typeface="Roboto"/>
            </a:endParaRPr>
          </a:p>
        </p:txBody>
      </p:sp>
      <p:cxnSp>
        <p:nvCxnSpPr>
          <p:cNvPr id="251" name="Google Shape;251;g11f1299b62d_0_1"/>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52" name="Google Shape;252;g11f1299b62d_0_1"/>
          <p:cNvSpPr txBox="1"/>
          <p:nvPr/>
        </p:nvSpPr>
        <p:spPr>
          <a:xfrm>
            <a:off x="311700" y="1416500"/>
            <a:ext cx="8520600" cy="15699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https://pypi.org/project/webdriver-manager/</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1f1299b62d_0_1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Situatii extra</a:t>
            </a:r>
            <a:endParaRPr b="1">
              <a:solidFill>
                <a:schemeClr val="lt2"/>
              </a:solidFill>
              <a:latin typeface="Roboto"/>
              <a:ea typeface="Roboto"/>
              <a:cs typeface="Roboto"/>
              <a:sym typeface="Roboto"/>
            </a:endParaRPr>
          </a:p>
        </p:txBody>
      </p:sp>
      <p:cxnSp>
        <p:nvCxnSpPr>
          <p:cNvPr id="258" name="Google Shape;258;g11f1299b62d_0_1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59" name="Google Shape;259;g11f1299b62d_0_12"/>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Alert are doar ok</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Confirm are ok / cancel</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Prompt are input + ok / cancel</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Sintaxa corecta cand ne autentificam intr-o pagina: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https://user:pass@the-internet.herokuapp.com/basic_auth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Context menu: meniu care se deschide cu click dreapta si e mai greu de simulat</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Apasare taste de la tastatura</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60" name="Google Shape;260;g11f1299b62d_0_12"/>
          <p:cNvPicPr preferRelativeResize="0"/>
          <p:nvPr/>
        </p:nvPicPr>
        <p:blipFill rotWithShape="1">
          <a:blip r:embed="rId3">
            <a:alphaModFix/>
          </a:blip>
          <a:srcRect b="0" l="0" r="0" t="0"/>
          <a:stretch/>
        </p:blipFill>
        <p:spPr>
          <a:xfrm>
            <a:off x="1064175" y="2919000"/>
            <a:ext cx="5372100" cy="447675"/>
          </a:xfrm>
          <a:prstGeom prst="rect">
            <a:avLst/>
          </a:prstGeom>
          <a:noFill/>
          <a:ln>
            <a:noFill/>
          </a:ln>
        </p:spPr>
      </p:pic>
      <p:pic>
        <p:nvPicPr>
          <p:cNvPr id="261" name="Google Shape;261;g11f1299b62d_0_12"/>
          <p:cNvPicPr preferRelativeResize="0"/>
          <p:nvPr/>
        </p:nvPicPr>
        <p:blipFill rotWithShape="1">
          <a:blip r:embed="rId4">
            <a:alphaModFix/>
          </a:blip>
          <a:srcRect b="0" l="0" r="0" t="0"/>
          <a:stretch/>
        </p:blipFill>
        <p:spPr>
          <a:xfrm>
            <a:off x="888825" y="3910475"/>
            <a:ext cx="2781300" cy="72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