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Black"/>
      <p:bold r:id="rId16"/>
      <p:boldItalic r:id="rId17"/>
    </p:embeddedFont>
    <p:embeddedFont>
      <p:font typeface="Roboto Thin"/>
      <p:regular r:id="rId18"/>
      <p:bold r:id="rId19"/>
      <p:italic r:id="rId20"/>
      <p:boldItalic r:id="rId21"/>
    </p:embeddedFont>
    <p:embeddedFont>
      <p:font typeface="Roboto"/>
      <p:regular r:id="rId22"/>
      <p:bold r:id="rId23"/>
      <p:italic r:id="rId24"/>
      <p:boldItalic r:id="rId25"/>
    </p:embeddedFont>
    <p:embeddedFont>
      <p:font typeface="Didact Gothic"/>
      <p:regular r:id="rId26"/>
    </p:embeddedFont>
    <p:embeddedFont>
      <p:font typeface="Roboto Light"/>
      <p:regular r:id="rId27"/>
      <p:bold r:id="rId28"/>
      <p:italic r:id="rId29"/>
      <p:boldItalic r:id="rId30"/>
    </p:embeddedFont>
    <p:embeddedFont>
      <p:font typeface="Bree Serif"/>
      <p:regular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g0GfjDd7uhgng00dtDIl+B1/u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idactGothic-regular.fntdata"/><Relationship Id="rId25" Type="http://schemas.openxmlformats.org/officeDocument/2006/relationships/font" Target="fonts/Roboto-bold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reeSerif-regular.fntdata"/><Relationship Id="rId30" Type="http://schemas.openxmlformats.org/officeDocument/2006/relationships/font" Target="fonts/RobotoLight-boldItalic.fntdata"/><Relationship Id="rId11" Type="http://schemas.openxmlformats.org/officeDocument/2006/relationships/slide" Target="slides/slide7.xml"/><Relationship Id="rId33" Type="http://schemas.openxmlformats.org/officeDocument/2006/relationships/font" Target="fonts/RobotoMono-bold.fntdata"/><Relationship Id="rId10" Type="http://schemas.openxmlformats.org/officeDocument/2006/relationships/slide" Target="slides/slide6.xml"/><Relationship Id="rId32" Type="http://schemas.openxmlformats.org/officeDocument/2006/relationships/font" Target="fonts/RobotoMono-regular.fntdata"/><Relationship Id="rId13" Type="http://schemas.openxmlformats.org/officeDocument/2006/relationships/slide" Target="slides/slide9.xml"/><Relationship Id="rId35" Type="http://schemas.openxmlformats.org/officeDocument/2006/relationships/font" Target="fonts/RobotoMono-boldItalic.fntdata"/><Relationship Id="rId12" Type="http://schemas.openxmlformats.org/officeDocument/2006/relationships/slide" Target="slides/slide8.xml"/><Relationship Id="rId34" Type="http://schemas.openxmlformats.org/officeDocument/2006/relationships/font" Target="fonts/RobotoMono-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font" Target="fonts/RobotoBlack-boldItalic.fntdata"/><Relationship Id="rId16" Type="http://schemas.openxmlformats.org/officeDocument/2006/relationships/font" Target="fonts/RobotoBlack-bold.fntdata"/><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d618870f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1d618870fb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91c8fdce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191c8fdcea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91c8fdb8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91c8fdb8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d618870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1d618870f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d618870f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1d618870f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9</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Verificari</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1d618870fb_0_23"/>
          <p:cNvSpPr txBox="1"/>
          <p:nvPr>
            <p:ph idx="6" type="ctrTitle"/>
          </p:nvPr>
        </p:nvSpPr>
        <p:spPr>
          <a:xfrm>
            <a:off x="348700" y="36030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Verificari cu unittest</a:t>
            </a:r>
            <a:endParaRPr b="1">
              <a:solidFill>
                <a:schemeClr val="lt2"/>
              </a:solidFill>
              <a:latin typeface="Roboto"/>
              <a:ea typeface="Roboto"/>
              <a:cs typeface="Roboto"/>
              <a:sym typeface="Roboto"/>
            </a:endParaRPr>
          </a:p>
        </p:txBody>
      </p:sp>
      <p:cxnSp>
        <p:nvCxnSpPr>
          <p:cNvPr id="268" name="Google Shape;268;g11d618870fb_0_23"/>
          <p:cNvCxnSpPr/>
          <p:nvPr/>
        </p:nvCxnSpPr>
        <p:spPr>
          <a:xfrm>
            <a:off x="311700" y="966900"/>
            <a:ext cx="8520600" cy="0"/>
          </a:xfrm>
          <a:prstGeom prst="straightConnector1">
            <a:avLst/>
          </a:prstGeom>
          <a:noFill/>
          <a:ln cap="flat" cmpd="sng" w="9525">
            <a:solidFill>
              <a:schemeClr val="accent1"/>
            </a:solidFill>
            <a:prstDash val="solid"/>
            <a:round/>
            <a:headEnd len="sm" w="sm" type="none"/>
            <a:tailEnd len="sm" w="sm" type="none"/>
          </a:ln>
        </p:spPr>
      </p:cxnSp>
      <p:sp>
        <p:nvSpPr>
          <p:cNvPr id="269" name="Google Shape;269;g11d618870fb_0_23"/>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0" lvl="0" marL="9144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70" name="Google Shape;270;g11d618870fb_0_23"/>
          <p:cNvPicPr preferRelativeResize="0"/>
          <p:nvPr/>
        </p:nvPicPr>
        <p:blipFill rotWithShape="1">
          <a:blip r:embed="rId3">
            <a:alphaModFix/>
          </a:blip>
          <a:srcRect b="0" l="0" r="0" t="0"/>
          <a:stretch/>
        </p:blipFill>
        <p:spPr>
          <a:xfrm>
            <a:off x="1676975" y="1125350"/>
            <a:ext cx="5575726" cy="373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191c8fdcea_0_6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Intrebari interviu</a:t>
            </a:r>
            <a:endParaRPr b="1">
              <a:solidFill>
                <a:schemeClr val="lt2"/>
              </a:solidFill>
              <a:latin typeface="Roboto"/>
              <a:ea typeface="Roboto"/>
              <a:cs typeface="Roboto"/>
              <a:sym typeface="Roboto"/>
            </a:endParaRPr>
          </a:p>
        </p:txBody>
      </p:sp>
      <p:cxnSp>
        <p:nvCxnSpPr>
          <p:cNvPr id="276" name="Google Shape;276;g1191c8fdcea_0_6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7" name="Google Shape;277;g1191c8fdcea_0_63"/>
          <p:cNvSpPr txBox="1"/>
          <p:nvPr/>
        </p:nvSpPr>
        <p:spPr>
          <a:xfrm>
            <a:off x="1015900" y="1519850"/>
            <a:ext cx="7303200" cy="28014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De ce nu e recomandat sa folosim sleep in cod?</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Care e diferenta dintre implicit wait si explicit wait?</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Daca avem si implicit si explicit wait care e folosit?</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Ce librarie se foloseste pentru a face verificari la final de test?</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Ce metode se folosesc pentru a face verificari la final de test?</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Daca ‘pica’ testul la o verificare, mai continua sau se opreste?</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Putem face verificari la inceput de test?</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Cum verificam daca un element nu e vizibil? (2 modalitati)</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Ce face functia setUp()</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Ce face functia tearDown()								</a:t>
            </a:r>
            <a:endParaRPr b="1" i="0" sz="1700" u="none" cap="none" strike="noStrik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voastru.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1" st="11"/>
                                            </p:txEl>
                                          </p:spTgt>
                                        </p:tgtEl>
                                        <p:attrNameLst>
                                          <p:attrName>style.visibility</p:attrName>
                                        </p:attrNameLst>
                                      </p:cBhvr>
                                      <p:to>
                                        <p:strVal val="visible"/>
                                      </p:to>
                                    </p:set>
                                    <p:animEffect filter="fade" transition="in">
                                      <p:cBhvr>
                                        <p:cTn dur="1000"/>
                                        <p:tgtEl>
                                          <p:spTgt spid="2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9</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416500"/>
            <a:ext cx="8520600" cy="17547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stim sa asteptam elementele corect</a:t>
            </a:r>
            <a:endParaRPr b="1" i="0" sz="1700" u="none" cap="none" strike="noStrike">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Implicit wait</a:t>
            </a:r>
            <a:endParaRPr b="1" i="0" sz="1700" u="none" cap="none" strike="noStrike">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Explicit wait</a:t>
            </a:r>
            <a:endParaRPr b="1" i="0" sz="1700" u="none" cap="none" strike="noStrike">
              <a:solidFill>
                <a:schemeClr val="lt1"/>
              </a:solidFill>
              <a:latin typeface="Roboto"/>
              <a:ea typeface="Roboto"/>
              <a:cs typeface="Roboto"/>
              <a:sym typeface="Roboto"/>
            </a:endParaRPr>
          </a:p>
          <a:p>
            <a:pPr indent="-336550" lvl="0" marL="4572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Sa stim sa facem verificarile necesare la finalul unui test folosind</a:t>
            </a:r>
            <a:endParaRPr b="1" i="0" sz="1700" u="none" cap="none" strike="noStrike">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Cuvantul rezervat ‘assert’</a:t>
            </a:r>
            <a:endParaRPr b="1" i="0" sz="1700" u="none" cap="none" strike="noStrike">
              <a:solidFill>
                <a:schemeClr val="lt1"/>
              </a:solidFill>
              <a:latin typeface="Roboto"/>
              <a:ea typeface="Roboto"/>
              <a:cs typeface="Roboto"/>
              <a:sym typeface="Roboto"/>
            </a:endParaRPr>
          </a:p>
          <a:p>
            <a:pPr indent="-336550" lvl="1" marL="914400" marR="0" rtl="0" algn="l">
              <a:lnSpc>
                <a:spcPct val="100000"/>
              </a:lnSpc>
              <a:spcBef>
                <a:spcPts val="0"/>
              </a:spcBef>
              <a:spcAft>
                <a:spcPts val="0"/>
              </a:spcAft>
              <a:buClr>
                <a:schemeClr val="lt1"/>
              </a:buClr>
              <a:buSzPts val="1700"/>
              <a:buFont typeface="Roboto"/>
              <a:buChar char="○"/>
            </a:pPr>
            <a:r>
              <a:rPr b="1" i="0" lang="en-GB" sz="1700" u="none" cap="none" strike="noStrike">
                <a:solidFill>
                  <a:schemeClr val="lt1"/>
                </a:solidFill>
                <a:latin typeface="Roboto"/>
                <a:ea typeface="Roboto"/>
                <a:cs typeface="Roboto"/>
                <a:sym typeface="Roboto"/>
              </a:rPr>
              <a:t>Libraria unittest</a:t>
            </a:r>
            <a:endParaRPr b="1" i="0" sz="17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91c8fdb8e_0_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Waits</a:t>
            </a:r>
            <a:endParaRPr b="1">
              <a:solidFill>
                <a:schemeClr val="lt2"/>
              </a:solidFill>
              <a:latin typeface="Roboto"/>
              <a:ea typeface="Roboto"/>
              <a:cs typeface="Roboto"/>
              <a:sym typeface="Roboto"/>
            </a:endParaRPr>
          </a:p>
        </p:txBody>
      </p:sp>
      <p:cxnSp>
        <p:nvCxnSpPr>
          <p:cNvPr id="243" name="Google Shape;243;g1191c8fdb8e_0_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91c8fdb8e_0_3"/>
          <p:cNvSpPr txBox="1"/>
          <p:nvPr/>
        </p:nvSpPr>
        <p:spPr>
          <a:xfrm>
            <a:off x="311700" y="1416500"/>
            <a:ext cx="8520600" cy="2493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Uneori robotelul vrea sa interactioneze cu elementele inainte ca acestea sa devina active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acest caz avem 3 variante</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1. sleep() - opreste executia codului pentru un nr de sec</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2. implicit wait - stabileste cate secunde sa caute selenium dupa orice element</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3. explicit wait - stabileste cate secunde sa caute selenium dupa un element particular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45" name="Google Shape;245;g1191c8fdb8e_0_3"/>
          <p:cNvPicPr preferRelativeResize="0"/>
          <p:nvPr/>
        </p:nvPicPr>
        <p:blipFill rotWithShape="1">
          <a:blip r:embed="rId3">
            <a:alphaModFix/>
          </a:blip>
          <a:srcRect b="0" l="0" r="0" t="0"/>
          <a:stretch/>
        </p:blipFill>
        <p:spPr>
          <a:xfrm>
            <a:off x="98150" y="3131925"/>
            <a:ext cx="2215975" cy="674450"/>
          </a:xfrm>
          <a:prstGeom prst="rect">
            <a:avLst/>
          </a:prstGeom>
          <a:noFill/>
          <a:ln>
            <a:noFill/>
          </a:ln>
        </p:spPr>
      </p:pic>
      <p:pic>
        <p:nvPicPr>
          <p:cNvPr id="246" name="Google Shape;246;g1191c8fdb8e_0_3"/>
          <p:cNvPicPr preferRelativeResize="0"/>
          <p:nvPr/>
        </p:nvPicPr>
        <p:blipFill rotWithShape="1">
          <a:blip r:embed="rId4">
            <a:alphaModFix/>
          </a:blip>
          <a:srcRect b="0" l="0" r="0" t="0"/>
          <a:stretch/>
        </p:blipFill>
        <p:spPr>
          <a:xfrm>
            <a:off x="2648575" y="3059100"/>
            <a:ext cx="6293875" cy="928600"/>
          </a:xfrm>
          <a:prstGeom prst="rect">
            <a:avLst/>
          </a:prstGeom>
          <a:noFill/>
          <a:ln>
            <a:noFill/>
          </a:ln>
        </p:spPr>
      </p:pic>
      <p:pic>
        <p:nvPicPr>
          <p:cNvPr id="247" name="Google Shape;247;g1191c8fdb8e_0_3"/>
          <p:cNvPicPr preferRelativeResize="0"/>
          <p:nvPr/>
        </p:nvPicPr>
        <p:blipFill rotWithShape="1">
          <a:blip r:embed="rId5">
            <a:alphaModFix/>
          </a:blip>
          <a:srcRect b="0" l="0" r="0" t="0"/>
          <a:stretch/>
        </p:blipFill>
        <p:spPr>
          <a:xfrm>
            <a:off x="311700" y="4134900"/>
            <a:ext cx="8255494" cy="85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1d618870fb_0_6"/>
          <p:cNvSpPr txBox="1"/>
          <p:nvPr>
            <p:ph idx="6" type="ctrTitle"/>
          </p:nvPr>
        </p:nvSpPr>
        <p:spPr>
          <a:xfrm>
            <a:off x="366475" y="58510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Verificari cu assert</a:t>
            </a:r>
            <a:endParaRPr b="1">
              <a:solidFill>
                <a:schemeClr val="lt2"/>
              </a:solidFill>
              <a:latin typeface="Roboto"/>
              <a:ea typeface="Roboto"/>
              <a:cs typeface="Roboto"/>
              <a:sym typeface="Roboto"/>
            </a:endParaRPr>
          </a:p>
        </p:txBody>
      </p:sp>
      <p:cxnSp>
        <p:nvCxnSpPr>
          <p:cNvPr id="253" name="Google Shape;253;g11d618870fb_0_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4" name="Google Shape;254;g11d618870fb_0_6"/>
          <p:cNvSpPr txBox="1"/>
          <p:nvPr/>
        </p:nvSpPr>
        <p:spPr>
          <a:xfrm>
            <a:off x="311700" y="1416500"/>
            <a:ext cx="8520600" cy="1569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p:txBody>
      </p:sp>
      <p:pic>
        <p:nvPicPr>
          <p:cNvPr id="255" name="Google Shape;255;g11d618870fb_0_6"/>
          <p:cNvPicPr preferRelativeResize="0"/>
          <p:nvPr/>
        </p:nvPicPr>
        <p:blipFill rotWithShape="1">
          <a:blip r:embed="rId3">
            <a:alphaModFix/>
          </a:blip>
          <a:srcRect b="0" l="0" r="0" t="0"/>
          <a:stretch/>
        </p:blipFill>
        <p:spPr>
          <a:xfrm>
            <a:off x="492825" y="1554150"/>
            <a:ext cx="8267901" cy="270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1d618870fb_0_16"/>
          <p:cNvSpPr txBox="1"/>
          <p:nvPr>
            <p:ph idx="6" type="ctrTitle"/>
          </p:nvPr>
        </p:nvSpPr>
        <p:spPr>
          <a:xfrm>
            <a:off x="1959800" y="644550"/>
            <a:ext cx="4319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Verificari cu unittest</a:t>
            </a:r>
            <a:endParaRPr b="1">
              <a:solidFill>
                <a:schemeClr val="lt2"/>
              </a:solidFill>
              <a:latin typeface="Roboto"/>
              <a:ea typeface="Roboto"/>
              <a:cs typeface="Roboto"/>
              <a:sym typeface="Roboto"/>
            </a:endParaRPr>
          </a:p>
        </p:txBody>
      </p:sp>
      <p:cxnSp>
        <p:nvCxnSpPr>
          <p:cNvPr id="261" name="Google Shape;261;g11d618870fb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2" name="Google Shape;262;g11d618870fb_0_16"/>
          <p:cNvSpPr txBox="1"/>
          <p:nvPr/>
        </p:nvSpPr>
        <p:spPr>
          <a:xfrm>
            <a:off x="311700" y="1672475"/>
            <a:ext cx="8520600" cy="2262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Se importa libraria unittest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Se mosteneste clasa TestCase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functia setUp() punem tot ce ne dorim sa se execute inainte de teste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functia tearDown() punem tot ce ne dorim sa se execute dupa teste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Scriem cate metode de test avem nevoie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mod ideal fiecare test case contine o singura verificare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Putem rula test case individuale - fiecare trebuie sa fie independent si functional</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Putem rula toata clasa de teste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Data viitoare vom invatat cum sa le punem in suite de teste (sa le grupam logic)</a:t>
            </a:r>
            <a:endParaRPr b="1" i="0" sz="1500" u="none" cap="none" strike="noStrike">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