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vz9/GMnGKNiTZhh/KdtcOI+Ql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2e3df56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2e3df567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e3df567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22e3df567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f47b78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1f47b78e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e6363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22e63635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f1299b6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f1299b62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e3df5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2e3df56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11</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BDD, POM</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22e3df567d_0_10"/>
          <p:cNvSpPr txBox="1"/>
          <p:nvPr>
            <p:ph idx="6" type="ctrTitle"/>
          </p:nvPr>
        </p:nvSpPr>
        <p:spPr>
          <a:xfrm>
            <a:off x="311700" y="318925"/>
            <a:ext cx="8520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Examples</a:t>
            </a:r>
            <a:endParaRPr b="1">
              <a:solidFill>
                <a:schemeClr val="lt2"/>
              </a:solidFill>
              <a:latin typeface="Roboto"/>
              <a:ea typeface="Roboto"/>
              <a:cs typeface="Roboto"/>
              <a:sym typeface="Roboto"/>
            </a:endParaRPr>
          </a:p>
        </p:txBody>
      </p:sp>
      <p:pic>
        <p:nvPicPr>
          <p:cNvPr id="268" name="Google Shape;268;g122e3df567d_0_10"/>
          <p:cNvPicPr preferRelativeResize="0"/>
          <p:nvPr/>
        </p:nvPicPr>
        <p:blipFill rotWithShape="1">
          <a:blip r:embed="rId3">
            <a:alphaModFix/>
          </a:blip>
          <a:srcRect b="0" l="0" r="0" t="0"/>
          <a:stretch/>
        </p:blipFill>
        <p:spPr>
          <a:xfrm>
            <a:off x="99600" y="1174751"/>
            <a:ext cx="4045924" cy="1597475"/>
          </a:xfrm>
          <a:prstGeom prst="rect">
            <a:avLst/>
          </a:prstGeom>
          <a:noFill/>
          <a:ln>
            <a:noFill/>
          </a:ln>
        </p:spPr>
      </p:pic>
      <p:pic>
        <p:nvPicPr>
          <p:cNvPr id="269" name="Google Shape;269;g122e3df567d_0_10"/>
          <p:cNvPicPr preferRelativeResize="0"/>
          <p:nvPr/>
        </p:nvPicPr>
        <p:blipFill rotWithShape="1">
          <a:blip r:embed="rId4">
            <a:alphaModFix/>
          </a:blip>
          <a:srcRect b="0" l="0" r="0" t="0"/>
          <a:stretch/>
        </p:blipFill>
        <p:spPr>
          <a:xfrm>
            <a:off x="4370875" y="460165"/>
            <a:ext cx="4597099" cy="2753825"/>
          </a:xfrm>
          <a:prstGeom prst="rect">
            <a:avLst/>
          </a:prstGeom>
          <a:noFill/>
          <a:ln>
            <a:noFill/>
          </a:ln>
        </p:spPr>
      </p:pic>
      <p:pic>
        <p:nvPicPr>
          <p:cNvPr id="270" name="Google Shape;270;g122e3df567d_0_10"/>
          <p:cNvPicPr preferRelativeResize="0"/>
          <p:nvPr/>
        </p:nvPicPr>
        <p:blipFill rotWithShape="1">
          <a:blip r:embed="rId5">
            <a:alphaModFix/>
          </a:blip>
          <a:srcRect b="0" l="0" r="0" t="0"/>
          <a:stretch/>
        </p:blipFill>
        <p:spPr>
          <a:xfrm>
            <a:off x="99600" y="3333766"/>
            <a:ext cx="6986749" cy="16893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22e3df567d_0_23"/>
          <p:cNvSpPr txBox="1"/>
          <p:nvPr>
            <p:ph idx="6" type="ctrTitle"/>
          </p:nvPr>
        </p:nvSpPr>
        <p:spPr>
          <a:xfrm>
            <a:off x="311700" y="1957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POM</a:t>
            </a:r>
            <a:endParaRPr b="1">
              <a:solidFill>
                <a:schemeClr val="lt2"/>
              </a:solidFill>
              <a:latin typeface="Roboto"/>
              <a:ea typeface="Roboto"/>
              <a:cs typeface="Roboto"/>
              <a:sym typeface="Roboto"/>
            </a:endParaRPr>
          </a:p>
        </p:txBody>
      </p:sp>
      <p:cxnSp>
        <p:nvCxnSpPr>
          <p:cNvPr id="276" name="Google Shape;276;g122e3df567d_0_23"/>
          <p:cNvCxnSpPr/>
          <p:nvPr/>
        </p:nvCxnSpPr>
        <p:spPr>
          <a:xfrm>
            <a:off x="355700" y="760475"/>
            <a:ext cx="8520600" cy="0"/>
          </a:xfrm>
          <a:prstGeom prst="straightConnector1">
            <a:avLst/>
          </a:prstGeom>
          <a:noFill/>
          <a:ln cap="flat" cmpd="sng" w="9525">
            <a:solidFill>
              <a:schemeClr val="accent1"/>
            </a:solidFill>
            <a:prstDash val="solid"/>
            <a:round/>
            <a:headEnd len="sm" w="sm" type="none"/>
            <a:tailEnd len="sm" w="sm" type="none"/>
          </a:ln>
        </p:spPr>
      </p:cxnSp>
      <p:sp>
        <p:nvSpPr>
          <p:cNvPr id="277" name="Google Shape;277;g122e3df567d_0_23"/>
          <p:cNvSpPr txBox="1"/>
          <p:nvPr/>
        </p:nvSpPr>
        <p:spPr>
          <a:xfrm>
            <a:off x="267700" y="914850"/>
            <a:ext cx="8520600" cy="2031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Page object model este cel mai folosit design pattern in testarea web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Ne </a:t>
            </a:r>
            <a:r>
              <a:rPr b="1" lang="en-GB" sz="1500">
                <a:solidFill>
                  <a:schemeClr val="lt1"/>
                </a:solidFill>
                <a:latin typeface="Roboto"/>
                <a:ea typeface="Roboto"/>
                <a:cs typeface="Roboto"/>
                <a:sym typeface="Roboto"/>
              </a:rPr>
              <a:t>ajută</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să</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organizăm</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fișierele</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într-un</a:t>
            </a:r>
            <a:r>
              <a:rPr b="1" i="0" lang="en-GB" sz="1500" u="none" cap="none" strike="noStrike">
                <a:solidFill>
                  <a:schemeClr val="lt1"/>
                </a:solidFill>
                <a:latin typeface="Roboto"/>
                <a:ea typeface="Roboto"/>
                <a:cs typeface="Roboto"/>
                <a:sym typeface="Roboto"/>
              </a:rPr>
              <a:t> mod logic </a:t>
            </a:r>
            <a:r>
              <a:rPr b="1" lang="en-GB" sz="1500">
                <a:solidFill>
                  <a:schemeClr val="lt1"/>
                </a:solidFill>
                <a:latin typeface="Roboto"/>
                <a:ea typeface="Roboto"/>
                <a:cs typeface="Roboto"/>
                <a:sym typeface="Roboto"/>
              </a:rPr>
              <a:t>și</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ușor</a:t>
            </a:r>
            <a:r>
              <a:rPr b="1" i="0" lang="en-GB" sz="1500" u="none" cap="none" strike="noStrike">
                <a:solidFill>
                  <a:schemeClr val="lt1"/>
                </a:solidFill>
                <a:latin typeface="Roboto"/>
                <a:ea typeface="Roboto"/>
                <a:cs typeface="Roboto"/>
                <a:sym typeface="Roboto"/>
              </a:rPr>
              <a:t> de folosit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Fiecare pagina din proiect va avea o clasa </a:t>
            </a:r>
            <a:r>
              <a:rPr b="1" lang="en-GB" sz="1500">
                <a:solidFill>
                  <a:schemeClr val="lt1"/>
                </a:solidFill>
                <a:latin typeface="Roboto"/>
                <a:ea typeface="Roboto"/>
                <a:cs typeface="Roboto"/>
                <a:sym typeface="Roboto"/>
              </a:rPr>
              <a:t>atașată</a:t>
            </a:r>
            <a:r>
              <a:rPr b="1" i="0" lang="en-GB" sz="1500" u="none" cap="none" strike="noStrike">
                <a:solidFill>
                  <a:schemeClr val="lt1"/>
                </a:solidFill>
                <a:latin typeface="Roboto"/>
                <a:ea typeface="Roboto"/>
                <a:cs typeface="Roboto"/>
                <a:sym typeface="Roboto"/>
              </a:rPr>
              <a:t> unde gasim elementele din ea si interactionam cu acestea.</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8" name="Google Shape;278;g122e3df567d_0_23"/>
          <p:cNvPicPr preferRelativeResize="0"/>
          <p:nvPr/>
        </p:nvPicPr>
        <p:blipFill rotWithShape="1">
          <a:blip r:embed="rId3">
            <a:alphaModFix/>
          </a:blip>
          <a:srcRect b="0" l="0" r="0" t="0"/>
          <a:stretch/>
        </p:blipFill>
        <p:spPr>
          <a:xfrm>
            <a:off x="3696325" y="1892625"/>
            <a:ext cx="4514799" cy="3028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1f47b78e6a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Intrebari interviu</a:t>
            </a:r>
            <a:endParaRPr b="1">
              <a:solidFill>
                <a:schemeClr val="lt2"/>
              </a:solidFill>
              <a:latin typeface="Roboto"/>
              <a:ea typeface="Roboto"/>
              <a:cs typeface="Roboto"/>
              <a:sym typeface="Roboto"/>
            </a:endParaRPr>
          </a:p>
        </p:txBody>
      </p:sp>
      <p:cxnSp>
        <p:nvCxnSpPr>
          <p:cNvPr id="284" name="Google Shape;284;g11f47b78e6a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5" name="Google Shape;285;g11f47b78e6a_0_0"/>
          <p:cNvSpPr txBox="1"/>
          <p:nvPr/>
        </p:nvSpPr>
        <p:spPr>
          <a:xfrm>
            <a:off x="311700" y="1416500"/>
            <a:ext cx="8520600" cy="2031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Dacă</a:t>
            </a:r>
            <a:r>
              <a:rPr b="1" i="0" lang="en-GB" sz="1500" u="none" cap="none" strike="noStrike">
                <a:solidFill>
                  <a:schemeClr val="lt1"/>
                </a:solidFill>
                <a:latin typeface="Roboto"/>
                <a:ea typeface="Roboto"/>
                <a:cs typeface="Roboto"/>
                <a:sym typeface="Roboto"/>
              </a:rPr>
              <a:t> ar trebui sa incepi un framework de la 0, de ce ai alege BDD?</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 POM design pattern? Care ar fi avantajul folosirii lui?</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Ce e un epic? User story? Acceptance criteria?</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2016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Să</a:t>
            </a:r>
            <a:r>
              <a:rPr b="1" i="0" lang="en-GB" sz="1700" u="none" cap="none" strike="noStrike">
                <a:solidFill>
                  <a:schemeClr val="lt1"/>
                </a:solidFill>
                <a:latin typeface="Roboto"/>
                <a:ea typeface="Roboto"/>
                <a:cs typeface="Roboto"/>
                <a:sym typeface="Roboto"/>
              </a:rPr>
              <a:t> </a:t>
            </a:r>
            <a:r>
              <a:rPr b="1" lang="en-GB" sz="1700">
                <a:solidFill>
                  <a:schemeClr val="lt1"/>
                </a:solidFill>
                <a:latin typeface="Roboto"/>
                <a:ea typeface="Roboto"/>
                <a:cs typeface="Roboto"/>
                <a:sym typeface="Roboto"/>
              </a:rPr>
              <a:t>începem</a:t>
            </a:r>
            <a:r>
              <a:rPr b="1" i="0" lang="en-GB" sz="1700" u="none" cap="none" strike="noStrike">
                <a:solidFill>
                  <a:schemeClr val="lt1"/>
                </a:solidFill>
                <a:latin typeface="Roboto"/>
                <a:ea typeface="Roboto"/>
                <a:cs typeface="Roboto"/>
                <a:sym typeface="Roboto"/>
              </a:rPr>
              <a:t> proiectul final de web testing</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intelegem metodologia behavior driven development (BDD)</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intelegem ce sunt termenii de epic/user story/acceptance criteria</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intelegem page object model (POM) design pattern</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stim sa generam singuri oricate pagini avem nevoie </a:t>
            </a:r>
            <a:r>
              <a:rPr b="1" lang="en-GB" sz="1700">
                <a:solidFill>
                  <a:schemeClr val="lt1"/>
                </a:solidFill>
                <a:latin typeface="Roboto"/>
                <a:ea typeface="Roboto"/>
                <a:cs typeface="Roboto"/>
                <a:sym typeface="Roboto"/>
              </a:rPr>
              <a:t>într-un</a:t>
            </a:r>
            <a:r>
              <a:rPr b="1" i="0" lang="en-GB" sz="1700" u="none" cap="none" strike="noStrike">
                <a:solidFill>
                  <a:schemeClr val="lt1"/>
                </a:solidFill>
                <a:latin typeface="Roboto"/>
                <a:ea typeface="Roboto"/>
                <a:cs typeface="Roboto"/>
                <a:sym typeface="Roboto"/>
              </a:rPr>
              <a:t> proiect</a:t>
            </a:r>
            <a:endParaRPr b="1" i="0" sz="17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2e6363544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Final BDD Project</a:t>
            </a:r>
            <a:endParaRPr b="1">
              <a:solidFill>
                <a:schemeClr val="lt2"/>
              </a:solidFill>
              <a:latin typeface="Roboto"/>
              <a:ea typeface="Roboto"/>
              <a:cs typeface="Roboto"/>
              <a:sym typeface="Roboto"/>
            </a:endParaRPr>
          </a:p>
        </p:txBody>
      </p:sp>
      <p:cxnSp>
        <p:nvCxnSpPr>
          <p:cNvPr id="243" name="Google Shape;243;g122e6363544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22e6363544_0_0"/>
          <p:cNvSpPr txBox="1"/>
          <p:nvPr/>
        </p:nvSpPr>
        <p:spPr>
          <a:xfrm>
            <a:off x="71600" y="1389650"/>
            <a:ext cx="8639700" cy="2539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Pycharm -&gt; New Project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pip install selenium (sau pip install -U selenium - pt update la zi)</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pip install behave (o librarie bdd care va interpreta si rula testele scrise in gherkin)</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pip install behave-html-formatter (ne ajuta sa generam rapoarte bdd)</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pip install webdriver-manager</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In fisierul browser initializam driver</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Cream un folder ‘pages’ in care vom face clasele pt fiecare pagina din site</a:t>
            </a:r>
            <a:endParaRPr b="1" i="0" sz="17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f1299b62d_0_1"/>
          <p:cNvSpPr txBox="1"/>
          <p:nvPr>
            <p:ph idx="6" type="ctrTitle"/>
          </p:nvPr>
        </p:nvSpPr>
        <p:spPr>
          <a:xfrm>
            <a:off x="2783725" y="195700"/>
            <a:ext cx="2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BDD </a:t>
            </a:r>
            <a:endParaRPr b="1">
              <a:solidFill>
                <a:schemeClr val="lt2"/>
              </a:solidFill>
              <a:latin typeface="Roboto"/>
              <a:ea typeface="Roboto"/>
              <a:cs typeface="Roboto"/>
              <a:sym typeface="Roboto"/>
            </a:endParaRPr>
          </a:p>
        </p:txBody>
      </p:sp>
      <p:cxnSp>
        <p:nvCxnSpPr>
          <p:cNvPr id="250" name="Google Shape;250;g11f1299b62d_0_1"/>
          <p:cNvCxnSpPr/>
          <p:nvPr/>
        </p:nvCxnSpPr>
        <p:spPr>
          <a:xfrm>
            <a:off x="355700" y="76047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1f1299b62d_0_1"/>
          <p:cNvSpPr txBox="1"/>
          <p:nvPr/>
        </p:nvSpPr>
        <p:spPr>
          <a:xfrm>
            <a:off x="267700" y="91485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Este o metodologie derivata din TDD (test driven development)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Focus mare pe testare. Se </a:t>
            </a:r>
            <a:r>
              <a:rPr b="1" lang="en-GB" sz="1500">
                <a:solidFill>
                  <a:schemeClr val="lt1"/>
                </a:solidFill>
                <a:latin typeface="Roboto"/>
                <a:ea typeface="Roboto"/>
                <a:cs typeface="Roboto"/>
                <a:sym typeface="Roboto"/>
              </a:rPr>
              <a:t>începe</a:t>
            </a:r>
            <a:r>
              <a:rPr b="1" i="0" lang="en-GB" sz="1500" u="none" cap="none" strike="noStrike">
                <a:solidFill>
                  <a:schemeClr val="lt1"/>
                </a:solidFill>
                <a:latin typeface="Roboto"/>
                <a:ea typeface="Roboto"/>
                <a:cs typeface="Roboto"/>
                <a:sym typeface="Roboto"/>
              </a:rPr>
              <a:t> cu scrierea testelor. Se ruleaza testele care vor pica. Se scrie codul </a:t>
            </a:r>
            <a:r>
              <a:rPr b="1" lang="en-GB" sz="1500">
                <a:solidFill>
                  <a:schemeClr val="lt1"/>
                </a:solidFill>
                <a:latin typeface="Roboto"/>
                <a:ea typeface="Roboto"/>
                <a:cs typeface="Roboto"/>
                <a:sym typeface="Roboto"/>
              </a:rPr>
              <a:t>aplicației</a:t>
            </a:r>
            <a:r>
              <a:rPr b="1" i="0" lang="en-GB" sz="1500" u="none" cap="none" strike="noStrike">
                <a:solidFill>
                  <a:schemeClr val="lt1"/>
                </a:solidFill>
                <a:latin typeface="Roboto"/>
                <a:ea typeface="Roboto"/>
                <a:cs typeface="Roboto"/>
                <a:sym typeface="Roboto"/>
              </a:rPr>
              <a:t>. Se </a:t>
            </a:r>
            <a:r>
              <a:rPr b="1" lang="en-GB" sz="1500">
                <a:solidFill>
                  <a:schemeClr val="lt1"/>
                </a:solidFill>
                <a:latin typeface="Roboto"/>
                <a:ea typeface="Roboto"/>
                <a:cs typeface="Roboto"/>
                <a:sym typeface="Roboto"/>
              </a:rPr>
              <a:t>rulează</a:t>
            </a:r>
            <a:r>
              <a:rPr b="1" i="0" lang="en-GB" sz="1500" u="none" cap="none" strike="noStrike">
                <a:solidFill>
                  <a:schemeClr val="lt1"/>
                </a:solidFill>
                <a:latin typeface="Roboto"/>
                <a:ea typeface="Roboto"/>
                <a:cs typeface="Roboto"/>
                <a:sym typeface="Roboto"/>
              </a:rPr>
              <a:t> testele din nou care vor trece acum.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bdd scriem testele in plain english, cu ajutorul sintaxei gherkin.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Avantaj: Toate persoanele interesate (Clienti, Manageri, BAs, Developeri, Testeri etc) vor </a:t>
            </a:r>
            <a:r>
              <a:rPr b="1" lang="en-GB" sz="1500">
                <a:solidFill>
                  <a:schemeClr val="lt1"/>
                </a:solidFill>
                <a:latin typeface="Roboto"/>
                <a:ea typeface="Roboto"/>
                <a:cs typeface="Roboto"/>
                <a:sym typeface="Roboto"/>
              </a:rPr>
              <a:t>înțelege</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ușor</a:t>
            </a:r>
            <a:r>
              <a:rPr b="1" i="0" lang="en-GB" sz="1500" u="none" cap="none" strike="noStrike">
                <a:solidFill>
                  <a:schemeClr val="lt1"/>
                </a:solidFill>
                <a:latin typeface="Roboto"/>
                <a:ea typeface="Roboto"/>
                <a:cs typeface="Roboto"/>
                <a:sym typeface="Roboto"/>
              </a:rPr>
              <a:t> rapoartele generate. Acestea reprezinta ‘living documentation’ pt. Proiect.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Avantaj: Focusul se muta pe calitatea produsului </a:t>
            </a:r>
            <a:r>
              <a:rPr b="1" lang="en-GB" sz="1500">
                <a:solidFill>
                  <a:schemeClr val="lt1"/>
                </a:solidFill>
                <a:latin typeface="Roboto"/>
                <a:ea typeface="Roboto"/>
                <a:cs typeface="Roboto"/>
                <a:sym typeface="Roboto"/>
              </a:rPr>
              <a:t>și</a:t>
            </a:r>
            <a:r>
              <a:rPr b="1" i="0" lang="en-GB" sz="1500" u="none" cap="none" strike="noStrike">
                <a:solidFill>
                  <a:schemeClr val="lt1"/>
                </a:solidFill>
                <a:latin typeface="Roboto"/>
                <a:ea typeface="Roboto"/>
                <a:cs typeface="Roboto"/>
                <a:sym typeface="Roboto"/>
              </a:rPr>
              <a:t> pe testare.</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lang="en-GB" sz="1500">
                <a:solidFill>
                  <a:schemeClr val="lt1"/>
                </a:solidFill>
                <a:latin typeface="Roboto"/>
                <a:ea typeface="Roboto"/>
                <a:cs typeface="Roboto"/>
                <a:sym typeface="Roboto"/>
              </a:rPr>
              <a:t>Știm</a:t>
            </a:r>
            <a:r>
              <a:rPr b="1" i="0" lang="en-GB" sz="1500" u="none" cap="none" strike="noStrike">
                <a:solidFill>
                  <a:schemeClr val="lt1"/>
                </a:solidFill>
                <a:latin typeface="Roboto"/>
                <a:ea typeface="Roboto"/>
                <a:cs typeface="Roboto"/>
                <a:sym typeface="Roboto"/>
              </a:rPr>
              <a:t> sigur </a:t>
            </a:r>
            <a:r>
              <a:rPr b="1" lang="en-GB" sz="1500">
                <a:solidFill>
                  <a:schemeClr val="lt1"/>
                </a:solidFill>
                <a:latin typeface="Roboto"/>
                <a:ea typeface="Roboto"/>
                <a:cs typeface="Roboto"/>
                <a:sym typeface="Roboto"/>
              </a:rPr>
              <a:t>că</a:t>
            </a:r>
            <a:r>
              <a:rPr b="1" i="0" lang="en-GB" sz="1500" u="none" cap="none" strike="noStrike">
                <a:solidFill>
                  <a:schemeClr val="lt1"/>
                </a:solidFill>
                <a:latin typeface="Roboto"/>
                <a:ea typeface="Roboto"/>
                <a:cs typeface="Roboto"/>
                <a:sym typeface="Roboto"/>
              </a:rPr>
              <a:t> avem timp de teste </a:t>
            </a:r>
            <a:r>
              <a:rPr b="1" lang="en-GB" sz="1500">
                <a:solidFill>
                  <a:schemeClr val="lt1"/>
                </a:solidFill>
                <a:latin typeface="Roboto"/>
                <a:ea typeface="Roboto"/>
                <a:cs typeface="Roboto"/>
                <a:sym typeface="Roboto"/>
              </a:rPr>
              <a:t>și</a:t>
            </a:r>
            <a:r>
              <a:rPr b="1" i="0" lang="en-GB" sz="1500" u="none" cap="none" strike="noStrike">
                <a:solidFill>
                  <a:schemeClr val="lt1"/>
                </a:solidFill>
                <a:latin typeface="Roboto"/>
                <a:ea typeface="Roboto"/>
                <a:cs typeface="Roboto"/>
                <a:sym typeface="Roboto"/>
              </a:rPr>
              <a:t> ca acestea nu se vor ignora</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deoarece avem un ‘test first approach’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De cele mai multe ori un product owner genereaza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user stories care contin acceptance criteria sub forma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given, when, then. Noi trebuie doar sa le automatizam 1:1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-&gt; easy life</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lang="en-GB" sz="1500">
                <a:solidFill>
                  <a:schemeClr val="lt1"/>
                </a:solidFill>
                <a:latin typeface="Roboto"/>
                <a:ea typeface="Roboto"/>
                <a:cs typeface="Roboto"/>
                <a:sym typeface="Roboto"/>
              </a:rPr>
              <a:t>   - </a:t>
            </a:r>
            <a:r>
              <a:rPr b="1" i="0" lang="en-GB" sz="1500" u="none" cap="none" strike="noStrike">
                <a:solidFill>
                  <a:schemeClr val="lt1"/>
                </a:solidFill>
                <a:latin typeface="Roboto"/>
                <a:ea typeface="Roboto"/>
                <a:cs typeface="Roboto"/>
                <a:sym typeface="Roboto"/>
              </a:rPr>
              <a:t>	Un user s</a:t>
            </a:r>
            <a:r>
              <a:rPr b="1" lang="en-GB" sz="1500">
                <a:solidFill>
                  <a:schemeClr val="lt1"/>
                </a:solidFill>
                <a:latin typeface="Roboto"/>
                <a:ea typeface="Roboto"/>
                <a:cs typeface="Roboto"/>
                <a:sym typeface="Roboto"/>
              </a:rPr>
              <a:t>tory contine: persoana care face </a:t>
            </a:r>
            <a:r>
              <a:rPr b="1" lang="en-GB" sz="1500">
                <a:solidFill>
                  <a:schemeClr val="lt1"/>
                </a:solidFill>
                <a:latin typeface="Roboto"/>
                <a:ea typeface="Roboto"/>
                <a:cs typeface="Roboto"/>
                <a:sym typeface="Roboto"/>
              </a:rPr>
              <a:t>acțiunea</a:t>
            </a:r>
            <a:r>
              <a:rPr b="1" lang="en-GB" sz="1500">
                <a:solidFill>
                  <a:schemeClr val="lt1"/>
                </a:solidFill>
                <a:latin typeface="Roboto"/>
                <a:ea typeface="Roboto"/>
                <a:cs typeface="Roboto"/>
                <a:sym typeface="Roboto"/>
              </a:rPr>
              <a:t>, actiunea pe </a:t>
            </a:r>
            <a:endParaRPr b="1" sz="1500">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500"/>
              <a:buFont typeface="Arial"/>
              <a:buNone/>
            </a:pPr>
            <a:r>
              <a:rPr b="1" lang="en-GB" sz="1500">
                <a:solidFill>
                  <a:schemeClr val="lt1"/>
                </a:solidFill>
                <a:latin typeface="Roboto"/>
                <a:ea typeface="Roboto"/>
                <a:cs typeface="Roboto"/>
                <a:sym typeface="Roboto"/>
              </a:rPr>
              <a:t>care  o  face </a:t>
            </a:r>
            <a:r>
              <a:rPr b="1" lang="en-GB" sz="1500">
                <a:solidFill>
                  <a:schemeClr val="lt1"/>
                </a:solidFill>
                <a:latin typeface="Roboto"/>
                <a:ea typeface="Roboto"/>
                <a:cs typeface="Roboto"/>
                <a:sym typeface="Roboto"/>
              </a:rPr>
              <a:t>și</a:t>
            </a:r>
            <a:r>
              <a:rPr b="1" lang="en-GB" sz="1500">
                <a:solidFill>
                  <a:schemeClr val="lt1"/>
                </a:solidFill>
                <a:latin typeface="Roboto"/>
                <a:ea typeface="Roboto"/>
                <a:cs typeface="Roboto"/>
                <a:sym typeface="Roboto"/>
              </a:rPr>
              <a:t> beneficiul pe care </a:t>
            </a:r>
            <a:r>
              <a:rPr b="1" lang="en-GB" sz="1500">
                <a:solidFill>
                  <a:schemeClr val="lt1"/>
                </a:solidFill>
                <a:latin typeface="Roboto"/>
                <a:ea typeface="Roboto"/>
                <a:cs typeface="Roboto"/>
                <a:sym typeface="Roboto"/>
              </a:rPr>
              <a:t>îl</a:t>
            </a:r>
            <a:r>
              <a:rPr b="1" lang="en-GB" sz="1500">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obținute</a:t>
            </a:r>
            <a:r>
              <a:rPr b="1" lang="en-GB" sz="1500">
                <a:solidFill>
                  <a:schemeClr val="lt1"/>
                </a:solidFill>
                <a:latin typeface="Roboto"/>
                <a:ea typeface="Roboto"/>
                <a:cs typeface="Roboto"/>
                <a:sym typeface="Roboto"/>
              </a:rPr>
              <a:t> in urma actiunii</a:t>
            </a: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2" name="Google Shape;252;g11f1299b62d_0_1"/>
          <p:cNvPicPr preferRelativeResize="0"/>
          <p:nvPr/>
        </p:nvPicPr>
        <p:blipFill rotWithShape="1">
          <a:blip r:embed="rId3">
            <a:alphaModFix/>
          </a:blip>
          <a:srcRect b="0" l="0" r="0" t="0"/>
          <a:stretch/>
        </p:blipFill>
        <p:spPr>
          <a:xfrm>
            <a:off x="6533275" y="2551750"/>
            <a:ext cx="2343025" cy="2272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22e3df567d_0_0"/>
          <p:cNvSpPr txBox="1"/>
          <p:nvPr>
            <p:ph idx="6" type="ctrTitle"/>
          </p:nvPr>
        </p:nvSpPr>
        <p:spPr>
          <a:xfrm>
            <a:off x="311700" y="31892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1900"/>
              <a:t>Agile, Sprint, Epic, User story, Acceptance criteria</a:t>
            </a:r>
            <a:endParaRPr b="1" sz="1900">
              <a:solidFill>
                <a:schemeClr val="lt2"/>
              </a:solidFill>
              <a:latin typeface="Roboto"/>
              <a:ea typeface="Roboto"/>
              <a:cs typeface="Roboto"/>
              <a:sym typeface="Roboto"/>
            </a:endParaRPr>
          </a:p>
        </p:txBody>
      </p:sp>
      <p:cxnSp>
        <p:nvCxnSpPr>
          <p:cNvPr id="258" name="Google Shape;258;g122e3df567d_0_0"/>
          <p:cNvCxnSpPr/>
          <p:nvPr/>
        </p:nvCxnSpPr>
        <p:spPr>
          <a:xfrm>
            <a:off x="311700" y="936475"/>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122e3df567d_0_0"/>
          <p:cNvSpPr txBox="1"/>
          <p:nvPr/>
        </p:nvSpPr>
        <p:spPr>
          <a:xfrm>
            <a:off x="3054300" y="999900"/>
            <a:ext cx="58260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Agile: metodologie </a:t>
            </a:r>
            <a:r>
              <a:rPr b="1" lang="en-GB" sz="1500">
                <a:solidFill>
                  <a:schemeClr val="lt1"/>
                </a:solidFill>
                <a:latin typeface="Roboto"/>
                <a:ea typeface="Roboto"/>
                <a:cs typeface="Roboto"/>
                <a:sym typeface="Roboto"/>
              </a:rPr>
              <a:t>în</a:t>
            </a:r>
            <a:r>
              <a:rPr b="1" i="0" lang="en-GB" sz="1500" u="none" cap="none" strike="noStrike">
                <a:solidFill>
                  <a:schemeClr val="lt1"/>
                </a:solidFill>
                <a:latin typeface="Roboto"/>
                <a:ea typeface="Roboto"/>
                <a:cs typeface="Roboto"/>
                <a:sym typeface="Roboto"/>
              </a:rPr>
              <a:t> care proiectul se </a:t>
            </a:r>
            <a:r>
              <a:rPr b="1" lang="en-GB" sz="1500">
                <a:solidFill>
                  <a:schemeClr val="lt1"/>
                </a:solidFill>
                <a:latin typeface="Roboto"/>
                <a:ea typeface="Roboto"/>
                <a:cs typeface="Roboto"/>
                <a:sym typeface="Roboto"/>
              </a:rPr>
              <a:t>împarte</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în</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bucăți</a:t>
            </a:r>
            <a:r>
              <a:rPr b="1" i="0" lang="en-GB" sz="1500" u="none" cap="none" strike="noStrike">
                <a:solidFill>
                  <a:schemeClr val="lt1"/>
                </a:solidFill>
                <a:latin typeface="Roboto"/>
                <a:ea typeface="Roboto"/>
                <a:cs typeface="Roboto"/>
                <a:sym typeface="Roboto"/>
              </a:rPr>
              <a:t> </a:t>
            </a:r>
            <a:r>
              <a:rPr b="1" lang="en-GB" sz="1500">
                <a:solidFill>
                  <a:schemeClr val="lt1"/>
                </a:solidFill>
                <a:latin typeface="Roboto"/>
                <a:ea typeface="Roboto"/>
                <a:cs typeface="Roboto"/>
                <a:sym typeface="Roboto"/>
              </a:rPr>
              <a:t>funcționale</a:t>
            </a:r>
            <a:r>
              <a:rPr b="1" i="0" lang="en-GB" sz="1500" u="none" cap="none" strike="noStrike">
                <a:solidFill>
                  <a:schemeClr val="lt1"/>
                </a:solidFill>
                <a:latin typeface="Roboto"/>
                <a:ea typeface="Roboto"/>
                <a:cs typeface="Roboto"/>
                <a:sym typeface="Roboto"/>
              </a:rPr>
              <a:t>. Focus pe colaborare, viteza de lucru, delivery si improvement constant prin feedback loop.</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Sprint: o perioada de 1-2 sapt. </a:t>
            </a:r>
            <a:r>
              <a:rPr b="1" lang="en-GB" sz="1500">
                <a:solidFill>
                  <a:schemeClr val="lt1"/>
                </a:solidFill>
                <a:latin typeface="Roboto"/>
                <a:ea typeface="Roboto"/>
                <a:cs typeface="Roboto"/>
                <a:sym typeface="Roboto"/>
              </a:rPr>
              <a:t>În</a:t>
            </a:r>
            <a:r>
              <a:rPr b="1" i="0" lang="en-GB" sz="1500" u="none" cap="none" strike="noStrike">
                <a:solidFill>
                  <a:schemeClr val="lt1"/>
                </a:solidFill>
                <a:latin typeface="Roboto"/>
                <a:ea typeface="Roboto"/>
                <a:cs typeface="Roboto"/>
                <a:sym typeface="Roboto"/>
              </a:rPr>
              <a:t> care se livreaza o bucata </a:t>
            </a:r>
            <a:r>
              <a:rPr b="1" lang="en-GB" sz="1500">
                <a:solidFill>
                  <a:schemeClr val="lt1"/>
                </a:solidFill>
                <a:latin typeface="Roboto"/>
                <a:ea typeface="Roboto"/>
                <a:cs typeface="Roboto"/>
                <a:sym typeface="Roboto"/>
              </a:rPr>
              <a:t>funcțională</a:t>
            </a:r>
            <a:r>
              <a:rPr b="1" i="0" lang="en-GB" sz="1500" u="none" cap="none" strike="noStrike">
                <a:solidFill>
                  <a:schemeClr val="lt1"/>
                </a:solidFill>
                <a:latin typeface="Roboto"/>
                <a:ea typeface="Roboto"/>
                <a:cs typeface="Roboto"/>
                <a:sym typeface="Roboto"/>
              </a:rPr>
              <a:t> din proiect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Epic: o functionalitate majora (de ex: register user)</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User story: o </a:t>
            </a:r>
            <a:r>
              <a:rPr b="1" lang="en-GB" sz="1500">
                <a:solidFill>
                  <a:schemeClr val="lt1"/>
                </a:solidFill>
                <a:latin typeface="Roboto"/>
                <a:ea typeface="Roboto"/>
                <a:cs typeface="Roboto"/>
                <a:sym typeface="Roboto"/>
              </a:rPr>
              <a:t>explicație</a:t>
            </a:r>
            <a:r>
              <a:rPr b="1" i="0" lang="en-GB" sz="1500" u="none" cap="none" strike="noStrike">
                <a:solidFill>
                  <a:schemeClr val="lt1"/>
                </a:solidFill>
                <a:latin typeface="Roboto"/>
                <a:ea typeface="Roboto"/>
                <a:cs typeface="Roboto"/>
                <a:sym typeface="Roboto"/>
              </a:rPr>
              <a:t> end to end a unui feature </a:t>
            </a:r>
            <a:r>
              <a:rPr b="1" lang="en-GB" sz="1500">
                <a:solidFill>
                  <a:schemeClr val="lt1"/>
                </a:solidFill>
                <a:latin typeface="Roboto"/>
                <a:ea typeface="Roboto"/>
                <a:cs typeface="Roboto"/>
                <a:sym typeface="Roboto"/>
              </a:rPr>
              <a:t>făcută</a:t>
            </a:r>
            <a:r>
              <a:rPr b="1" i="0" lang="en-GB" sz="1500" u="none" cap="none" strike="noStrike">
                <a:solidFill>
                  <a:schemeClr val="lt1"/>
                </a:solidFill>
                <a:latin typeface="Roboto"/>
                <a:ea typeface="Roboto"/>
                <a:cs typeface="Roboto"/>
                <a:sym typeface="Roboto"/>
              </a:rPr>
              <a:t> din perspectiva utilizatorului final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Acceptance criteria (DOD - definition of done): </a:t>
            </a:r>
            <a:r>
              <a:rPr b="1" lang="en-GB" sz="1500">
                <a:solidFill>
                  <a:schemeClr val="lt1"/>
                </a:solidFill>
                <a:latin typeface="Roboto"/>
                <a:ea typeface="Roboto"/>
                <a:cs typeface="Roboto"/>
                <a:sym typeface="Roboto"/>
              </a:rPr>
              <a:t>cerințe</a:t>
            </a:r>
            <a:r>
              <a:rPr b="1" i="0" lang="en-GB" sz="1500" u="none" cap="none" strike="noStrike">
                <a:solidFill>
                  <a:schemeClr val="lt1"/>
                </a:solidFill>
                <a:latin typeface="Roboto"/>
                <a:ea typeface="Roboto"/>
                <a:cs typeface="Roboto"/>
                <a:sym typeface="Roboto"/>
              </a:rPr>
              <a:t> predefinite care trebuie </a:t>
            </a:r>
            <a:r>
              <a:rPr b="1" lang="en-GB" sz="1500">
                <a:solidFill>
                  <a:schemeClr val="lt1"/>
                </a:solidFill>
                <a:latin typeface="Roboto"/>
                <a:ea typeface="Roboto"/>
                <a:cs typeface="Roboto"/>
                <a:sym typeface="Roboto"/>
              </a:rPr>
              <a:t>îndeplinite</a:t>
            </a:r>
            <a:r>
              <a:rPr b="1" i="0" lang="en-GB" sz="1500" u="none" cap="none" strike="noStrike">
                <a:solidFill>
                  <a:schemeClr val="lt1"/>
                </a:solidFill>
                <a:latin typeface="Roboto"/>
                <a:ea typeface="Roboto"/>
                <a:cs typeface="Roboto"/>
                <a:sym typeface="Roboto"/>
              </a:rPr>
              <a:t> pentru a </a:t>
            </a:r>
            <a:r>
              <a:rPr b="1" lang="en-GB" sz="1500">
                <a:solidFill>
                  <a:schemeClr val="lt1"/>
                </a:solidFill>
                <a:latin typeface="Roboto"/>
                <a:ea typeface="Roboto"/>
                <a:cs typeface="Roboto"/>
                <a:sym typeface="Roboto"/>
              </a:rPr>
              <a:t>închide</a:t>
            </a:r>
            <a:r>
              <a:rPr b="1" i="0" lang="en-GB" sz="1500" u="none" cap="none" strike="noStrike">
                <a:solidFill>
                  <a:schemeClr val="lt1"/>
                </a:solidFill>
                <a:latin typeface="Roboto"/>
                <a:ea typeface="Roboto"/>
                <a:cs typeface="Roboto"/>
                <a:sym typeface="Roboto"/>
              </a:rPr>
              <a:t> un stor</a:t>
            </a:r>
            <a:r>
              <a:rPr b="1" i="0" lang="en-GB" sz="1500" u="none" cap="none" strike="noStrike">
                <a:solidFill>
                  <a:schemeClr val="lt1"/>
                </a:solidFill>
                <a:latin typeface="Roboto"/>
                <a:ea typeface="Roboto"/>
                <a:cs typeface="Roboto"/>
                <a:sym typeface="Roboto"/>
              </a:rPr>
              <a:t>y</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0" name="Google Shape;260;g122e3df567d_0_0"/>
          <p:cNvPicPr preferRelativeResize="0"/>
          <p:nvPr/>
        </p:nvPicPr>
        <p:blipFill rotWithShape="1">
          <a:blip r:embed="rId3">
            <a:alphaModFix/>
          </a:blip>
          <a:srcRect b="0" l="0" r="0" t="0"/>
          <a:stretch/>
        </p:blipFill>
        <p:spPr>
          <a:xfrm>
            <a:off x="311700" y="1134100"/>
            <a:ext cx="2601350" cy="2262050"/>
          </a:xfrm>
          <a:prstGeom prst="rect">
            <a:avLst/>
          </a:prstGeom>
          <a:noFill/>
          <a:ln>
            <a:noFill/>
          </a:ln>
        </p:spPr>
      </p:pic>
      <p:pic>
        <p:nvPicPr>
          <p:cNvPr id="261" name="Google Shape;261;g122e3df567d_0_0"/>
          <p:cNvPicPr preferRelativeResize="0"/>
          <p:nvPr/>
        </p:nvPicPr>
        <p:blipFill rotWithShape="1">
          <a:blip r:embed="rId4">
            <a:alphaModFix/>
          </a:blip>
          <a:srcRect b="0" l="0" r="0" t="0"/>
          <a:stretch/>
        </p:blipFill>
        <p:spPr>
          <a:xfrm>
            <a:off x="64775" y="3642350"/>
            <a:ext cx="4238800" cy="1304925"/>
          </a:xfrm>
          <a:prstGeom prst="rect">
            <a:avLst/>
          </a:prstGeom>
          <a:noFill/>
          <a:ln>
            <a:noFill/>
          </a:ln>
        </p:spPr>
      </p:pic>
      <p:pic>
        <p:nvPicPr>
          <p:cNvPr id="262" name="Google Shape;262;g122e3df567d_0_0"/>
          <p:cNvPicPr preferRelativeResize="0"/>
          <p:nvPr/>
        </p:nvPicPr>
        <p:blipFill rotWithShape="1">
          <a:blip r:embed="rId5">
            <a:alphaModFix/>
          </a:blip>
          <a:srcRect b="0" l="0" r="0" t="0"/>
          <a:stretch/>
        </p:blipFill>
        <p:spPr>
          <a:xfrm>
            <a:off x="4465072" y="3585200"/>
            <a:ext cx="4455225"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