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NnUHu/tPXejU5R6k3E27oFUVO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4f590ee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14f590ee5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4f590ee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14f590ee5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4f590ee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4f590ee5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4f590ee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14f590ee5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Setup, Variabile, Tipuri de date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4f590ee59_0_2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Break</a:t>
            </a:r>
            <a:endParaRPr b="1">
              <a:solidFill>
                <a:schemeClr val="lt2"/>
              </a:solidFill>
              <a:latin typeface="Roboto"/>
              <a:ea typeface="Roboto"/>
              <a:cs typeface="Roboto"/>
              <a:sym typeface="Roboto"/>
            </a:endParaRPr>
          </a:p>
        </p:txBody>
      </p:sp>
      <p:cxnSp>
        <p:nvCxnSpPr>
          <p:cNvPr id="269" name="Google Shape;269;g114f590ee59_0_2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0" name="Google Shape;270;g114f590ee59_0_24"/>
          <p:cNvSpPr txBox="1"/>
          <p:nvPr/>
        </p:nvSpPr>
        <p:spPr>
          <a:xfrm>
            <a:off x="311700" y="1416500"/>
            <a:ext cx="8520600" cy="2724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Cuvantul cheie ‘break’ va opri iteratia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Practic se iese automat din loop</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Nu se mai executa codul de dupa break, din cadrul unui for/while</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1" name="Google Shape;271;g114f590ee59_0_24"/>
          <p:cNvPicPr preferRelativeResize="0"/>
          <p:nvPr/>
        </p:nvPicPr>
        <p:blipFill>
          <a:blip r:embed="rId3">
            <a:alphaModFix/>
          </a:blip>
          <a:stretch>
            <a:fillRect/>
          </a:stretch>
        </p:blipFill>
        <p:spPr>
          <a:xfrm>
            <a:off x="6609900" y="1840125"/>
            <a:ext cx="2274375" cy="268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4f590ee59_0_3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Continue</a:t>
            </a:r>
            <a:endParaRPr b="1">
              <a:solidFill>
                <a:schemeClr val="lt2"/>
              </a:solidFill>
              <a:latin typeface="Roboto"/>
              <a:ea typeface="Roboto"/>
              <a:cs typeface="Roboto"/>
              <a:sym typeface="Roboto"/>
            </a:endParaRPr>
          </a:p>
        </p:txBody>
      </p:sp>
      <p:cxnSp>
        <p:nvCxnSpPr>
          <p:cNvPr id="277" name="Google Shape;277;g114f590ee59_0_3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8" name="Google Shape;278;g114f590ee59_0_32"/>
          <p:cNvSpPr txBox="1"/>
          <p:nvPr/>
        </p:nvSpPr>
        <p:spPr>
          <a:xfrm>
            <a:off x="311700" y="1416500"/>
            <a:ext cx="8520600" cy="2724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Cuvantul cheie ‘continue’ va sari peste iteratia actuala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 un fel de skip</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va sari peste blocul de cod de dupa skip, care tine de for/while</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9" name="Google Shape;279;g114f590ee59_0_32"/>
          <p:cNvPicPr preferRelativeResize="0"/>
          <p:nvPr/>
        </p:nvPicPr>
        <p:blipFill>
          <a:blip r:embed="rId3">
            <a:alphaModFix/>
          </a:blip>
          <a:stretch>
            <a:fillRect/>
          </a:stretch>
        </p:blipFill>
        <p:spPr>
          <a:xfrm>
            <a:off x="6868176" y="1687350"/>
            <a:ext cx="1873025" cy="301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4</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3740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Roboto"/>
              <a:buChar char="●"/>
            </a:pPr>
            <a:r>
              <a:rPr b="1" i="0" lang="en-GB" sz="2100" u="none" cap="none" strike="noStrike">
                <a:solidFill>
                  <a:schemeClr val="lt1"/>
                </a:solidFill>
                <a:latin typeface="Roboto"/>
                <a:ea typeface="Roboto"/>
                <a:cs typeface="Roboto"/>
                <a:sym typeface="Roboto"/>
              </a:rPr>
              <a:t>Sa intelegem ce sunt, care sunt particularitatile si cum se folosesc </a:t>
            </a:r>
            <a:r>
              <a:rPr b="1" lang="en-GB" sz="2100">
                <a:solidFill>
                  <a:schemeClr val="lt1"/>
                </a:solidFill>
                <a:latin typeface="Roboto"/>
                <a:ea typeface="Roboto"/>
                <a:cs typeface="Roboto"/>
                <a:sym typeface="Roboto"/>
              </a:rPr>
              <a:t>ciclurile repetitive</a:t>
            </a:r>
            <a:r>
              <a:rPr b="1" i="0" lang="en-GB" sz="2100" u="none" cap="none" strike="noStrike">
                <a:solidFill>
                  <a:schemeClr val="lt1"/>
                </a:solidFill>
                <a:latin typeface="Roboto"/>
                <a:ea typeface="Roboto"/>
                <a:cs typeface="Roboto"/>
                <a:sym typeface="Roboto"/>
              </a:rPr>
              <a:t>:</a:t>
            </a:r>
            <a:endParaRPr b="1" i="0" sz="2100" u="none" cap="none" strike="noStrike">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while</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while else</a:t>
            </a:r>
            <a:endParaRPr b="1" sz="2100">
              <a:solidFill>
                <a:schemeClr val="lt1"/>
              </a:solidFill>
              <a:latin typeface="Roboto"/>
              <a:ea typeface="Roboto"/>
              <a:cs typeface="Roboto"/>
              <a:sym typeface="Roboto"/>
            </a:endParaRPr>
          </a:p>
          <a:p>
            <a:pPr indent="-361950" lvl="1" marL="914400" rtl="0" algn="l">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for each</a:t>
            </a:r>
            <a:endParaRPr b="1" i="0" sz="2100" u="none" cap="none" strike="noStrike">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for</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for else</a:t>
            </a:r>
            <a:endParaRPr b="1" sz="2100">
              <a:solidFill>
                <a:schemeClr val="lt1"/>
              </a:solidFill>
              <a:latin typeface="Roboto"/>
              <a:ea typeface="Roboto"/>
              <a:cs typeface="Roboto"/>
              <a:sym typeface="Roboto"/>
            </a:endParaRPr>
          </a:p>
          <a:p>
            <a:pPr indent="-361950" lvl="0" marL="4572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Sa putem controla iteratiile cu:</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break</a:t>
            </a:r>
            <a:endParaRPr b="1" sz="2100">
              <a:solidFill>
                <a:schemeClr val="lt1"/>
              </a:solidFill>
              <a:latin typeface="Roboto"/>
              <a:ea typeface="Roboto"/>
              <a:cs typeface="Roboto"/>
              <a:sym typeface="Roboto"/>
            </a:endParaRPr>
          </a:p>
          <a:p>
            <a:pPr indent="-361950" lvl="1" marL="914400" marR="0" rtl="0" algn="l">
              <a:lnSpc>
                <a:spcPct val="100000"/>
              </a:lnSpc>
              <a:spcBef>
                <a:spcPts val="0"/>
              </a:spcBef>
              <a:spcAft>
                <a:spcPts val="0"/>
              </a:spcAft>
              <a:buClr>
                <a:schemeClr val="lt1"/>
              </a:buClr>
              <a:buSzPts val="2100"/>
              <a:buFont typeface="Roboto"/>
              <a:buChar char="○"/>
            </a:pPr>
            <a:r>
              <a:rPr b="1" lang="en-GB" sz="2100">
                <a:solidFill>
                  <a:schemeClr val="lt1"/>
                </a:solidFill>
                <a:latin typeface="Roboto"/>
                <a:ea typeface="Roboto"/>
                <a:cs typeface="Roboto"/>
                <a:sym typeface="Roboto"/>
              </a:rPr>
              <a:t>continue</a:t>
            </a:r>
            <a:endParaRPr b="1" sz="2100">
              <a:solidFill>
                <a:schemeClr val="lt1"/>
              </a:solidFill>
              <a:latin typeface="Roboto"/>
              <a:ea typeface="Roboto"/>
              <a:cs typeface="Roboto"/>
              <a:sym typeface="Roboto"/>
            </a:endParaRPr>
          </a:p>
          <a:p>
            <a:pPr indent="0" lvl="0" marL="914400" marR="0" rtl="0" algn="l">
              <a:lnSpc>
                <a:spcPct val="100000"/>
              </a:lnSpc>
              <a:spcBef>
                <a:spcPts val="0"/>
              </a:spcBef>
              <a:spcAft>
                <a:spcPts val="0"/>
              </a:spcAft>
              <a:buNone/>
            </a:pPr>
            <a:r>
              <a:t/>
            </a:r>
            <a:endParaRPr b="1" i="0" sz="2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1000"/>
                                        <p:tgtEl>
                                          <p:spTgt spid="23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While / while else</a:t>
            </a:r>
            <a:endParaRPr b="1">
              <a:solidFill>
                <a:schemeClr val="lt2"/>
              </a:solidFill>
              <a:latin typeface="Roboto"/>
              <a:ea typeface="Roboto"/>
              <a:cs typeface="Roboto"/>
              <a:sym typeface="Roboto"/>
            </a:endParaRPr>
          </a:p>
        </p:txBody>
      </p:sp>
      <p:cxnSp>
        <p:nvCxnSpPr>
          <p:cNvPr id="243" name="Google Shape;243;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115eacdc4_0_22"/>
          <p:cNvSpPr txBox="1"/>
          <p:nvPr/>
        </p:nvSpPr>
        <p:spPr>
          <a:xfrm>
            <a:off x="311700" y="1416500"/>
            <a:ext cx="8520600" cy="1800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executa un bloc de cod atat timp cat o conditie e adevarata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Optional: la final se poate pune else, aceasta zona se executa o data, la final</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115eacdc4_0_22"/>
          <p:cNvPicPr preferRelativeResize="0"/>
          <p:nvPr/>
        </p:nvPicPr>
        <p:blipFill>
          <a:blip r:embed="rId3">
            <a:alphaModFix/>
          </a:blip>
          <a:stretch>
            <a:fillRect/>
          </a:stretch>
        </p:blipFill>
        <p:spPr>
          <a:xfrm>
            <a:off x="4429750" y="2212750"/>
            <a:ext cx="2698988" cy="2631675"/>
          </a:xfrm>
          <a:prstGeom prst="rect">
            <a:avLst/>
          </a:prstGeom>
          <a:noFill/>
          <a:ln>
            <a:noFill/>
          </a:ln>
        </p:spPr>
      </p:pic>
      <p:pic>
        <p:nvPicPr>
          <p:cNvPr id="246" name="Google Shape;246;g11115eacdc4_0_22"/>
          <p:cNvPicPr preferRelativeResize="0"/>
          <p:nvPr/>
        </p:nvPicPr>
        <p:blipFill>
          <a:blip r:embed="rId4">
            <a:alphaModFix/>
          </a:blip>
          <a:stretch>
            <a:fillRect/>
          </a:stretch>
        </p:blipFill>
        <p:spPr>
          <a:xfrm>
            <a:off x="889574" y="2212750"/>
            <a:ext cx="2537075" cy="26316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14f590ee59_0_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For / for else</a:t>
            </a:r>
            <a:endParaRPr b="1">
              <a:solidFill>
                <a:schemeClr val="lt2"/>
              </a:solidFill>
              <a:latin typeface="Roboto"/>
              <a:ea typeface="Roboto"/>
              <a:cs typeface="Roboto"/>
              <a:sym typeface="Roboto"/>
            </a:endParaRPr>
          </a:p>
        </p:txBody>
      </p:sp>
      <p:cxnSp>
        <p:nvCxnSpPr>
          <p:cNvPr id="252" name="Google Shape;252;g114f590ee59_0_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3" name="Google Shape;253;g114f590ee59_0_5"/>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executa un bloc de cod pentru fiecare valoare din range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Range seamana cu slicing. Ne spune:</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 unde incepem? Default e 0</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Pana unde iteram? </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Optional: pasul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Optional: la final se poate pune else</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 aceasta zona se executa o data, la final</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4" name="Google Shape;254;g114f590ee59_0_5"/>
          <p:cNvPicPr preferRelativeResize="0"/>
          <p:nvPr/>
        </p:nvPicPr>
        <p:blipFill>
          <a:blip r:embed="rId3">
            <a:alphaModFix/>
          </a:blip>
          <a:stretch>
            <a:fillRect/>
          </a:stretch>
        </p:blipFill>
        <p:spPr>
          <a:xfrm>
            <a:off x="5037200" y="2939475"/>
            <a:ext cx="1876575" cy="2085875"/>
          </a:xfrm>
          <a:prstGeom prst="rect">
            <a:avLst/>
          </a:prstGeom>
          <a:noFill/>
          <a:ln>
            <a:noFill/>
          </a:ln>
        </p:spPr>
      </p:pic>
      <p:pic>
        <p:nvPicPr>
          <p:cNvPr id="255" name="Google Shape;255;g114f590ee59_0_5"/>
          <p:cNvPicPr preferRelativeResize="0"/>
          <p:nvPr/>
        </p:nvPicPr>
        <p:blipFill>
          <a:blip r:embed="rId4">
            <a:alphaModFix/>
          </a:blip>
          <a:stretch>
            <a:fillRect/>
          </a:stretch>
        </p:blipFill>
        <p:spPr>
          <a:xfrm>
            <a:off x="7078072" y="2486044"/>
            <a:ext cx="1876575" cy="25393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4f590ee59_0_1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For each</a:t>
            </a:r>
            <a:endParaRPr b="1">
              <a:solidFill>
                <a:schemeClr val="lt2"/>
              </a:solidFill>
              <a:latin typeface="Roboto"/>
              <a:ea typeface="Roboto"/>
              <a:cs typeface="Roboto"/>
              <a:sym typeface="Roboto"/>
            </a:endParaRPr>
          </a:p>
        </p:txBody>
      </p:sp>
      <p:cxnSp>
        <p:nvCxnSpPr>
          <p:cNvPr id="261" name="Google Shape;261;g114f590ee59_0_1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2" name="Google Shape;262;g114f590ee59_0_15"/>
          <p:cNvSpPr txBox="1"/>
          <p:nvPr/>
        </p:nvSpPr>
        <p:spPr>
          <a:xfrm>
            <a:off x="311700" y="1416500"/>
            <a:ext cx="8520600" cy="2031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parcurge o colectie si se salveaza fiecare element intr-o variabila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La fiecare iteratie, variabila se va suprascrie cu valoarea actuala</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Rand pe rand, se vor parcurge toate elementele dintr-o colectie</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3" name="Google Shape;263;g114f590ee59_0_15"/>
          <p:cNvPicPr preferRelativeResize="0"/>
          <p:nvPr/>
        </p:nvPicPr>
        <p:blipFill>
          <a:blip r:embed="rId3">
            <a:alphaModFix/>
          </a:blip>
          <a:stretch>
            <a:fillRect/>
          </a:stretch>
        </p:blipFill>
        <p:spPr>
          <a:xfrm>
            <a:off x="557025" y="2376625"/>
            <a:ext cx="4404250" cy="257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