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79" r:id="rId3"/>
    <p:sldId id="284" r:id="rId4"/>
    <p:sldId id="260" r:id="rId5"/>
    <p:sldId id="257" r:id="rId6"/>
    <p:sldId id="280" r:id="rId7"/>
    <p:sldId id="281" r:id="rId8"/>
    <p:sldId id="282" r:id="rId9"/>
    <p:sldId id="283"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1"/>
    <p:restoredTop sz="97030"/>
  </p:normalViewPr>
  <p:slideViewPr>
    <p:cSldViewPr snapToGrid="0" snapToObjects="1">
      <p:cViewPr varScale="1">
        <p:scale>
          <a:sx n="160" d="100"/>
          <a:sy n="160"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6/28/22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12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6/28/22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934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6/28/22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9232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6/28/22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2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6/28/22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7900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6/28/22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1542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6/28/22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6361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6/28/22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414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6/28/22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08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6/28/22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757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6/28/22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192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6/28/22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71771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dominodatalab.com/data-science-dictionary/pyspark#:~:text=PySpark%20is%20the%20Python%20API,more%20scalable%20analyses%20and%20pipelines" TargetMode="External"/><Relationship Id="rId3" Type="http://schemas.openxmlformats.org/officeDocument/2006/relationships/hyperlink" Target="https://www.investopedia.com/julius-mansa-4799781" TargetMode="External"/><Relationship Id="rId7" Type="http://schemas.openxmlformats.org/officeDocument/2006/relationships/hyperlink" Target="https://gktcs.com/media/Reference2/Surendra%20Panpaliya/Python_Pyspark_Datametica/Spark_Walmart_Data_Analysis_Project.pdf" TargetMode="External"/><Relationship Id="rId2" Type="http://schemas.openxmlformats.org/officeDocument/2006/relationships/hyperlink" Target="https://www.investopedia.com/contributors/53895/" TargetMode="External"/><Relationship Id="rId1" Type="http://schemas.openxmlformats.org/officeDocument/2006/relationships/slideLayout" Target="../slideLayouts/slideLayout2.xml"/><Relationship Id="rId6" Type="http://schemas.openxmlformats.org/officeDocument/2006/relationships/hyperlink" Target="https://www.kaggle.com/code/devmahmoud/walmart-stocks-analysis-using-pyspark/data" TargetMode="External"/><Relationship Id="rId5" Type="http://schemas.openxmlformats.org/officeDocument/2006/relationships/hyperlink" Target="https://www.investopedia.com/ask/answers/032515/what-does-it-mean-if-correlation-coefficient-positive-negative-or-zero.asp" TargetMode="External"/><Relationship Id="rId4" Type="http://schemas.openxmlformats.org/officeDocument/2006/relationships/hyperlink" Target="https://www.investopedia.com/katrina-munichiello-5078531" TargetMode="External"/><Relationship Id="rId9" Type="http://schemas.openxmlformats.org/officeDocument/2006/relationships/hyperlink" Target="https://bigdataanalyticsnews.com/author/bigdata/"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devmahmoud/walmart-stocks-analysis-using-pyspark/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8AA33C40-D6C4-124E-B65F-21BDC24D15AE}"/>
              </a:ext>
            </a:extLst>
          </p:cNvPr>
          <p:cNvSpPr>
            <a:spLocks noGrp="1"/>
          </p:cNvSpPr>
          <p:nvPr>
            <p:ph type="ctrTitle"/>
          </p:nvPr>
        </p:nvSpPr>
        <p:spPr>
          <a:xfrm>
            <a:off x="541791" y="380663"/>
            <a:ext cx="5047488" cy="1809270"/>
          </a:xfrm>
        </p:spPr>
        <p:txBody>
          <a:bodyPr>
            <a:normAutofit/>
          </a:bodyPr>
          <a:lstStyle/>
          <a:p>
            <a:pPr algn="l"/>
            <a:r>
              <a:rPr lang="en-US" dirty="0"/>
              <a:t>FINAL PRESENTATION</a:t>
            </a:r>
          </a:p>
        </p:txBody>
      </p:sp>
      <p:grpSp>
        <p:nvGrpSpPr>
          <p:cNvPr id="32"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33" name="Oval 32">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33">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4">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35">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36">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 descr="Image result for neu logo">
            <a:extLst>
              <a:ext uri="{FF2B5EF4-FFF2-40B4-BE49-F238E27FC236}">
                <a16:creationId xmlns:a16="http://schemas.microsoft.com/office/drawing/2014/main" id="{8B02A858-6F0A-704B-8212-91CDE5D4DD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921297" y="1243371"/>
            <a:ext cx="4466377" cy="446637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05F947-C056-6143-B3FA-4FACFC850D18}"/>
              </a:ext>
            </a:extLst>
          </p:cNvPr>
          <p:cNvSpPr txBox="1"/>
          <p:nvPr/>
        </p:nvSpPr>
        <p:spPr>
          <a:xfrm>
            <a:off x="541791" y="4444177"/>
            <a:ext cx="6138256" cy="707886"/>
          </a:xfrm>
          <a:prstGeom prst="rect">
            <a:avLst/>
          </a:prstGeom>
          <a:noFill/>
        </p:spPr>
        <p:txBody>
          <a:bodyPr wrap="square" rtlCol="0">
            <a:spAutoFit/>
          </a:bodyPr>
          <a:lstStyle/>
          <a:p>
            <a:r>
              <a:rPr lang="en-US" sz="2000" dirty="0">
                <a:solidFill>
                  <a:schemeClr val="tx2"/>
                </a:solidFill>
                <a:latin typeface="+mj-lt"/>
                <a:ea typeface="+mj-ea"/>
                <a:cs typeface="+mj-cs"/>
              </a:rPr>
              <a:t>SUPERVISED BY : </a:t>
            </a:r>
          </a:p>
          <a:p>
            <a:r>
              <a:rPr lang="en-US" sz="2000" dirty="0">
                <a:solidFill>
                  <a:schemeClr val="tx2"/>
                </a:solidFill>
                <a:latin typeface="+mj-lt"/>
                <a:ea typeface="+mj-ea"/>
                <a:cs typeface="+mj-cs"/>
              </a:rPr>
              <a:t>VENKATA DUVVURI, ADJUNCT PROFESSOR </a:t>
            </a:r>
          </a:p>
        </p:txBody>
      </p:sp>
      <p:sp>
        <p:nvSpPr>
          <p:cNvPr id="6" name="TextBox 5">
            <a:extLst>
              <a:ext uri="{FF2B5EF4-FFF2-40B4-BE49-F238E27FC236}">
                <a16:creationId xmlns:a16="http://schemas.microsoft.com/office/drawing/2014/main" id="{4A25A7FC-7028-4A43-A55C-4BA556284F59}"/>
              </a:ext>
            </a:extLst>
          </p:cNvPr>
          <p:cNvSpPr txBox="1"/>
          <p:nvPr/>
        </p:nvSpPr>
        <p:spPr>
          <a:xfrm>
            <a:off x="541791" y="2175395"/>
            <a:ext cx="4739074" cy="954107"/>
          </a:xfrm>
          <a:prstGeom prst="rect">
            <a:avLst/>
          </a:prstGeom>
          <a:noFill/>
        </p:spPr>
        <p:txBody>
          <a:bodyPr wrap="square" rtlCol="0">
            <a:spAutoFit/>
          </a:bodyPr>
          <a:lstStyle/>
          <a:p>
            <a:r>
              <a:rPr lang="en-US" sz="2800" dirty="0">
                <a:solidFill>
                  <a:schemeClr val="tx2"/>
                </a:solidFill>
                <a:latin typeface="+mj-lt"/>
                <a:ea typeface="+mj-ea"/>
                <a:cs typeface="+mj-cs"/>
              </a:rPr>
              <a:t>SPARK PROJECT</a:t>
            </a:r>
          </a:p>
          <a:p>
            <a:endParaRPr lang="en-US" sz="2800" dirty="0">
              <a:solidFill>
                <a:schemeClr val="tx2"/>
              </a:solidFill>
              <a:latin typeface="+mj-lt"/>
              <a:ea typeface="+mj-ea"/>
              <a:cs typeface="+mj-cs"/>
            </a:endParaRPr>
          </a:p>
        </p:txBody>
      </p:sp>
      <p:sp>
        <p:nvSpPr>
          <p:cNvPr id="7" name="TextBox 6">
            <a:extLst>
              <a:ext uri="{FF2B5EF4-FFF2-40B4-BE49-F238E27FC236}">
                <a16:creationId xmlns:a16="http://schemas.microsoft.com/office/drawing/2014/main" id="{D5686463-D848-BB44-950B-18321BDA21B2}"/>
              </a:ext>
            </a:extLst>
          </p:cNvPr>
          <p:cNvSpPr txBox="1"/>
          <p:nvPr/>
        </p:nvSpPr>
        <p:spPr>
          <a:xfrm>
            <a:off x="545242" y="3039704"/>
            <a:ext cx="3601790" cy="1015663"/>
          </a:xfrm>
          <a:prstGeom prst="rect">
            <a:avLst/>
          </a:prstGeom>
          <a:noFill/>
        </p:spPr>
        <p:txBody>
          <a:bodyPr wrap="square" rtlCol="0">
            <a:spAutoFit/>
          </a:bodyPr>
          <a:lstStyle/>
          <a:p>
            <a:r>
              <a:rPr lang="en-US" sz="2000" dirty="0">
                <a:solidFill>
                  <a:schemeClr val="tx2"/>
                </a:solidFill>
                <a:latin typeface="+mj-lt"/>
                <a:ea typeface="+mj-ea"/>
                <a:cs typeface="+mj-cs"/>
              </a:rPr>
              <a:t>NEHA ADARSH</a:t>
            </a:r>
          </a:p>
          <a:p>
            <a:r>
              <a:rPr lang="en-US" sz="2000" dirty="0">
                <a:solidFill>
                  <a:schemeClr val="tx2"/>
                </a:solidFill>
                <a:latin typeface="+mj-lt"/>
                <a:ea typeface="+mj-ea"/>
                <a:cs typeface="+mj-cs"/>
              </a:rPr>
              <a:t>NUID: 001566172</a:t>
            </a:r>
          </a:p>
          <a:p>
            <a:r>
              <a:rPr lang="en-US" sz="2000" dirty="0">
                <a:solidFill>
                  <a:schemeClr val="tx2"/>
                </a:solidFill>
                <a:latin typeface="+mj-lt"/>
                <a:ea typeface="+mj-ea"/>
                <a:cs typeface="+mj-cs"/>
              </a:rPr>
              <a:t>DATE: JUNE 27</a:t>
            </a:r>
            <a:r>
              <a:rPr lang="en-US" sz="2000" baseline="30000" dirty="0">
                <a:solidFill>
                  <a:schemeClr val="tx2"/>
                </a:solidFill>
                <a:latin typeface="+mj-lt"/>
                <a:ea typeface="+mj-ea"/>
                <a:cs typeface="+mj-cs"/>
              </a:rPr>
              <a:t>TH</a:t>
            </a:r>
            <a:r>
              <a:rPr lang="en-US" sz="2000" dirty="0">
                <a:solidFill>
                  <a:schemeClr val="tx2"/>
                </a:solidFill>
                <a:latin typeface="+mj-lt"/>
                <a:ea typeface="+mj-ea"/>
                <a:cs typeface="+mj-cs"/>
              </a:rPr>
              <a:t>, 2022</a:t>
            </a:r>
          </a:p>
        </p:txBody>
      </p:sp>
      <p:cxnSp>
        <p:nvCxnSpPr>
          <p:cNvPr id="10" name="Straight Connector 9">
            <a:extLst>
              <a:ext uri="{FF2B5EF4-FFF2-40B4-BE49-F238E27FC236}">
                <a16:creationId xmlns:a16="http://schemas.microsoft.com/office/drawing/2014/main" id="{7E6AF965-A4F9-1F46-9010-AC245C4D050C}"/>
              </a:ext>
            </a:extLst>
          </p:cNvPr>
          <p:cNvCxnSpPr/>
          <p:nvPr/>
        </p:nvCxnSpPr>
        <p:spPr>
          <a:xfrm>
            <a:off x="220741" y="2904214"/>
            <a:ext cx="59335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46B7F5-045D-2244-B085-B32571EA60BA}"/>
              </a:ext>
            </a:extLst>
          </p:cNvPr>
          <p:cNvCxnSpPr/>
          <p:nvPr/>
        </p:nvCxnSpPr>
        <p:spPr>
          <a:xfrm>
            <a:off x="162431" y="4218890"/>
            <a:ext cx="59335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9B6C748-2BB2-C842-807F-545F359486FC}"/>
              </a:ext>
            </a:extLst>
          </p:cNvPr>
          <p:cNvCxnSpPr/>
          <p:nvPr/>
        </p:nvCxnSpPr>
        <p:spPr>
          <a:xfrm>
            <a:off x="162431" y="5389020"/>
            <a:ext cx="593356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7E70322-1AFA-AB4F-A037-C2CA03913301}"/>
              </a:ext>
            </a:extLst>
          </p:cNvPr>
          <p:cNvSpPr txBox="1"/>
          <p:nvPr/>
        </p:nvSpPr>
        <p:spPr>
          <a:xfrm>
            <a:off x="454334" y="5751984"/>
            <a:ext cx="5987332" cy="523220"/>
          </a:xfrm>
          <a:prstGeom prst="rect">
            <a:avLst/>
          </a:prstGeom>
          <a:noFill/>
        </p:spPr>
        <p:txBody>
          <a:bodyPr wrap="square" rtlCol="0">
            <a:spAutoFit/>
          </a:bodyPr>
          <a:lstStyle/>
          <a:p>
            <a:r>
              <a:rPr lang="en-US" sz="2800" dirty="0">
                <a:solidFill>
                  <a:schemeClr val="tx2"/>
                </a:solidFill>
                <a:latin typeface="+mj-lt"/>
                <a:ea typeface="+mj-ea"/>
                <a:cs typeface="+mj-cs"/>
              </a:rPr>
              <a:t>NORTHEASTERN UNIVERSITY</a:t>
            </a:r>
          </a:p>
        </p:txBody>
      </p:sp>
    </p:spTree>
    <p:extLst>
      <p:ext uri="{BB962C8B-B14F-4D97-AF65-F5344CB8AC3E}">
        <p14:creationId xmlns:p14="http://schemas.microsoft.com/office/powerpoint/2010/main" val="2107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1A73-D47B-874A-ADA5-968D7120F050}"/>
              </a:ext>
            </a:extLst>
          </p:cNvPr>
          <p:cNvSpPr>
            <a:spLocks noGrp="1"/>
          </p:cNvSpPr>
          <p:nvPr>
            <p:ph type="title"/>
          </p:nvPr>
        </p:nvSpPr>
        <p:spPr>
          <a:xfrm>
            <a:off x="4345607" y="369295"/>
            <a:ext cx="6991185" cy="612250"/>
          </a:xfrm>
        </p:spPr>
        <p:txBody>
          <a:bodyPr>
            <a:normAutofit fontScale="90000"/>
          </a:bodyPr>
          <a:lstStyle/>
          <a:p>
            <a:r>
              <a:rPr lang="en-US" sz="4000" dirty="0"/>
              <a:t>REFERENCES</a:t>
            </a:r>
            <a:br>
              <a:rPr lang="en-US" sz="4000" dirty="0"/>
            </a:br>
            <a:endParaRPr lang="en-US" sz="4000" dirty="0"/>
          </a:p>
        </p:txBody>
      </p:sp>
      <p:sp>
        <p:nvSpPr>
          <p:cNvPr id="3" name="Content Placeholder 2">
            <a:extLst>
              <a:ext uri="{FF2B5EF4-FFF2-40B4-BE49-F238E27FC236}">
                <a16:creationId xmlns:a16="http://schemas.microsoft.com/office/drawing/2014/main" id="{FB569167-FCC8-C345-918D-71117D5538EC}"/>
              </a:ext>
            </a:extLst>
          </p:cNvPr>
          <p:cNvSpPr>
            <a:spLocks noGrp="1"/>
          </p:cNvSpPr>
          <p:nvPr>
            <p:ph idx="1"/>
          </p:nvPr>
        </p:nvSpPr>
        <p:spPr>
          <a:xfrm>
            <a:off x="766445" y="1494846"/>
            <a:ext cx="10659110" cy="5831273"/>
          </a:xfrm>
        </p:spPr>
        <p:txBody>
          <a:bodyPr>
            <a:normAutofit/>
          </a:bodyPr>
          <a:lstStyle/>
          <a:p>
            <a:pPr fontAlgn="base"/>
            <a:r>
              <a:rPr lang="en-US" sz="1600" dirty="0"/>
              <a:t>Investopedia, By </a:t>
            </a:r>
            <a:r>
              <a:rPr lang="en-US" sz="1600" dirty="0">
                <a:hlinkClick r:id="rId2">
                  <a:extLst>
                    <a:ext uri="{A12FA001-AC4F-418D-AE19-62706E023703}">
                      <ahyp:hlinkClr xmlns:ahyp="http://schemas.microsoft.com/office/drawing/2018/hyperlinkcolor" val="tx"/>
                    </a:ext>
                  </a:extLst>
                </a:hlinkClick>
              </a:rPr>
              <a:t>STEVEN NICKOLAS</a:t>
            </a:r>
            <a:r>
              <a:rPr lang="en-US" sz="1600" dirty="0"/>
              <a:t>, May 31, 2021, Reviewed by </a:t>
            </a:r>
            <a:r>
              <a:rPr lang="en-US" sz="1600" dirty="0">
                <a:hlinkClick r:id="rId3">
                  <a:extLst>
                    <a:ext uri="{A12FA001-AC4F-418D-AE19-62706E023703}">
                      <ahyp:hlinkClr xmlns:ahyp="http://schemas.microsoft.com/office/drawing/2018/hyperlinkcolor" val="tx"/>
                    </a:ext>
                  </a:extLst>
                </a:hlinkClick>
              </a:rPr>
              <a:t>JULIUS MANSA</a:t>
            </a:r>
            <a:r>
              <a:rPr lang="en-US" sz="1600" dirty="0"/>
              <a:t>, Fact checked by </a:t>
            </a:r>
            <a:r>
              <a:rPr lang="en-US" sz="1600" dirty="0">
                <a:hlinkClick r:id="rId4">
                  <a:extLst>
                    <a:ext uri="{A12FA001-AC4F-418D-AE19-62706E023703}">
                      <ahyp:hlinkClr xmlns:ahyp="http://schemas.microsoft.com/office/drawing/2018/hyperlinkcolor" val="tx"/>
                    </a:ext>
                  </a:extLst>
                </a:hlinkClick>
              </a:rPr>
              <a:t>KATRINA MUNICHIELLO</a:t>
            </a:r>
            <a:r>
              <a:rPr lang="en-US" sz="1600" dirty="0"/>
              <a:t>, </a:t>
            </a:r>
            <a:r>
              <a:rPr lang="en-US" sz="1600" dirty="0">
                <a:hlinkClick r:id="rId5"/>
              </a:rPr>
              <a:t>https://www.investopedia.com/ask/answers/032515/what-does-it-mean-if-correlation-coefficient-positive-negative-or-zero.asp</a:t>
            </a:r>
            <a:endParaRPr lang="en-US" sz="1600" dirty="0"/>
          </a:p>
          <a:p>
            <a:pPr fontAlgn="base"/>
            <a:endParaRPr lang="en-US" sz="1600" dirty="0"/>
          </a:p>
          <a:p>
            <a:pPr fontAlgn="base"/>
            <a:r>
              <a:rPr lang="en-US" sz="1600" dirty="0" err="1"/>
              <a:t>Kaggle.com</a:t>
            </a:r>
            <a:r>
              <a:rPr lang="en-US" sz="1600" dirty="0"/>
              <a:t>, Dataset,</a:t>
            </a:r>
            <a:r>
              <a:rPr lang="en-US" b="1" dirty="0"/>
              <a:t> </a:t>
            </a:r>
            <a:r>
              <a:rPr lang="en-US" sz="1600" dirty="0">
                <a:hlinkClick r:id="rId6"/>
              </a:rPr>
              <a:t>https://www.kaggle.com/code/devmahmoud/walmart-stocks-analysis-using-pyspark/data</a:t>
            </a:r>
            <a:endParaRPr lang="en-US" sz="1600" dirty="0"/>
          </a:p>
          <a:p>
            <a:pPr fontAlgn="base"/>
            <a:endParaRPr lang="en-US" sz="1600" dirty="0"/>
          </a:p>
          <a:p>
            <a:pPr fontAlgn="base"/>
            <a:r>
              <a:rPr lang="en-US" sz="1600" dirty="0">
                <a:hlinkClick r:id="rId7"/>
              </a:rPr>
              <a:t>https://gktcs.com/media/Reference2/Surendra%20Panpaliya/Python_Pyspark_Datametica/Spark_Walmart_Data_Analysis_Project.pdf</a:t>
            </a:r>
            <a:endParaRPr lang="en-US" sz="1600" dirty="0"/>
          </a:p>
          <a:p>
            <a:pPr fontAlgn="base"/>
            <a:endParaRPr lang="en-US" sz="1600" dirty="0"/>
          </a:p>
          <a:p>
            <a:pPr fontAlgn="base"/>
            <a:r>
              <a:rPr lang="en-US" sz="1600" dirty="0" err="1"/>
              <a:t>PySpark</a:t>
            </a:r>
            <a:r>
              <a:rPr lang="en-US" sz="1600" dirty="0"/>
              <a:t>, </a:t>
            </a:r>
            <a:r>
              <a:rPr lang="en-US" sz="1600" dirty="0">
                <a:hlinkClick r:id="rId8"/>
              </a:rPr>
              <a:t>https://www.dominodatalab.com/data-science-dictionary/pyspark#:~:text=PySpark%20is%20the%20Python%20API,more%20scalable%20analyses%20and%20pipelines</a:t>
            </a:r>
            <a:r>
              <a:rPr lang="en-US" sz="1600" dirty="0"/>
              <a:t>.</a:t>
            </a:r>
          </a:p>
          <a:p>
            <a:pPr fontAlgn="base"/>
            <a:endParaRPr lang="en-US" sz="1600" dirty="0"/>
          </a:p>
          <a:p>
            <a:pPr fontAlgn="base"/>
            <a:r>
              <a:rPr lang="en-US" sz="1600" dirty="0">
                <a:hlinkClick r:id="rId9" tooltip="Posts by bigdata">
                  <a:extLst>
                    <a:ext uri="{A12FA001-AC4F-418D-AE19-62706E023703}">
                      <ahyp:hlinkClr xmlns:ahyp="http://schemas.microsoft.com/office/drawing/2018/hyperlinkcolor" val="tx"/>
                    </a:ext>
                  </a:extLst>
                </a:hlinkClick>
              </a:rPr>
              <a:t>Bigdata</a:t>
            </a:r>
            <a:r>
              <a:rPr lang="en-US" sz="1600" dirty="0"/>
              <a:t>, 03 December 2020, How Does Big Data Affect the Stock Market, https://</a:t>
            </a:r>
            <a:r>
              <a:rPr lang="en-US" sz="1600" dirty="0" err="1"/>
              <a:t>bigdataanalyticsnews.com</a:t>
            </a:r>
            <a:r>
              <a:rPr lang="en-US" sz="1600" dirty="0"/>
              <a:t>/big-data-affect-stock-market/</a:t>
            </a:r>
          </a:p>
          <a:p>
            <a:pPr marL="0" indent="0">
              <a:buNone/>
            </a:pPr>
            <a:endParaRPr lang="en-US" sz="1600" dirty="0"/>
          </a:p>
          <a:p>
            <a:endParaRPr lang="en-US" sz="1600" dirty="0"/>
          </a:p>
        </p:txBody>
      </p:sp>
      <p:cxnSp>
        <p:nvCxnSpPr>
          <p:cNvPr id="4" name="Straight Connector 3">
            <a:extLst>
              <a:ext uri="{FF2B5EF4-FFF2-40B4-BE49-F238E27FC236}">
                <a16:creationId xmlns:a16="http://schemas.microsoft.com/office/drawing/2014/main" id="{73E68BBC-0859-4544-A5DB-9932AEF41599}"/>
              </a:ext>
            </a:extLst>
          </p:cNvPr>
          <p:cNvCxnSpPr/>
          <p:nvPr/>
        </p:nvCxnSpPr>
        <p:spPr>
          <a:xfrm>
            <a:off x="461176" y="776923"/>
            <a:ext cx="110841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89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97AB4D1A-6270-4D15-9F1C-349AF05AF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553057-9FF3-400D-90FC-4F8977343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4" name="Decorative Circles">
            <a:extLst>
              <a:ext uri="{FF2B5EF4-FFF2-40B4-BE49-F238E27FC236}">
                <a16:creationId xmlns:a16="http://schemas.microsoft.com/office/drawing/2014/main" id="{FFAB95AE-AE0F-4D82-A957-C1FE11C53B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35" name="Oval 34">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2">
            <a:extLst>
              <a:ext uri="{FF2B5EF4-FFF2-40B4-BE49-F238E27FC236}">
                <a16:creationId xmlns:a16="http://schemas.microsoft.com/office/drawing/2014/main" id="{5D2FE535-33D9-4D08-9B67-47CF8CC7E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
            <a:extLst>
              <a:ext uri="{FF2B5EF4-FFF2-40B4-BE49-F238E27FC236}">
                <a16:creationId xmlns:a16="http://schemas.microsoft.com/office/drawing/2014/main" id="{1CB206CF-E798-414B-B6B6-2B6E96871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Graphic 47">
            <a:extLst>
              <a:ext uri="{FF2B5EF4-FFF2-40B4-BE49-F238E27FC236}">
                <a16:creationId xmlns:a16="http://schemas.microsoft.com/office/drawing/2014/main" id="{8A06537E-CB60-4703-A5FF-0C413BB017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631" t="30907" r="23362" b="17441"/>
          <a:stretch/>
        </p:blipFill>
        <p:spPr>
          <a:xfrm>
            <a:off x="9573575" y="-4327"/>
            <a:ext cx="2668147" cy="2375897"/>
          </a:xfrm>
          <a:prstGeom prst="rect">
            <a:avLst/>
          </a:prstGeom>
        </p:spPr>
      </p:pic>
      <p:sp>
        <p:nvSpPr>
          <p:cNvPr id="4" name="TextBox 3">
            <a:extLst>
              <a:ext uri="{FF2B5EF4-FFF2-40B4-BE49-F238E27FC236}">
                <a16:creationId xmlns:a16="http://schemas.microsoft.com/office/drawing/2014/main" id="{3149F172-259F-3248-B39E-54A19D86786E}"/>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chemeClr val="tx2"/>
                </a:solidFill>
                <a:latin typeface="+mj-lt"/>
                <a:ea typeface="+mj-ea"/>
                <a:cs typeface="+mj-cs"/>
              </a:rPr>
              <a:t>THANK YOU</a:t>
            </a:r>
          </a:p>
        </p:txBody>
      </p:sp>
      <p:pic>
        <p:nvPicPr>
          <p:cNvPr id="50" name="Graphic 49">
            <a:extLst>
              <a:ext uri="{FF2B5EF4-FFF2-40B4-BE49-F238E27FC236}">
                <a16:creationId xmlns:a16="http://schemas.microsoft.com/office/drawing/2014/main" id="{7F427EE0-0478-4A7D-94D8-E51EE9ACB4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399" y="319698"/>
            <a:ext cx="2037600" cy="2037600"/>
          </a:xfrm>
          <a:prstGeom prst="rect">
            <a:avLst/>
          </a:prstGeom>
        </p:spPr>
      </p:pic>
      <p:sp>
        <p:nvSpPr>
          <p:cNvPr id="52" name="Oval 3">
            <a:extLst>
              <a:ext uri="{FF2B5EF4-FFF2-40B4-BE49-F238E27FC236}">
                <a16:creationId xmlns:a16="http://schemas.microsoft.com/office/drawing/2014/main" id="{11C1B1CF-F716-4EA9-BB3A-85AE11437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a:extLst>
              <a:ext uri="{FF2B5EF4-FFF2-40B4-BE49-F238E27FC236}">
                <a16:creationId xmlns:a16="http://schemas.microsoft.com/office/drawing/2014/main" id="{37083F91-C28A-466E-A0D2-C510356BBB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56" name="Oval 4">
            <a:extLst>
              <a:ext uri="{FF2B5EF4-FFF2-40B4-BE49-F238E27FC236}">
                <a16:creationId xmlns:a16="http://schemas.microsoft.com/office/drawing/2014/main" id="{C5A4BEDA-180D-4F05-BED0-FCA62B717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3"/>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58" name="Graphic 57">
            <a:extLst>
              <a:ext uri="{FF2B5EF4-FFF2-40B4-BE49-F238E27FC236}">
                <a16:creationId xmlns:a16="http://schemas.microsoft.com/office/drawing/2014/main" id="{2CC0D334-814F-4E8B-846F-D4001B39A7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606" t="11163" r="32354" b="30172"/>
          <a:stretch/>
        </p:blipFill>
        <p:spPr>
          <a:xfrm>
            <a:off x="9994790" y="4395253"/>
            <a:ext cx="2216879" cy="2462746"/>
          </a:xfrm>
          <a:prstGeom prst="rect">
            <a:avLst/>
          </a:prstGeom>
        </p:spPr>
      </p:pic>
    </p:spTree>
    <p:extLst>
      <p:ext uri="{BB962C8B-B14F-4D97-AF65-F5344CB8AC3E}">
        <p14:creationId xmlns:p14="http://schemas.microsoft.com/office/powerpoint/2010/main" val="191953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067-B81B-4DF2-08FD-8D58ABA217C3}"/>
              </a:ext>
            </a:extLst>
          </p:cNvPr>
          <p:cNvSpPr>
            <a:spLocks noGrp="1"/>
          </p:cNvSpPr>
          <p:nvPr>
            <p:ph type="title"/>
          </p:nvPr>
        </p:nvSpPr>
        <p:spPr/>
        <p:txBody>
          <a:bodyPr/>
          <a:lstStyle/>
          <a:p>
            <a:pPr algn="ctr"/>
            <a:r>
              <a:rPr lang="en-US" dirty="0"/>
              <a:t>ABOUT PYSPARK</a:t>
            </a:r>
          </a:p>
        </p:txBody>
      </p:sp>
      <p:sp>
        <p:nvSpPr>
          <p:cNvPr id="3" name="Content Placeholder 2">
            <a:extLst>
              <a:ext uri="{FF2B5EF4-FFF2-40B4-BE49-F238E27FC236}">
                <a16:creationId xmlns:a16="http://schemas.microsoft.com/office/drawing/2014/main" id="{84987B3E-701A-B511-B208-9EABCB3C1285}"/>
              </a:ext>
            </a:extLst>
          </p:cNvPr>
          <p:cNvSpPr>
            <a:spLocks noGrp="1"/>
          </p:cNvSpPr>
          <p:nvPr>
            <p:ph idx="1"/>
          </p:nvPr>
        </p:nvSpPr>
        <p:spPr>
          <a:xfrm>
            <a:off x="777240" y="2141537"/>
            <a:ext cx="5993430" cy="4351338"/>
          </a:xfrm>
        </p:spPr>
        <p:txBody>
          <a:bodyPr/>
          <a:lstStyle/>
          <a:p>
            <a:r>
              <a:rPr lang="en-US" dirty="0"/>
              <a:t>Apache Spark is an open source, distributed computing platform and collection of tools for real-time, massive data processing, and </a:t>
            </a:r>
            <a:r>
              <a:rPr lang="en-US" dirty="0" err="1"/>
              <a:t>PySpark</a:t>
            </a:r>
            <a:r>
              <a:rPr lang="en-US" dirty="0"/>
              <a:t> is its Python API</a:t>
            </a:r>
          </a:p>
          <a:p>
            <a:endParaRPr lang="en-US" dirty="0"/>
          </a:p>
          <a:p>
            <a:r>
              <a:rPr lang="en-US" dirty="0"/>
              <a:t>It functions essentially as a computational engine that handles big data sets by processing them concurrently and in batches. </a:t>
            </a:r>
            <a:r>
              <a:rPr lang="en-US" dirty="0" err="1"/>
              <a:t>PySpark</a:t>
            </a:r>
            <a:r>
              <a:rPr lang="en-US" dirty="0"/>
              <a:t> was created to facilitate the integration of Python and Spark, which is written in Scala.</a:t>
            </a:r>
          </a:p>
        </p:txBody>
      </p:sp>
      <p:pic>
        <p:nvPicPr>
          <p:cNvPr id="7" name="Picture 6" descr="Logo, company name&#10;&#10;Description automatically generated">
            <a:extLst>
              <a:ext uri="{FF2B5EF4-FFF2-40B4-BE49-F238E27FC236}">
                <a16:creationId xmlns:a16="http://schemas.microsoft.com/office/drawing/2014/main" id="{2B90BDDC-E763-3F9D-B7D5-4896695500C4}"/>
              </a:ext>
            </a:extLst>
          </p:cNvPr>
          <p:cNvPicPr>
            <a:picLocks noChangeAspect="1"/>
          </p:cNvPicPr>
          <p:nvPr/>
        </p:nvPicPr>
        <p:blipFill>
          <a:blip r:embed="rId2"/>
          <a:stretch>
            <a:fillRect/>
          </a:stretch>
        </p:blipFill>
        <p:spPr>
          <a:xfrm>
            <a:off x="7102868" y="1993186"/>
            <a:ext cx="4890142" cy="3123344"/>
          </a:xfrm>
          <a:prstGeom prst="rect">
            <a:avLst/>
          </a:prstGeom>
        </p:spPr>
      </p:pic>
    </p:spTree>
    <p:extLst>
      <p:ext uri="{BB962C8B-B14F-4D97-AF65-F5344CB8AC3E}">
        <p14:creationId xmlns:p14="http://schemas.microsoft.com/office/powerpoint/2010/main" val="81942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8F2E-327E-3CFC-813A-4BF0782DFE9F}"/>
              </a:ext>
            </a:extLst>
          </p:cNvPr>
          <p:cNvSpPr>
            <a:spLocks noGrp="1"/>
          </p:cNvSpPr>
          <p:nvPr>
            <p:ph type="title"/>
          </p:nvPr>
        </p:nvSpPr>
        <p:spPr>
          <a:xfrm>
            <a:off x="2164251" y="23491"/>
            <a:ext cx="7421538" cy="1325563"/>
          </a:xfrm>
        </p:spPr>
        <p:txBody>
          <a:bodyPr>
            <a:normAutofit/>
          </a:bodyPr>
          <a:lstStyle/>
          <a:p>
            <a:pPr algn="ctr"/>
            <a:r>
              <a:rPr lang="en-US" dirty="0"/>
              <a:t>Big Data in Real Life</a:t>
            </a:r>
          </a:p>
        </p:txBody>
      </p:sp>
      <p:sp>
        <p:nvSpPr>
          <p:cNvPr id="3" name="Content Placeholder 2">
            <a:extLst>
              <a:ext uri="{FF2B5EF4-FFF2-40B4-BE49-F238E27FC236}">
                <a16:creationId xmlns:a16="http://schemas.microsoft.com/office/drawing/2014/main" id="{997625DF-CC16-42C5-B84A-BDD8CEA482C3}"/>
              </a:ext>
            </a:extLst>
          </p:cNvPr>
          <p:cNvSpPr>
            <a:spLocks noGrp="1"/>
          </p:cNvSpPr>
          <p:nvPr>
            <p:ph idx="1"/>
          </p:nvPr>
        </p:nvSpPr>
        <p:spPr/>
        <p:txBody>
          <a:bodyPr>
            <a:normAutofit lnSpcReduction="10000"/>
          </a:bodyPr>
          <a:lstStyle/>
          <a:p>
            <a:r>
              <a:rPr lang="en-US" dirty="0"/>
              <a:t>Big data is currently being used in different competitive industries, including online stock market trading. Over ninety percent of businesses currently believe that using analytics strategies will help them gain a competitive edge.</a:t>
            </a:r>
          </a:p>
          <a:p>
            <a:endParaRPr lang="en-US" dirty="0"/>
          </a:p>
          <a:p>
            <a:r>
              <a:rPr lang="en-US" dirty="0"/>
              <a:t>Organizations rely on data and analytics to gain important insights and make well-informed business decisions.</a:t>
            </a:r>
          </a:p>
          <a:p>
            <a:endParaRPr lang="en-US" dirty="0"/>
          </a:p>
          <a:p>
            <a:r>
              <a:rPr lang="en-US" dirty="0"/>
              <a:t>Significant data volumes are developed daily since you can engage in online trading through your phone on different trading platforms. Changes in machine learning, artificial intelligence, and analytics have helped reform how the financial industry can incorporate big data into the stock market.</a:t>
            </a:r>
          </a:p>
          <a:p>
            <a:endParaRPr lang="en-US" dirty="0"/>
          </a:p>
          <a:p>
            <a:r>
              <a:rPr lang="en-US" dirty="0"/>
              <a:t>It has helped online traders make better investment decisions while ensuring the returns are consistent in the process.</a:t>
            </a:r>
          </a:p>
          <a:p>
            <a:pPr marL="0" indent="0">
              <a:buNone/>
            </a:pPr>
            <a:endParaRPr lang="en-US" dirty="0"/>
          </a:p>
        </p:txBody>
      </p:sp>
    </p:spTree>
    <p:extLst>
      <p:ext uri="{BB962C8B-B14F-4D97-AF65-F5344CB8AC3E}">
        <p14:creationId xmlns:p14="http://schemas.microsoft.com/office/powerpoint/2010/main" val="131442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B52-E9C8-C94F-A15D-44F9BD7FE689}"/>
              </a:ext>
            </a:extLst>
          </p:cNvPr>
          <p:cNvSpPr>
            <a:spLocks noGrp="1"/>
          </p:cNvSpPr>
          <p:nvPr>
            <p:ph type="title"/>
          </p:nvPr>
        </p:nvSpPr>
        <p:spPr>
          <a:xfrm>
            <a:off x="2949148" y="216990"/>
            <a:ext cx="6821576" cy="1325563"/>
          </a:xfrm>
        </p:spPr>
        <p:txBody>
          <a:bodyPr>
            <a:normAutofit/>
          </a:bodyPr>
          <a:lstStyle/>
          <a:p>
            <a:r>
              <a:rPr lang="en-US" sz="4000" dirty="0"/>
              <a:t>PROJECT INTRODUCTION</a:t>
            </a:r>
          </a:p>
        </p:txBody>
      </p:sp>
      <p:sp>
        <p:nvSpPr>
          <p:cNvPr id="3" name="Content Placeholder 2">
            <a:extLst>
              <a:ext uri="{FF2B5EF4-FFF2-40B4-BE49-F238E27FC236}">
                <a16:creationId xmlns:a16="http://schemas.microsoft.com/office/drawing/2014/main" id="{46D3E943-794E-7A40-A205-0BE64B7B6B1A}"/>
              </a:ext>
            </a:extLst>
          </p:cNvPr>
          <p:cNvSpPr>
            <a:spLocks noGrp="1"/>
          </p:cNvSpPr>
          <p:nvPr>
            <p:ph idx="1"/>
          </p:nvPr>
        </p:nvSpPr>
        <p:spPr>
          <a:xfrm>
            <a:off x="555586" y="1852896"/>
            <a:ext cx="10659110" cy="4351338"/>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In this Project, I have worked on a Walmart Stock Prices dataset from </a:t>
            </a:r>
            <a:r>
              <a:rPr lang="en-US" sz="1600" dirty="0">
                <a:latin typeface="Times New Roman" panose="02020603050405020304" pitchFamily="18" charset="0"/>
                <a:cs typeface="Times New Roman" panose="02020603050405020304" pitchFamily="18" charset="0"/>
                <a:hlinkClick r:id="rId2"/>
              </a:rPr>
              <a:t>Kaggle.com</a:t>
            </a:r>
            <a:r>
              <a:rPr lang="en-US" sz="1600" dirty="0">
                <a:latin typeface="Times New Roman" panose="02020603050405020304" pitchFamily="18" charset="0"/>
                <a:cs typeface="Times New Roman" panose="02020603050405020304" pitchFamily="18" charset="0"/>
              </a:rPr>
              <a:t>. Originally the data is from </a:t>
            </a:r>
            <a:r>
              <a:rPr lang="en-US" sz="1600" dirty="0" err="1">
                <a:latin typeface="Times New Roman" panose="02020603050405020304" pitchFamily="18" charset="0"/>
                <a:cs typeface="Times New Roman" panose="02020603050405020304" pitchFamily="18" charset="0"/>
              </a:rPr>
              <a:t>yahoo.com</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dataset consists of 7 columns with 2571 observations</a:t>
            </a:r>
          </a:p>
          <a:p>
            <a:pPr fontAlgn="base"/>
            <a:r>
              <a:rPr lang="en-US" sz="1600" dirty="0">
                <a:latin typeface="Times New Roman" panose="02020603050405020304" pitchFamily="18" charset="0"/>
                <a:cs typeface="Times New Roman" panose="02020603050405020304" pitchFamily="18" charset="0"/>
              </a:rPr>
              <a:t>Each variable is described below:</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Date</a:t>
            </a:r>
            <a:r>
              <a:rPr lang="en-US" sz="1600" dirty="0">
                <a:latin typeface="Times New Roman" panose="02020603050405020304" pitchFamily="18" charset="0"/>
                <a:cs typeface="Times New Roman" panose="02020603050405020304" pitchFamily="18" charset="0"/>
              </a:rPr>
              <a:t>: Date of the trading day</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Close</a:t>
            </a:r>
            <a:r>
              <a:rPr lang="en-US" sz="1600" dirty="0">
                <a:latin typeface="Times New Roman" panose="02020603050405020304" pitchFamily="18" charset="0"/>
                <a:cs typeface="Times New Roman" panose="02020603050405020304" pitchFamily="18" charset="0"/>
              </a:rPr>
              <a:t>: Price of the stock at the end of the trading day</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Volume: </a:t>
            </a:r>
            <a:r>
              <a:rPr lang="en-US" sz="1600" dirty="0">
                <a:latin typeface="Times New Roman" panose="02020603050405020304" pitchFamily="18" charset="0"/>
                <a:cs typeface="Times New Roman" panose="02020603050405020304" pitchFamily="18" charset="0"/>
              </a:rPr>
              <a:t>Total number of stocks sold on a given trading day</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Open</a:t>
            </a:r>
            <a:r>
              <a:rPr lang="en-US" sz="1600" dirty="0">
                <a:latin typeface="Times New Roman" panose="02020603050405020304" pitchFamily="18" charset="0"/>
                <a:cs typeface="Times New Roman" panose="02020603050405020304" pitchFamily="18" charset="0"/>
              </a:rPr>
              <a:t>: Price of the stock at the beginning of the trading day</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High</a:t>
            </a:r>
            <a:r>
              <a:rPr lang="en-US" sz="1600" dirty="0">
                <a:latin typeface="Times New Roman" panose="02020603050405020304" pitchFamily="18" charset="0"/>
                <a:cs typeface="Times New Roman" panose="02020603050405020304" pitchFamily="18" charset="0"/>
              </a:rPr>
              <a:t>: Highest stock price during the trading day</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Low</a:t>
            </a:r>
            <a:r>
              <a:rPr lang="en-US" sz="1600" dirty="0">
                <a:latin typeface="Times New Roman" panose="02020603050405020304" pitchFamily="18" charset="0"/>
                <a:cs typeface="Times New Roman" panose="02020603050405020304" pitchFamily="18" charset="0"/>
              </a:rPr>
              <a:t>: Highest stock price during the trading day</a:t>
            </a:r>
          </a:p>
          <a:p>
            <a:pPr marL="0" indent="0" fontAlgn="base">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Adj Close</a:t>
            </a:r>
            <a:r>
              <a:rPr lang="en-US" sz="1600" dirty="0">
                <a:latin typeface="Times New Roman" panose="02020603050405020304" pitchFamily="18" charset="0"/>
                <a:cs typeface="Times New Roman" panose="02020603050405020304" pitchFamily="18" charset="0"/>
              </a:rPr>
              <a:t>: Adjusted close is the closing price after adjustments for all applicable splits and dividend distributions.</a:t>
            </a:r>
          </a:p>
          <a:p>
            <a:pPr>
              <a:lnSpc>
                <a:spcPct val="100000"/>
              </a:lnSpc>
            </a:pPr>
            <a:r>
              <a:rPr lang="en-US" sz="1600" dirty="0">
                <a:latin typeface="Times New Roman" panose="02020603050405020304" pitchFamily="18" charset="0"/>
                <a:cs typeface="Times New Roman" panose="02020603050405020304" pitchFamily="18" charset="0"/>
              </a:rPr>
              <a:t>The reason for choosing this dataset is to better understand the stock market as most of the people invest in stock market in today’s world. Also, this help allocate society's scarce savings to the most promising new investment projects and help discipline managers to make the best use of the productive capacity already under their control</a:t>
            </a:r>
          </a:p>
          <a:p>
            <a:r>
              <a:rPr lang="en-US" sz="1600" dirty="0">
                <a:latin typeface="Times New Roman" panose="02020603050405020304" pitchFamily="18" charset="0"/>
                <a:cs typeface="Times New Roman" panose="02020603050405020304" pitchFamily="18" charset="0"/>
              </a:rPr>
              <a:t>I have reflected the concepts of </a:t>
            </a:r>
            <a:r>
              <a:rPr lang="en-US" sz="1600" dirty="0" err="1">
                <a:latin typeface="Times New Roman" panose="02020603050405020304" pitchFamily="18" charset="0"/>
                <a:cs typeface="Times New Roman" panose="02020603050405020304" pitchFamily="18" charset="0"/>
              </a:rPr>
              <a:t>PySpark</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(Python)</a:t>
            </a:r>
          </a:p>
          <a:p>
            <a:endParaRPr lang="en-US" sz="1400" dirty="0">
              <a:latin typeface="Times New Roman" panose="02020603050405020304" pitchFamily="18" charset="0"/>
              <a:cs typeface="Times New Roman" panose="02020603050405020304" pitchFamily="18" charset="0"/>
            </a:endParaRPr>
          </a:p>
          <a:p>
            <a:endParaRPr lang="en-US" dirty="0"/>
          </a:p>
        </p:txBody>
      </p:sp>
      <p:cxnSp>
        <p:nvCxnSpPr>
          <p:cNvPr id="5" name="Straight Connector 4">
            <a:extLst>
              <a:ext uri="{FF2B5EF4-FFF2-40B4-BE49-F238E27FC236}">
                <a16:creationId xmlns:a16="http://schemas.microsoft.com/office/drawing/2014/main" id="{B883FFA4-FC0D-9640-A501-599157FEEE07}"/>
              </a:ext>
            </a:extLst>
          </p:cNvPr>
          <p:cNvCxnSpPr/>
          <p:nvPr/>
        </p:nvCxnSpPr>
        <p:spPr>
          <a:xfrm>
            <a:off x="341906" y="1542553"/>
            <a:ext cx="114498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5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4143-2D28-474E-AE9D-177145D4B35E}"/>
              </a:ext>
            </a:extLst>
          </p:cNvPr>
          <p:cNvSpPr>
            <a:spLocks noGrp="1"/>
          </p:cNvSpPr>
          <p:nvPr>
            <p:ph type="title"/>
          </p:nvPr>
        </p:nvSpPr>
        <p:spPr>
          <a:xfrm>
            <a:off x="4118071" y="0"/>
            <a:ext cx="4263929" cy="421419"/>
          </a:xfrm>
        </p:spPr>
        <p:txBody>
          <a:bodyPr>
            <a:normAutofit fontScale="90000"/>
          </a:bodyPr>
          <a:lstStyle/>
          <a:p>
            <a:r>
              <a:rPr lang="en-US" sz="2800" dirty="0"/>
              <a:t>ENVIORNMENT SETTING</a:t>
            </a:r>
          </a:p>
        </p:txBody>
      </p:sp>
      <p:cxnSp>
        <p:nvCxnSpPr>
          <p:cNvPr id="40" name="Straight Connector 39">
            <a:extLst>
              <a:ext uri="{FF2B5EF4-FFF2-40B4-BE49-F238E27FC236}">
                <a16:creationId xmlns:a16="http://schemas.microsoft.com/office/drawing/2014/main" id="{5D1FEC0B-A8B5-644A-9C89-56D7AD36E975}"/>
              </a:ext>
            </a:extLst>
          </p:cNvPr>
          <p:cNvCxnSpPr/>
          <p:nvPr/>
        </p:nvCxnSpPr>
        <p:spPr>
          <a:xfrm>
            <a:off x="445273" y="427065"/>
            <a:ext cx="11084118"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Graphical user interface, text, application, email&#10;&#10;Description automatically generated">
            <a:extLst>
              <a:ext uri="{FF2B5EF4-FFF2-40B4-BE49-F238E27FC236}">
                <a16:creationId xmlns:a16="http://schemas.microsoft.com/office/drawing/2014/main" id="{BDB5D002-2A9C-3CDA-FD11-3A2C6276DA4F}"/>
              </a:ext>
            </a:extLst>
          </p:cNvPr>
          <p:cNvPicPr>
            <a:picLocks noChangeAspect="1"/>
          </p:cNvPicPr>
          <p:nvPr/>
        </p:nvPicPr>
        <p:blipFill>
          <a:blip r:embed="rId2"/>
          <a:stretch>
            <a:fillRect/>
          </a:stretch>
        </p:blipFill>
        <p:spPr>
          <a:xfrm>
            <a:off x="0" y="447772"/>
            <a:ext cx="9367521" cy="4683748"/>
          </a:xfrm>
          <a:prstGeom prst="rect">
            <a:avLst/>
          </a:prstGeom>
        </p:spPr>
      </p:pic>
      <p:sp>
        <p:nvSpPr>
          <p:cNvPr id="6" name="TextBox 5">
            <a:extLst>
              <a:ext uri="{FF2B5EF4-FFF2-40B4-BE49-F238E27FC236}">
                <a16:creationId xmlns:a16="http://schemas.microsoft.com/office/drawing/2014/main" id="{06AD2B60-826C-A208-689F-956E49A1C152}"/>
              </a:ext>
            </a:extLst>
          </p:cNvPr>
          <p:cNvSpPr txBox="1"/>
          <p:nvPr/>
        </p:nvSpPr>
        <p:spPr>
          <a:xfrm>
            <a:off x="9367521" y="836920"/>
            <a:ext cx="2570480" cy="5355312"/>
          </a:xfrm>
          <a:prstGeom prst="rect">
            <a:avLst/>
          </a:prstGeom>
          <a:noFill/>
        </p:spPr>
        <p:txBody>
          <a:bodyPr wrap="square" rtlCol="0">
            <a:spAutoFit/>
          </a:bodyPr>
          <a:lstStyle/>
          <a:p>
            <a:pPr marL="285750" indent="-285750">
              <a:buFont typeface="Wingdings" pitchFamily="2" charset="2"/>
              <a:buChar char="q"/>
            </a:pPr>
            <a:r>
              <a:rPr lang="en-US" dirty="0"/>
              <a:t>First, started a simple Spark session and imported the csv file</a:t>
            </a:r>
          </a:p>
          <a:p>
            <a:pPr marL="285750" indent="-285750">
              <a:buFont typeface="Wingdings" pitchFamily="2" charset="2"/>
              <a:buChar char="q"/>
            </a:pPr>
            <a:endParaRPr lang="en-US" dirty="0"/>
          </a:p>
          <a:p>
            <a:pPr marL="285750" indent="-285750">
              <a:buFont typeface="Wingdings" pitchFamily="2" charset="2"/>
              <a:buChar char="q"/>
            </a:pPr>
            <a:r>
              <a:rPr lang="en-US" dirty="0"/>
              <a:t>By using .columns, checked the columns of the dataset, there are total 7 columns</a:t>
            </a:r>
          </a:p>
          <a:p>
            <a:pPr marL="285750" indent="-285750">
              <a:buFont typeface="Wingdings" pitchFamily="2" charset="2"/>
              <a:buChar char="q"/>
            </a:pPr>
            <a:endParaRPr lang="en-US" dirty="0"/>
          </a:p>
          <a:p>
            <a:pPr marL="285750" indent="-285750">
              <a:buFont typeface="Wingdings" pitchFamily="2" charset="2"/>
              <a:buChar char="q"/>
            </a:pPr>
            <a:r>
              <a:rPr lang="en-US" dirty="0"/>
              <a:t>By using </a:t>
            </a:r>
            <a:r>
              <a:rPr lang="en-US" dirty="0" err="1"/>
              <a:t>printSchema</a:t>
            </a:r>
            <a:r>
              <a:rPr lang="en-US" dirty="0"/>
              <a:t>() function, printed the schema of the data</a:t>
            </a:r>
          </a:p>
          <a:p>
            <a:endParaRPr lang="en-US" dirty="0"/>
          </a:p>
          <a:p>
            <a:pPr marL="285750" indent="-285750">
              <a:buFont typeface="Wingdings" pitchFamily="2" charset="2"/>
              <a:buChar char="q"/>
            </a:pPr>
            <a:r>
              <a:rPr lang="en-US" dirty="0"/>
              <a:t>By applying the for loop and using head() function, printed first 10 records from the dataset</a:t>
            </a:r>
          </a:p>
        </p:txBody>
      </p:sp>
      <p:pic>
        <p:nvPicPr>
          <p:cNvPr id="10" name="Picture 9" descr="Text&#10;&#10;Description automatically generated with medium confidence">
            <a:extLst>
              <a:ext uri="{FF2B5EF4-FFF2-40B4-BE49-F238E27FC236}">
                <a16:creationId xmlns:a16="http://schemas.microsoft.com/office/drawing/2014/main" id="{A4CD4F1A-07D9-AA55-76DC-5151B3BEA8C8}"/>
              </a:ext>
            </a:extLst>
          </p:cNvPr>
          <p:cNvPicPr>
            <a:picLocks noChangeAspect="1"/>
          </p:cNvPicPr>
          <p:nvPr/>
        </p:nvPicPr>
        <p:blipFill>
          <a:blip r:embed="rId3"/>
          <a:stretch>
            <a:fillRect/>
          </a:stretch>
        </p:blipFill>
        <p:spPr>
          <a:xfrm>
            <a:off x="0" y="5137160"/>
            <a:ext cx="9235440" cy="1585307"/>
          </a:xfrm>
          <a:prstGeom prst="rect">
            <a:avLst/>
          </a:prstGeom>
        </p:spPr>
      </p:pic>
    </p:spTree>
    <p:extLst>
      <p:ext uri="{BB962C8B-B14F-4D97-AF65-F5344CB8AC3E}">
        <p14:creationId xmlns:p14="http://schemas.microsoft.com/office/powerpoint/2010/main" val="241928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C2A3-4492-D4D0-1340-AD8F678120AF}"/>
              </a:ext>
            </a:extLst>
          </p:cNvPr>
          <p:cNvSpPr>
            <a:spLocks noGrp="1"/>
          </p:cNvSpPr>
          <p:nvPr>
            <p:ph type="title"/>
          </p:nvPr>
        </p:nvSpPr>
        <p:spPr>
          <a:xfrm>
            <a:off x="413247" y="44569"/>
            <a:ext cx="10659110" cy="498475"/>
          </a:xfrm>
        </p:spPr>
        <p:txBody>
          <a:bodyPr/>
          <a:lstStyle/>
          <a:p>
            <a:pPr algn="ctr"/>
            <a:r>
              <a:rPr lang="en-US" sz="2500" dirty="0"/>
              <a:t>Walmart Stock Prices Analysis</a:t>
            </a:r>
          </a:p>
        </p:txBody>
      </p:sp>
      <p:pic>
        <p:nvPicPr>
          <p:cNvPr id="7" name="Picture 6" descr="Table&#10;&#10;Description automatically generated">
            <a:extLst>
              <a:ext uri="{FF2B5EF4-FFF2-40B4-BE49-F238E27FC236}">
                <a16:creationId xmlns:a16="http://schemas.microsoft.com/office/drawing/2014/main" id="{CF474F2F-97E8-AF64-21A5-7B2A6D903730}"/>
              </a:ext>
            </a:extLst>
          </p:cNvPr>
          <p:cNvPicPr>
            <a:picLocks noChangeAspect="1"/>
          </p:cNvPicPr>
          <p:nvPr/>
        </p:nvPicPr>
        <p:blipFill>
          <a:blip r:embed="rId2"/>
          <a:stretch>
            <a:fillRect/>
          </a:stretch>
        </p:blipFill>
        <p:spPr>
          <a:xfrm>
            <a:off x="816610" y="731520"/>
            <a:ext cx="8393130" cy="2968604"/>
          </a:xfrm>
          <a:prstGeom prst="rect">
            <a:avLst/>
          </a:prstGeom>
        </p:spPr>
      </p:pic>
      <p:sp>
        <p:nvSpPr>
          <p:cNvPr id="9" name="TextBox 8">
            <a:extLst>
              <a:ext uri="{FF2B5EF4-FFF2-40B4-BE49-F238E27FC236}">
                <a16:creationId xmlns:a16="http://schemas.microsoft.com/office/drawing/2014/main" id="{80EAFA87-358B-6293-69B4-27E54F84B604}"/>
              </a:ext>
            </a:extLst>
          </p:cNvPr>
          <p:cNvSpPr txBox="1"/>
          <p:nvPr/>
        </p:nvSpPr>
        <p:spPr>
          <a:xfrm>
            <a:off x="9682480" y="1111844"/>
            <a:ext cx="2143760" cy="6740307"/>
          </a:xfrm>
          <a:prstGeom prst="rect">
            <a:avLst/>
          </a:prstGeom>
          <a:noFill/>
        </p:spPr>
        <p:txBody>
          <a:bodyPr wrap="square" rtlCol="0">
            <a:spAutoFit/>
          </a:bodyPr>
          <a:lstStyle/>
          <a:p>
            <a:pPr marL="285750" indent="-285750">
              <a:buFont typeface="Wingdings" pitchFamily="2" charset="2"/>
              <a:buChar char="q"/>
            </a:pPr>
            <a:r>
              <a:rPr lang="en-US" dirty="0"/>
              <a:t>Used describe() function to know check the descriptive statistics of the Data Frame such as Count, mean, median and range of the variables</a:t>
            </a:r>
          </a:p>
          <a:p>
            <a:pPr marL="285750" indent="-285750">
              <a:buFont typeface="Wingdings" pitchFamily="2" charset="2"/>
              <a:buChar char="q"/>
            </a:pPr>
            <a:endParaRPr lang="en-US" dirty="0"/>
          </a:p>
          <a:p>
            <a:pPr marL="285750" indent="-285750">
              <a:buFont typeface="Wingdings" pitchFamily="2" charset="2"/>
              <a:buChar char="q"/>
            </a:pPr>
            <a:r>
              <a:rPr lang="en-US" dirty="0"/>
              <a:t>Create a new </a:t>
            </a:r>
            <a:r>
              <a:rPr lang="en-US" dirty="0" err="1"/>
              <a:t>dataframe</a:t>
            </a:r>
            <a:r>
              <a:rPr lang="en-US" dirty="0"/>
              <a:t> with a column named HV Ratio which is displaying the ratio of the High Price versus volume of stock traded for a day</a:t>
            </a:r>
          </a:p>
          <a:p>
            <a:pPr marL="285750" indent="-285750">
              <a:buFont typeface="Wingdings" pitchFamily="2" charset="2"/>
              <a:buChar char="q"/>
            </a:pPr>
            <a:endParaRPr lang="en-US" dirty="0"/>
          </a:p>
          <a:p>
            <a:endParaRPr lang="en-US" dirty="0"/>
          </a:p>
          <a:p>
            <a:endParaRPr lang="en-US" dirty="0"/>
          </a:p>
          <a:p>
            <a:endParaRPr lang="en-US" dirty="0"/>
          </a:p>
        </p:txBody>
      </p:sp>
      <p:pic>
        <p:nvPicPr>
          <p:cNvPr id="13" name="Content Placeholder 12" descr="Graphical user interface, text, application&#10;&#10;Description automatically generated">
            <a:extLst>
              <a:ext uri="{FF2B5EF4-FFF2-40B4-BE49-F238E27FC236}">
                <a16:creationId xmlns:a16="http://schemas.microsoft.com/office/drawing/2014/main" id="{8E6C1C2B-64F4-444B-45B8-9047707FCC90}"/>
              </a:ext>
            </a:extLst>
          </p:cNvPr>
          <p:cNvPicPr>
            <a:picLocks noGrp="1" noChangeAspect="1"/>
          </p:cNvPicPr>
          <p:nvPr>
            <p:ph idx="1"/>
          </p:nvPr>
        </p:nvPicPr>
        <p:blipFill>
          <a:blip r:embed="rId3"/>
          <a:stretch>
            <a:fillRect/>
          </a:stretch>
        </p:blipFill>
        <p:spPr>
          <a:xfrm>
            <a:off x="816610" y="3888600"/>
            <a:ext cx="8431865" cy="2237880"/>
          </a:xfrm>
        </p:spPr>
      </p:pic>
    </p:spTree>
    <p:extLst>
      <p:ext uri="{BB962C8B-B14F-4D97-AF65-F5344CB8AC3E}">
        <p14:creationId xmlns:p14="http://schemas.microsoft.com/office/powerpoint/2010/main" val="78103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9D858A53-0CF2-C6DB-F23F-00069C7985C9}"/>
              </a:ext>
            </a:extLst>
          </p:cNvPr>
          <p:cNvPicPr>
            <a:picLocks noGrp="1" noChangeAspect="1"/>
          </p:cNvPicPr>
          <p:nvPr>
            <p:ph idx="1"/>
          </p:nvPr>
        </p:nvPicPr>
        <p:blipFill>
          <a:blip r:embed="rId2"/>
          <a:stretch>
            <a:fillRect/>
          </a:stretch>
        </p:blipFill>
        <p:spPr>
          <a:xfrm>
            <a:off x="0" y="722987"/>
            <a:ext cx="8636000" cy="6045200"/>
          </a:xfrm>
        </p:spPr>
      </p:pic>
      <p:sp>
        <p:nvSpPr>
          <p:cNvPr id="8" name="TextBox 7">
            <a:extLst>
              <a:ext uri="{FF2B5EF4-FFF2-40B4-BE49-F238E27FC236}">
                <a16:creationId xmlns:a16="http://schemas.microsoft.com/office/drawing/2014/main" id="{78A8B6EE-A1DB-6958-6618-AFA343B1F5C9}"/>
              </a:ext>
            </a:extLst>
          </p:cNvPr>
          <p:cNvSpPr txBox="1"/>
          <p:nvPr/>
        </p:nvSpPr>
        <p:spPr>
          <a:xfrm>
            <a:off x="8920480" y="1067931"/>
            <a:ext cx="3098800" cy="5355312"/>
          </a:xfrm>
          <a:prstGeom prst="rect">
            <a:avLst/>
          </a:prstGeom>
          <a:noFill/>
        </p:spPr>
        <p:txBody>
          <a:bodyPr wrap="square" rtlCol="0">
            <a:spAutoFit/>
          </a:bodyPr>
          <a:lstStyle/>
          <a:p>
            <a:pPr marL="285750" indent="-285750">
              <a:buFont typeface="Wingdings" pitchFamily="2" charset="2"/>
              <a:buChar char="q"/>
            </a:pPr>
            <a:r>
              <a:rPr lang="en-US" dirty="0"/>
              <a:t>2020.12.01 this date had the peak high prices of the stocks </a:t>
            </a:r>
          </a:p>
          <a:p>
            <a:pPr marL="285750" indent="-285750">
              <a:buFont typeface="Wingdings" pitchFamily="2" charset="2"/>
              <a:buChar char="q"/>
            </a:pPr>
            <a:endParaRPr lang="en-US" dirty="0"/>
          </a:p>
          <a:p>
            <a:pPr marL="285750" indent="-285750">
              <a:buFont typeface="Wingdings" pitchFamily="2" charset="2"/>
              <a:buChar char="q"/>
            </a:pPr>
            <a:r>
              <a:rPr lang="en-US" dirty="0"/>
              <a:t>Close column mean is 90.281</a:t>
            </a:r>
          </a:p>
          <a:p>
            <a:pPr marL="285750" indent="-285750">
              <a:buFont typeface="Wingdings" pitchFamily="2" charset="2"/>
              <a:buChar char="q"/>
            </a:pPr>
            <a:endParaRPr lang="en-US" dirty="0"/>
          </a:p>
          <a:p>
            <a:pPr marL="285750" indent="-285750">
              <a:buFont typeface="Wingdings" pitchFamily="2" charset="2"/>
              <a:buChar char="q"/>
            </a:pPr>
            <a:r>
              <a:rPr lang="en-US" dirty="0" err="1"/>
              <a:t>Volumn</a:t>
            </a:r>
            <a:r>
              <a:rPr lang="en-US" dirty="0"/>
              <a:t> column’s range (min &amp; max) is from 2094900 ~ 80898100</a:t>
            </a:r>
          </a:p>
          <a:p>
            <a:pPr marL="285750" indent="-285750">
              <a:buFont typeface="Wingdings" pitchFamily="2" charset="2"/>
              <a:buChar char="q"/>
            </a:pPr>
            <a:endParaRPr lang="en-US" dirty="0"/>
          </a:p>
          <a:p>
            <a:pPr marL="285750" indent="-285750">
              <a:buFont typeface="Wingdings" pitchFamily="2" charset="2"/>
              <a:buChar char="q"/>
            </a:pPr>
            <a:r>
              <a:rPr lang="en-US" dirty="0"/>
              <a:t>There were 1315 days when Close (price of the stock at the end of the trading day) was less than 80 dollars</a:t>
            </a:r>
            <a:br>
              <a:rPr lang="en-US" dirty="0"/>
            </a:br>
            <a:br>
              <a:rPr lang="en-US" dirty="0"/>
            </a:br>
            <a:br>
              <a:rPr lang="en-US" dirty="0"/>
            </a:br>
            <a:br>
              <a:rPr lang="en-US" dirty="0"/>
            </a:br>
            <a:endParaRPr lang="en-US" dirty="0"/>
          </a:p>
        </p:txBody>
      </p:sp>
      <p:sp>
        <p:nvSpPr>
          <p:cNvPr id="9" name="TextBox 8">
            <a:extLst>
              <a:ext uri="{FF2B5EF4-FFF2-40B4-BE49-F238E27FC236}">
                <a16:creationId xmlns:a16="http://schemas.microsoft.com/office/drawing/2014/main" id="{6BEF140F-606D-8E0C-00A6-532B350D1D47}"/>
              </a:ext>
            </a:extLst>
          </p:cNvPr>
          <p:cNvSpPr txBox="1"/>
          <p:nvPr/>
        </p:nvSpPr>
        <p:spPr>
          <a:xfrm>
            <a:off x="2204720" y="65425"/>
            <a:ext cx="8107680" cy="440313"/>
          </a:xfrm>
          <a:prstGeom prst="rect">
            <a:avLst/>
          </a:prstGeom>
          <a:noFill/>
        </p:spPr>
        <p:txBody>
          <a:bodyPr wrap="square" rtlCol="0">
            <a:spAutoFit/>
          </a:bodyPr>
          <a:lstStyle/>
          <a:p>
            <a:pPr algn="ctr">
              <a:lnSpc>
                <a:spcPct val="90000"/>
              </a:lnSpc>
              <a:spcBef>
                <a:spcPct val="0"/>
              </a:spcBef>
            </a:pPr>
            <a:r>
              <a:rPr lang="en-US" sz="2500" dirty="0">
                <a:solidFill>
                  <a:schemeClr val="tx2"/>
                </a:solidFill>
                <a:latin typeface="+mj-lt"/>
                <a:ea typeface="+mj-ea"/>
                <a:cs typeface="+mj-cs"/>
              </a:rPr>
              <a:t>Walmart Stock Prices Analysis </a:t>
            </a:r>
          </a:p>
        </p:txBody>
      </p:sp>
    </p:spTree>
    <p:extLst>
      <p:ext uri="{BB962C8B-B14F-4D97-AF65-F5344CB8AC3E}">
        <p14:creationId xmlns:p14="http://schemas.microsoft.com/office/powerpoint/2010/main" val="325809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CE6B523E-5F97-0670-AD2F-4AACFEC90065}"/>
              </a:ext>
            </a:extLst>
          </p:cNvPr>
          <p:cNvPicPr>
            <a:picLocks noChangeAspect="1"/>
          </p:cNvPicPr>
          <p:nvPr/>
        </p:nvPicPr>
        <p:blipFill>
          <a:blip r:embed="rId2"/>
          <a:stretch>
            <a:fillRect/>
          </a:stretch>
        </p:blipFill>
        <p:spPr>
          <a:xfrm>
            <a:off x="0" y="678095"/>
            <a:ext cx="8422640" cy="293584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E7951280-040C-F54D-C30A-89B956661BA7}"/>
              </a:ext>
            </a:extLst>
          </p:cNvPr>
          <p:cNvPicPr>
            <a:picLocks noChangeAspect="1"/>
          </p:cNvPicPr>
          <p:nvPr/>
        </p:nvPicPr>
        <p:blipFill>
          <a:blip r:embed="rId3"/>
          <a:stretch>
            <a:fillRect/>
          </a:stretch>
        </p:blipFill>
        <p:spPr>
          <a:xfrm>
            <a:off x="0" y="3719245"/>
            <a:ext cx="8422640" cy="3138755"/>
          </a:xfrm>
          <a:prstGeom prst="rect">
            <a:avLst/>
          </a:prstGeom>
        </p:spPr>
      </p:pic>
      <p:sp>
        <p:nvSpPr>
          <p:cNvPr id="9" name="TextBox 8">
            <a:extLst>
              <a:ext uri="{FF2B5EF4-FFF2-40B4-BE49-F238E27FC236}">
                <a16:creationId xmlns:a16="http://schemas.microsoft.com/office/drawing/2014/main" id="{296AFD77-F0EC-9C02-6C31-F838F8C052A5}"/>
              </a:ext>
            </a:extLst>
          </p:cNvPr>
          <p:cNvSpPr txBox="1"/>
          <p:nvPr/>
        </p:nvSpPr>
        <p:spPr>
          <a:xfrm>
            <a:off x="8961120" y="1305341"/>
            <a:ext cx="2844800" cy="4247317"/>
          </a:xfrm>
          <a:prstGeom prst="rect">
            <a:avLst/>
          </a:prstGeom>
          <a:noFill/>
        </p:spPr>
        <p:txBody>
          <a:bodyPr wrap="square" rtlCol="0">
            <a:spAutoFit/>
          </a:bodyPr>
          <a:lstStyle/>
          <a:p>
            <a:pPr marL="285750" indent="-285750">
              <a:buFont typeface="Wingdings" pitchFamily="2" charset="2"/>
              <a:buChar char="q"/>
            </a:pPr>
            <a:r>
              <a:rPr lang="en-US" dirty="0"/>
              <a:t>82% of the time, the stock prices were greater than 70 </a:t>
            </a:r>
          </a:p>
          <a:p>
            <a:pPr marL="285750" indent="-285750">
              <a:buFont typeface="Wingdings" pitchFamily="2" charset="2"/>
              <a:buChar char="q"/>
            </a:pPr>
            <a:endParaRPr lang="en-US" dirty="0"/>
          </a:p>
          <a:p>
            <a:pPr marL="285750" indent="-285750">
              <a:buFont typeface="Wingdings" pitchFamily="2" charset="2"/>
              <a:buChar char="q"/>
            </a:pPr>
            <a:r>
              <a:rPr lang="en-US" dirty="0"/>
              <a:t>There is a negative correlation between High and Volume which is an indication that both variables move in the opposite direction</a:t>
            </a:r>
          </a:p>
          <a:p>
            <a:pPr marL="285750" indent="-285750">
              <a:buFont typeface="Wingdings" pitchFamily="2" charset="2"/>
              <a:buChar char="q"/>
            </a:pPr>
            <a:endParaRPr lang="en-US" dirty="0"/>
          </a:p>
          <a:p>
            <a:pPr marL="285750" indent="-285750">
              <a:buFont typeface="Wingdings" pitchFamily="2" charset="2"/>
              <a:buChar char="q"/>
            </a:pPr>
            <a:r>
              <a:rPr lang="en-US" dirty="0"/>
              <a:t>The last code snippets displays the highest prices of stocks in each year</a:t>
            </a:r>
          </a:p>
        </p:txBody>
      </p:sp>
      <p:sp>
        <p:nvSpPr>
          <p:cNvPr id="11" name="TextBox 10">
            <a:extLst>
              <a:ext uri="{FF2B5EF4-FFF2-40B4-BE49-F238E27FC236}">
                <a16:creationId xmlns:a16="http://schemas.microsoft.com/office/drawing/2014/main" id="{32EDA761-6D27-82EB-4B98-B166AB670381}"/>
              </a:ext>
            </a:extLst>
          </p:cNvPr>
          <p:cNvSpPr txBox="1"/>
          <p:nvPr/>
        </p:nvSpPr>
        <p:spPr>
          <a:xfrm>
            <a:off x="2702104" y="0"/>
            <a:ext cx="6575461" cy="754053"/>
          </a:xfrm>
          <a:prstGeom prst="rect">
            <a:avLst/>
          </a:prstGeom>
          <a:noFill/>
        </p:spPr>
        <p:txBody>
          <a:bodyPr wrap="square" rtlCol="0">
            <a:spAutoFit/>
          </a:bodyPr>
          <a:lstStyle/>
          <a:p>
            <a:pPr algn="ctr"/>
            <a:r>
              <a:rPr lang="en-US" sz="2500" dirty="0">
                <a:solidFill>
                  <a:schemeClr val="tx2"/>
                </a:solidFill>
                <a:latin typeface="+mj-lt"/>
                <a:ea typeface="+mj-ea"/>
                <a:cs typeface="+mj-cs"/>
              </a:rPr>
              <a:t>Walmart Stock Prices Analysis </a:t>
            </a:r>
          </a:p>
          <a:p>
            <a:pPr algn="ctr"/>
            <a:endParaRPr lang="en-US" dirty="0"/>
          </a:p>
        </p:txBody>
      </p:sp>
    </p:spTree>
    <p:extLst>
      <p:ext uri="{BB962C8B-B14F-4D97-AF65-F5344CB8AC3E}">
        <p14:creationId xmlns:p14="http://schemas.microsoft.com/office/powerpoint/2010/main" val="188044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65AF-37AB-B698-34C3-98C2D59A86BF}"/>
              </a:ext>
            </a:extLst>
          </p:cNvPr>
          <p:cNvSpPr>
            <a:spLocks noGrp="1"/>
          </p:cNvSpPr>
          <p:nvPr>
            <p:ph type="title"/>
          </p:nvPr>
        </p:nvSpPr>
        <p:spPr>
          <a:xfrm>
            <a:off x="1104801" y="528161"/>
            <a:ext cx="10659110" cy="326072"/>
          </a:xfrm>
        </p:spPr>
        <p:txBody>
          <a:bodyPr>
            <a:normAutofit fontScale="90000"/>
          </a:bodyPr>
          <a:lstStyle/>
          <a:p>
            <a:pPr algn="ctr"/>
            <a:r>
              <a:rPr lang="en-US" sz="2800" dirty="0"/>
              <a:t>Walmart Stock Prices Analysis </a:t>
            </a:r>
            <a:br>
              <a:rPr lang="en-US" dirty="0"/>
            </a:b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3F20B5CD-A595-C43D-EC44-1E04939E5949}"/>
              </a:ext>
            </a:extLst>
          </p:cNvPr>
          <p:cNvPicPr>
            <a:picLocks noGrp="1" noChangeAspect="1"/>
          </p:cNvPicPr>
          <p:nvPr>
            <p:ph idx="1"/>
          </p:nvPr>
        </p:nvPicPr>
        <p:blipFill>
          <a:blip r:embed="rId2"/>
          <a:stretch>
            <a:fillRect/>
          </a:stretch>
        </p:blipFill>
        <p:spPr>
          <a:xfrm>
            <a:off x="777241" y="1078787"/>
            <a:ext cx="7894148" cy="5088016"/>
          </a:xfrm>
        </p:spPr>
      </p:pic>
      <p:sp>
        <p:nvSpPr>
          <p:cNvPr id="6" name="TextBox 5">
            <a:extLst>
              <a:ext uri="{FF2B5EF4-FFF2-40B4-BE49-F238E27FC236}">
                <a16:creationId xmlns:a16="http://schemas.microsoft.com/office/drawing/2014/main" id="{2DBAB513-1121-43EC-F6B4-6071CEFEE2AE}"/>
              </a:ext>
            </a:extLst>
          </p:cNvPr>
          <p:cNvSpPr txBox="1"/>
          <p:nvPr/>
        </p:nvSpPr>
        <p:spPr>
          <a:xfrm>
            <a:off x="9072081" y="1921267"/>
            <a:ext cx="2691830" cy="2862322"/>
          </a:xfrm>
          <a:prstGeom prst="rect">
            <a:avLst/>
          </a:prstGeom>
          <a:noFill/>
        </p:spPr>
        <p:txBody>
          <a:bodyPr wrap="square" rtlCol="0">
            <a:spAutoFit/>
          </a:bodyPr>
          <a:lstStyle/>
          <a:p>
            <a:pPr marL="285750" indent="-285750">
              <a:buFont typeface="Wingdings" pitchFamily="2" charset="2"/>
              <a:buChar char="q"/>
            </a:pPr>
            <a:r>
              <a:rPr lang="en-US" dirty="0"/>
              <a:t>The results displaying the average close (</a:t>
            </a:r>
            <a:r>
              <a:rPr lang="en-US" dirty="0">
                <a:latin typeface="Times New Roman" panose="02020603050405020304" pitchFamily="18" charset="0"/>
                <a:cs typeface="Times New Roman" panose="02020603050405020304" pitchFamily="18" charset="0"/>
              </a:rPr>
              <a:t>Price of the stock at the end of the trading day ) for each month of all the years combined. </a:t>
            </a:r>
            <a:r>
              <a:rPr lang="en-US" dirty="0"/>
              <a:t>In other words, across all the years, the value for the average Close price for each month</a:t>
            </a:r>
          </a:p>
        </p:txBody>
      </p:sp>
    </p:spTree>
    <p:extLst>
      <p:ext uri="{BB962C8B-B14F-4D97-AF65-F5344CB8AC3E}">
        <p14:creationId xmlns:p14="http://schemas.microsoft.com/office/powerpoint/2010/main" val="25300413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543</TotalTime>
  <Words>862</Words>
  <Application>Microsoft Macintosh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Nova</vt:lpstr>
      <vt:lpstr>Times New Roman</vt:lpstr>
      <vt:lpstr>Wingdings</vt:lpstr>
      <vt:lpstr>ConfettiVTI</vt:lpstr>
      <vt:lpstr>FINAL PRESENTATION</vt:lpstr>
      <vt:lpstr>ABOUT PYSPARK</vt:lpstr>
      <vt:lpstr>Big Data in Real Life</vt:lpstr>
      <vt:lpstr>PROJECT INTRODUCTION</vt:lpstr>
      <vt:lpstr>ENVIORNMENT SETTING</vt:lpstr>
      <vt:lpstr>Walmart Stock Prices Analysis</vt:lpstr>
      <vt:lpstr>PowerPoint Presentation</vt:lpstr>
      <vt:lpstr>PowerPoint Presentation</vt:lpstr>
      <vt:lpstr>Walmart Stock Prices Analysis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Abhinav Adarsh</dc:creator>
  <cp:lastModifiedBy>Abhinav Adarsh</cp:lastModifiedBy>
  <cp:revision>124</cp:revision>
  <dcterms:created xsi:type="dcterms:W3CDTF">2022-03-31T02:34:23Z</dcterms:created>
  <dcterms:modified xsi:type="dcterms:W3CDTF">2022-06-28T22:51:54Z</dcterms:modified>
</cp:coreProperties>
</file>