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2"/>
  </p:notesMasterIdLst>
  <p:handoutMasterIdLst>
    <p:handoutMasterId r:id="rId23"/>
  </p:handoutMasterIdLst>
  <p:sldIdLst>
    <p:sldId id="258" r:id="rId5"/>
    <p:sldId id="306" r:id="rId6"/>
    <p:sldId id="277" r:id="rId7"/>
    <p:sldId id="263" r:id="rId8"/>
    <p:sldId id="264" r:id="rId9"/>
    <p:sldId id="302" r:id="rId10"/>
    <p:sldId id="301" r:id="rId11"/>
    <p:sldId id="304" r:id="rId12"/>
    <p:sldId id="287" r:id="rId13"/>
    <p:sldId id="294" r:id="rId14"/>
    <p:sldId id="295" r:id="rId15"/>
    <p:sldId id="298" r:id="rId16"/>
    <p:sldId id="296" r:id="rId17"/>
    <p:sldId id="293" r:id="rId18"/>
    <p:sldId id="299" r:id="rId19"/>
    <p:sldId id="300"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3215" autoAdjust="0"/>
  </p:normalViewPr>
  <p:slideViewPr>
    <p:cSldViewPr snapToGrid="0">
      <p:cViewPr>
        <p:scale>
          <a:sx n="100" d="100"/>
          <a:sy n="100" d="100"/>
        </p:scale>
        <p:origin x="58" y="-1109"/>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microsoft.com/office/2018/10/relationships/authors" Targe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commentAuthors" Target="commentAuthor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handoutMaster" Target="handoutMasters/handoutMaster1.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 Id="rId27"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5/10/2023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09:03:35.588"/>
    </inkml:context>
    <inkml:brush xml:id="br0">
      <inkml:brushProperty name="width" value="0.1" units="cm"/>
      <inkml:brushProperty name="height" value="0.1" units="cm"/>
    </inkml:brush>
  </inkml:definitions>
  <inkml:trace contextRef="#ctx0" brushRef="#br0">25859 4189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09:32:05.311"/>
    </inkml:context>
    <inkml:brush xml:id="br0">
      <inkml:brushProperty name="width" value="0.1" units="cm"/>
      <inkml:brushProperty name="height" value="0.1" units="cm"/>
      <inkml:brushProperty name="color" value="#E71224"/>
    </inkml:brush>
  </inkml:definitions>
  <inkml:trace contextRef="#ctx0" brushRef="#br0">25065 3325 16383 0 0,'0'5'0'0'0,"0"2"0"0"0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09:03:35.588"/>
    </inkml:context>
    <inkml:brush xml:id="br0">
      <inkml:brushProperty name="width" value="0.1" units="cm"/>
      <inkml:brushProperty name="height" value="0.1" units="cm"/>
    </inkml:brush>
  </inkml:definitions>
  <inkml:trace contextRef="#ctx0" brushRef="#br0">25859 4189 16383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09:32:05.308"/>
    </inkml:context>
    <inkml:brush xml:id="br0">
      <inkml:brushProperty name="width" value="0.1" units="cm"/>
      <inkml:brushProperty name="height" value="0.1" units="cm"/>
      <inkml:brushProperty name="color" value="#E71224"/>
    </inkml:brush>
  </inkml:definitions>
  <inkml:trace contextRef="#ctx0" brushRef="#br0">25188 2125 16383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09:32:05.309"/>
    </inkml:context>
    <inkml:brush xml:id="br0">
      <inkml:brushProperty name="width" value="0.1" units="cm"/>
      <inkml:brushProperty name="height" value="0.1" units="cm"/>
      <inkml:brushProperty name="color" value="#E71224"/>
    </inkml:brush>
  </inkml:definitions>
  <inkml:trace contextRef="#ctx0" brushRef="#br0">25188 2125 16383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09:32:05.310"/>
    </inkml:context>
    <inkml:brush xml:id="br0">
      <inkml:brushProperty name="width" value="0.1" units="cm"/>
      <inkml:brushProperty name="height" value="0.1" units="cm"/>
      <inkml:brushProperty name="color" value="#E71224"/>
    </inkml:brush>
  </inkml:definitions>
  <inkml:trace contextRef="#ctx0" brushRef="#br0">25188 2125 16383 0 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09:32:05.311"/>
    </inkml:context>
    <inkml:brush xml:id="br0">
      <inkml:brushProperty name="width" value="0.1" units="cm"/>
      <inkml:brushProperty name="height" value="0.1" units="cm"/>
      <inkml:brushProperty name="color" value="#E71224"/>
    </inkml:brush>
  </inkml:definitions>
  <inkml:trace contextRef="#ctx0" brushRef="#br0">25065 3325 16383 0 0,'0'5'0'0'0,"0"2"0"0"0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09:32:05.308"/>
    </inkml:context>
    <inkml:brush xml:id="br0">
      <inkml:brushProperty name="width" value="0.1" units="cm"/>
      <inkml:brushProperty name="height" value="0.1" units="cm"/>
      <inkml:brushProperty name="color" value="#E71224"/>
    </inkml:brush>
  </inkml:definitions>
  <inkml:trace contextRef="#ctx0" brushRef="#br0">25188 2125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09:32:05.309"/>
    </inkml:context>
    <inkml:brush xml:id="br0">
      <inkml:brushProperty name="width" value="0.1" units="cm"/>
      <inkml:brushProperty name="height" value="0.1" units="cm"/>
      <inkml:brushProperty name="color" value="#E71224"/>
    </inkml:brush>
  </inkml:definitions>
  <inkml:trace contextRef="#ctx0" brushRef="#br0">25188 2125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09:32:05.310"/>
    </inkml:context>
    <inkml:brush xml:id="br0">
      <inkml:brushProperty name="width" value="0.1" units="cm"/>
      <inkml:brushProperty name="height" value="0.1" units="cm"/>
      <inkml:brushProperty name="color" value="#E71224"/>
    </inkml:brush>
  </inkml:definitions>
  <inkml:trace contextRef="#ctx0" brushRef="#br0">25188 2125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09:32:05.311"/>
    </inkml:context>
    <inkml:brush xml:id="br0">
      <inkml:brushProperty name="width" value="0.1" units="cm"/>
      <inkml:brushProperty name="height" value="0.1" units="cm"/>
      <inkml:brushProperty name="color" value="#E71224"/>
    </inkml:brush>
  </inkml:definitions>
  <inkml:trace contextRef="#ctx0" brushRef="#br0">25065 3325 16383 0 0,'0'5'0'0'0,"0"2"0"0"0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09:03:35.588"/>
    </inkml:context>
    <inkml:brush xml:id="br0">
      <inkml:brushProperty name="width" value="0.1" units="cm"/>
      <inkml:brushProperty name="height" value="0.1" units="cm"/>
    </inkml:brush>
  </inkml:definitions>
  <inkml:trace contextRef="#ctx0" brushRef="#br0">25859 4189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09:32:05.308"/>
    </inkml:context>
    <inkml:brush xml:id="br0">
      <inkml:brushProperty name="width" value="0.1" units="cm"/>
      <inkml:brushProperty name="height" value="0.1" units="cm"/>
      <inkml:brushProperty name="color" value="#E71224"/>
    </inkml:brush>
  </inkml:definitions>
  <inkml:trace contextRef="#ctx0" brushRef="#br0">25188 2125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09:32:05.309"/>
    </inkml:context>
    <inkml:brush xml:id="br0">
      <inkml:brushProperty name="width" value="0.1" units="cm"/>
      <inkml:brushProperty name="height" value="0.1" units="cm"/>
      <inkml:brushProperty name="color" value="#E71224"/>
    </inkml:brush>
  </inkml:definitions>
  <inkml:trace contextRef="#ctx0" brushRef="#br0">25188 2125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9T09:32:05.310"/>
    </inkml:context>
    <inkml:brush xml:id="br0">
      <inkml:brushProperty name="width" value="0.1" units="cm"/>
      <inkml:brushProperty name="height" value="0.1" units="cm"/>
      <inkml:brushProperty name="color" value="#E71224"/>
    </inkml:brush>
  </inkml:definitions>
  <inkml:trace contextRef="#ctx0" brushRef="#br0">25188 2125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5/10/2023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4.svg"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 /><Relationship Id="rId2" Type="http://schemas.openxmlformats.org/officeDocument/2006/relationships/image" Target="../media/image21.png" /><Relationship Id="rId1" Type="http://schemas.openxmlformats.org/officeDocument/2006/relationships/slideMaster" Target="../slideMasters/slideMaster1.xml" /><Relationship Id="rId5" Type="http://schemas.openxmlformats.org/officeDocument/2006/relationships/image" Target="../media/image20.svg" /><Relationship Id="rId4" Type="http://schemas.openxmlformats.org/officeDocument/2006/relationships/image" Target="../media/image19.png"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18.png" /><Relationship Id="rId1" Type="http://schemas.openxmlformats.org/officeDocument/2006/relationships/slideMaster" Target="../slideMasters/slideMaster1.xml" /><Relationship Id="rId6" Type="http://schemas.openxmlformats.org/officeDocument/2006/relationships/image" Target="../media/image24.svg" /><Relationship Id="rId5" Type="http://schemas.openxmlformats.org/officeDocument/2006/relationships/image" Target="../media/image23.png" /><Relationship Id="rId4" Type="http://schemas.openxmlformats.org/officeDocument/2006/relationships/image" Target="../media/image22.svg"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 /><Relationship Id="rId7" Type="http://schemas.openxmlformats.org/officeDocument/2006/relationships/image" Target="../media/image13.svg" /><Relationship Id="rId2" Type="http://schemas.openxmlformats.org/officeDocument/2006/relationships/image" Target="../media/image10.png" /><Relationship Id="rId1" Type="http://schemas.openxmlformats.org/officeDocument/2006/relationships/slideMaster" Target="../slideMasters/slideMaster1.xml" /><Relationship Id="rId6" Type="http://schemas.openxmlformats.org/officeDocument/2006/relationships/image" Target="../media/image12.png" /><Relationship Id="rId5" Type="http://schemas.openxmlformats.org/officeDocument/2006/relationships/image" Target="../media/image15.svg" /><Relationship Id="rId4" Type="http://schemas.openxmlformats.org/officeDocument/2006/relationships/image" Target="../media/image14.png"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18.png" /><Relationship Id="rId1" Type="http://schemas.openxmlformats.org/officeDocument/2006/relationships/slideMaster" Target="../slideMasters/slideMaster1.xml" /><Relationship Id="rId6" Type="http://schemas.openxmlformats.org/officeDocument/2006/relationships/image" Target="../media/image24.svg" /><Relationship Id="rId5" Type="http://schemas.openxmlformats.org/officeDocument/2006/relationships/image" Target="../media/image23.png" /><Relationship Id="rId4" Type="http://schemas.openxmlformats.org/officeDocument/2006/relationships/image" Target="../media/image22.svg"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 /><Relationship Id="rId2" Type="http://schemas.openxmlformats.org/officeDocument/2006/relationships/image" Target="../media/image25.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 /><Relationship Id="rId2" Type="http://schemas.openxmlformats.org/officeDocument/2006/relationships/image" Target="../media/image27.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 /><Relationship Id="rId2" Type="http://schemas.openxmlformats.org/officeDocument/2006/relationships/image" Target="../media/image27.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Master" Target="../slideMasters/slideMaster1.xml" /><Relationship Id="rId4" Type="http://schemas.openxmlformats.org/officeDocument/2006/relationships/image" Target="../media/image20.svg"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 Id="rId6" Type="http://schemas.openxmlformats.org/officeDocument/2006/relationships/image" Target="../media/image9.svg" /><Relationship Id="rId5" Type="http://schemas.openxmlformats.org/officeDocument/2006/relationships/image" Target="../media/image8.png" /><Relationship Id="rId4" Type="http://schemas.openxmlformats.org/officeDocument/2006/relationships/image" Target="../media/image7.svg" /></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 /><Relationship Id="rId7" Type="http://schemas.openxmlformats.org/officeDocument/2006/relationships/image" Target="../media/image15.svg" /><Relationship Id="rId2" Type="http://schemas.openxmlformats.org/officeDocument/2006/relationships/image" Target="../media/image10.png" /><Relationship Id="rId1" Type="http://schemas.openxmlformats.org/officeDocument/2006/relationships/slideMaster" Target="../slideMasters/slideMaster1.xml" /><Relationship Id="rId6" Type="http://schemas.openxmlformats.org/officeDocument/2006/relationships/image" Target="../media/image14.png" /><Relationship Id="rId5" Type="http://schemas.openxmlformats.org/officeDocument/2006/relationships/image" Target="../media/image13.svg" /><Relationship Id="rId4" Type="http://schemas.openxmlformats.org/officeDocument/2006/relationships/image" Target="../media/image12.png"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 /><Relationship Id="rId7" Type="http://schemas.openxmlformats.org/officeDocument/2006/relationships/image" Target="../media/image15.svg" /><Relationship Id="rId2" Type="http://schemas.openxmlformats.org/officeDocument/2006/relationships/image" Target="../media/image10.png" /><Relationship Id="rId1" Type="http://schemas.openxmlformats.org/officeDocument/2006/relationships/slideMaster" Target="../slideMasters/slideMaster1.xml" /><Relationship Id="rId6" Type="http://schemas.openxmlformats.org/officeDocument/2006/relationships/image" Target="../media/image14.png" /><Relationship Id="rId5" Type="http://schemas.openxmlformats.org/officeDocument/2006/relationships/image" Target="../media/image13.svg" /><Relationship Id="rId4" Type="http://schemas.openxmlformats.org/officeDocument/2006/relationships/image" Target="../media/image12.png"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5.png" /><Relationship Id="rId1" Type="http://schemas.openxmlformats.org/officeDocument/2006/relationships/slideMaster" Target="../slideMasters/slideMaster1.xml" /><Relationship Id="rId6" Type="http://schemas.openxmlformats.org/officeDocument/2006/relationships/image" Target="../media/image9.svg" /><Relationship Id="rId5" Type="http://schemas.openxmlformats.org/officeDocument/2006/relationships/image" Target="../media/image8.png" /><Relationship Id="rId4" Type="http://schemas.openxmlformats.org/officeDocument/2006/relationships/image" Target="../media/image13.svg"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 /><Relationship Id="rId2" Type="http://schemas.openxmlformats.org/officeDocument/2006/relationships/image" Target="../media/image8.png" /><Relationship Id="rId1" Type="http://schemas.openxmlformats.org/officeDocument/2006/relationships/slideMaster" Target="../slideMasters/slideMaster1.xml" /><Relationship Id="rId6" Type="http://schemas.openxmlformats.org/officeDocument/2006/relationships/image" Target="../media/image13.svg" /><Relationship Id="rId5" Type="http://schemas.openxmlformats.org/officeDocument/2006/relationships/image" Target="../media/image12.png" /><Relationship Id="rId4" Type="http://schemas.openxmlformats.org/officeDocument/2006/relationships/image" Target="../media/image5.png"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 /><Relationship Id="rId2" Type="http://schemas.openxmlformats.org/officeDocument/2006/relationships/image" Target="../media/image8.png" /><Relationship Id="rId1" Type="http://schemas.openxmlformats.org/officeDocument/2006/relationships/slideMaster" Target="../slideMasters/slideMaster1.xml" /><Relationship Id="rId6" Type="http://schemas.openxmlformats.org/officeDocument/2006/relationships/image" Target="../media/image13.svg" /><Relationship Id="rId5" Type="http://schemas.openxmlformats.org/officeDocument/2006/relationships/image" Target="../media/image12.png" /><Relationship Id="rId4" Type="http://schemas.openxmlformats.org/officeDocument/2006/relationships/image" Target="../media/image5.png" /></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 /><Relationship Id="rId3" Type="http://schemas.openxmlformats.org/officeDocument/2006/relationships/image" Target="../media/image11.svg" /><Relationship Id="rId7" Type="http://schemas.openxmlformats.org/officeDocument/2006/relationships/image" Target="../media/image4.svg" /><Relationship Id="rId12" Type="http://schemas.openxmlformats.org/officeDocument/2006/relationships/image" Target="../media/image5.png" /><Relationship Id="rId2" Type="http://schemas.openxmlformats.org/officeDocument/2006/relationships/image" Target="../media/image10.png" /><Relationship Id="rId1" Type="http://schemas.openxmlformats.org/officeDocument/2006/relationships/slideMaster" Target="../slideMasters/slideMaster1.xml" /><Relationship Id="rId6" Type="http://schemas.openxmlformats.org/officeDocument/2006/relationships/image" Target="../media/image3.png" /><Relationship Id="rId11" Type="http://schemas.openxmlformats.org/officeDocument/2006/relationships/image" Target="../media/image2.svg" /><Relationship Id="rId5" Type="http://schemas.openxmlformats.org/officeDocument/2006/relationships/image" Target="../media/image13.svg" /><Relationship Id="rId10" Type="http://schemas.openxmlformats.org/officeDocument/2006/relationships/image" Target="../media/image1.png" /><Relationship Id="rId4" Type="http://schemas.openxmlformats.org/officeDocument/2006/relationships/image" Target="../media/image12.png" /><Relationship Id="rId9" Type="http://schemas.openxmlformats.org/officeDocument/2006/relationships/image" Target="../media/image17.svg"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Master" Target="../slideMasters/slideMaster1.xml" /><Relationship Id="rId4" Type="http://schemas.openxmlformats.org/officeDocument/2006/relationships/image" Target="../media/image20.svg"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 /><Relationship Id="rId2" Type="http://schemas.openxmlformats.org/officeDocument/2006/relationships/image" Target="../media/image14.png" /><Relationship Id="rId1" Type="http://schemas.openxmlformats.org/officeDocument/2006/relationships/slideMaster" Target="../slideMasters/slideMaster1.xml" /><Relationship Id="rId5" Type="http://schemas.openxmlformats.org/officeDocument/2006/relationships/image" Target="../media/image9.svg" /><Relationship Id="rId4" Type="http://schemas.openxmlformats.org/officeDocument/2006/relationships/image" Target="../media/image8.png"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transition>
    <p:fade/>
  </p:transition>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transition>
    <p:fade/>
  </p:transition>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transition>
    <p:fade/>
  </p:transition>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1"/>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transition>
    <p:fade/>
  </p:transition>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transition>
    <p:fade/>
  </p:transition>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transition>
    <p:fade/>
  </p:transition>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transition>
    <p:fade/>
  </p:transition>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transition>
    <p:fade/>
  </p:transition>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transition>
    <p:fade/>
  </p:transition>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transition>
    <p:fade/>
  </p:transition>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transition>
    <p:fade/>
  </p:transition>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transition>
    <p:fade/>
  </p:transition>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theme" Target="../theme/theme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transition>
    <p:fade/>
  </p:transition>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image" Target="../media/image37.pn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image" Target="../media/image39.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3" Type="http://schemas.openxmlformats.org/officeDocument/2006/relationships/image" Target="../media/image47.png" /><Relationship Id="rId2" Type="http://schemas.openxmlformats.org/officeDocument/2006/relationships/image" Target="../media/image46.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3" Type="http://schemas.openxmlformats.org/officeDocument/2006/relationships/image" Target="../media/image49.png" /><Relationship Id="rId2" Type="http://schemas.openxmlformats.org/officeDocument/2006/relationships/image" Target="../media/image48.png" /><Relationship Id="rId1" Type="http://schemas.openxmlformats.org/officeDocument/2006/relationships/slideLayout" Target="../slideLayouts/slideLayout9.xml" /><Relationship Id="rId4" Type="http://schemas.openxmlformats.org/officeDocument/2006/relationships/image" Target="../media/image50.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8" Type="http://schemas.openxmlformats.org/officeDocument/2006/relationships/customXml" Target="../ink/ink5.xml" /><Relationship Id="rId3" Type="http://schemas.openxmlformats.org/officeDocument/2006/relationships/image" Target="../media/image29.png" /><Relationship Id="rId7" Type="http://schemas.openxmlformats.org/officeDocument/2006/relationships/customXml" Target="../ink/ink4.xml" /><Relationship Id="rId2" Type="http://schemas.openxmlformats.org/officeDocument/2006/relationships/customXml" Target="../ink/ink1.xml" /><Relationship Id="rId1" Type="http://schemas.openxmlformats.org/officeDocument/2006/relationships/slideLayout" Target="../slideLayouts/slideLayout11.xml" /><Relationship Id="rId6" Type="http://schemas.openxmlformats.org/officeDocument/2006/relationships/customXml" Target="../ink/ink3.xml" /><Relationship Id="rId5" Type="http://schemas.openxmlformats.org/officeDocument/2006/relationships/image" Target="../media/image30.png" /><Relationship Id="rId10" Type="http://schemas.openxmlformats.org/officeDocument/2006/relationships/image" Target="../media/image32.png" /><Relationship Id="rId4" Type="http://schemas.openxmlformats.org/officeDocument/2006/relationships/customXml" Target="../ink/ink2.xml" /><Relationship Id="rId9" Type="http://schemas.openxmlformats.org/officeDocument/2006/relationships/image" Target="../media/image31.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8" Type="http://schemas.openxmlformats.org/officeDocument/2006/relationships/customXml" Target="../ink/ink10.xml" /><Relationship Id="rId3" Type="http://schemas.openxmlformats.org/officeDocument/2006/relationships/image" Target="../media/image43.png" /><Relationship Id="rId7" Type="http://schemas.openxmlformats.org/officeDocument/2006/relationships/customXml" Target="../ink/ink9.xml" /><Relationship Id="rId2" Type="http://schemas.openxmlformats.org/officeDocument/2006/relationships/customXml" Target="../ink/ink6.xml" /><Relationship Id="rId1" Type="http://schemas.openxmlformats.org/officeDocument/2006/relationships/slideLayout" Target="../slideLayouts/slideLayout11.xml" /><Relationship Id="rId6" Type="http://schemas.openxmlformats.org/officeDocument/2006/relationships/customXml" Target="../ink/ink8.xml" /><Relationship Id="rId5" Type="http://schemas.openxmlformats.org/officeDocument/2006/relationships/image" Target="../media/image44.png" /><Relationship Id="rId4" Type="http://schemas.openxmlformats.org/officeDocument/2006/relationships/customXml" Target="../ink/ink7.xml" /><Relationship Id="rId9" Type="http://schemas.openxmlformats.org/officeDocument/2006/relationships/image" Target="../media/image45.png" /></Relationships>
</file>

<file path=ppt/slides/_rels/slide8.xml.rels><?xml version="1.0" encoding="UTF-8" standalone="yes"?>
<Relationships xmlns="http://schemas.openxmlformats.org/package/2006/relationships"><Relationship Id="rId8" Type="http://schemas.openxmlformats.org/officeDocument/2006/relationships/customXml" Target="../ink/ink15.xml" /><Relationship Id="rId3" Type="http://schemas.openxmlformats.org/officeDocument/2006/relationships/image" Target="../media/image300.png" /><Relationship Id="rId7" Type="http://schemas.openxmlformats.org/officeDocument/2006/relationships/customXml" Target="../ink/ink14.xml" /><Relationship Id="rId2" Type="http://schemas.openxmlformats.org/officeDocument/2006/relationships/customXml" Target="../ink/ink11.xml" /><Relationship Id="rId1" Type="http://schemas.openxmlformats.org/officeDocument/2006/relationships/slideLayout" Target="../slideLayouts/slideLayout11.xml" /><Relationship Id="rId6" Type="http://schemas.openxmlformats.org/officeDocument/2006/relationships/customXml" Target="../ink/ink13.xml" /><Relationship Id="rId5" Type="http://schemas.openxmlformats.org/officeDocument/2006/relationships/image" Target="../media/image310.png" /><Relationship Id="rId4" Type="http://schemas.openxmlformats.org/officeDocument/2006/relationships/customXml" Target="../ink/ink12.xml" /><Relationship Id="rId9" Type="http://schemas.openxmlformats.org/officeDocument/2006/relationships/image" Target="../media/image320.png" /></Relationships>
</file>

<file path=ppt/slides/_rels/slide9.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34.png" /><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4710545" y="8798"/>
            <a:ext cx="7526974" cy="4079369"/>
          </a:xfrm>
        </p:spPr>
        <p:txBody>
          <a:bodyPr>
            <a:normAutofit fontScale="90000"/>
          </a:bodyPr>
          <a:lstStyle/>
          <a:p>
            <a:pPr algn="l"/>
            <a:r>
              <a:rPr lang="en-US" sz="6600" dirty="0">
                <a:latin typeface="Calibri"/>
                <a:cs typeface="Calibri"/>
              </a:rPr>
              <a:t>NAAN MUDHALVAN </a:t>
            </a:r>
            <a:br>
              <a:rPr lang="en-US" sz="6600" dirty="0">
                <a:latin typeface="Calibri"/>
                <a:cs typeface="Calibri"/>
              </a:rPr>
            </a:br>
            <a:r>
              <a:rPr lang="en-US" sz="6600" dirty="0">
                <a:latin typeface="Calibri"/>
                <a:cs typeface="Calibri"/>
              </a:rPr>
              <a:t>BLOCKCHAIN PROJECT</a:t>
            </a:r>
            <a:br>
              <a:rPr lang="en-US" sz="6600" dirty="0">
                <a:latin typeface="Calibri"/>
                <a:cs typeface="Calibri"/>
              </a:rPr>
            </a:br>
            <a:endParaRPr lang="en-US" sz="6600" dirty="0">
              <a:latin typeface="Calibri"/>
              <a:cs typeface="Calibri"/>
            </a:endParaRPr>
          </a:p>
          <a:p>
            <a:r>
              <a:rPr lang="en-US" sz="2800" dirty="0"/>
              <a:t>                                Title : identity details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6" name="TextBox 5">
            <a:extLst>
              <a:ext uri="{FF2B5EF4-FFF2-40B4-BE49-F238E27FC236}">
                <a16:creationId xmlns:a16="http://schemas.microsoft.com/office/drawing/2014/main" id="{68E8B99B-0D67-ABAA-5646-36534049B1F3}"/>
              </a:ext>
            </a:extLst>
          </p:cNvPr>
          <p:cNvSpPr txBox="1"/>
          <p:nvPr/>
        </p:nvSpPr>
        <p:spPr>
          <a:xfrm>
            <a:off x="8950034" y="4506355"/>
            <a:ext cx="2743641"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F8F0E3"/>
                </a:solidFill>
                <a:latin typeface="Calibri"/>
                <a:ea typeface="Segoe UI"/>
                <a:cs typeface="Segoe UI"/>
              </a:rPr>
              <a:t> </a:t>
            </a:r>
            <a:r>
              <a:rPr lang="en-US" sz="2800" b="1" i="0" u="none" strike="noStrike" dirty="0">
                <a:solidFill>
                  <a:srgbClr val="F8F0E3"/>
                </a:solidFill>
                <a:latin typeface="Calibri"/>
                <a:ea typeface="Segoe UI"/>
                <a:cs typeface="Segoe UI"/>
              </a:rPr>
              <a:t>By</a:t>
            </a:r>
            <a:r>
              <a:rPr lang="en-US" sz="2800" b="1" dirty="0">
                <a:solidFill>
                  <a:srgbClr val="F8F0E3"/>
                </a:solidFill>
                <a:latin typeface="Calibri"/>
                <a:ea typeface="Segoe UI"/>
                <a:cs typeface="Segoe UI"/>
              </a:rPr>
              <a:t>,</a:t>
            </a:r>
            <a:r>
              <a:rPr lang="en-US" sz="2800" dirty="0">
                <a:solidFill>
                  <a:srgbClr val="F8F0E3"/>
                </a:solidFill>
                <a:latin typeface="Calibri"/>
                <a:ea typeface="Segoe UI"/>
                <a:cs typeface="Segoe UI"/>
              </a:rPr>
              <a:t>​</a:t>
            </a:r>
            <a:r>
              <a:rPr lang="en-US" sz="2800" b="1" dirty="0">
                <a:solidFill>
                  <a:srgbClr val="F8F0E3"/>
                </a:solidFill>
                <a:latin typeface="Calibri"/>
                <a:ea typeface="Segoe UI"/>
                <a:cs typeface="Segoe UI"/>
              </a:rPr>
              <a:t>                          </a:t>
            </a:r>
            <a:r>
              <a:rPr lang="en-US" sz="2800" b="1" i="0" u="none" strike="noStrike" dirty="0">
                <a:solidFill>
                  <a:srgbClr val="F8F0E3"/>
                </a:solidFill>
                <a:latin typeface="Calibri"/>
                <a:ea typeface="Segoe UI"/>
                <a:cs typeface="Segoe UI"/>
              </a:rPr>
              <a:t> </a:t>
            </a:r>
            <a:r>
              <a:rPr lang="en-US" sz="2800" b="1" dirty="0">
                <a:solidFill>
                  <a:srgbClr val="F8F0E3"/>
                </a:solidFill>
                <a:latin typeface="Calibri"/>
                <a:ea typeface="Segoe UI"/>
                <a:cs typeface="Segoe UI"/>
              </a:rPr>
              <a:t>      </a:t>
            </a:r>
            <a:r>
              <a:rPr lang="en-US" sz="2800" b="1" i="0" u="none" strike="noStrike" dirty="0" err="1">
                <a:solidFill>
                  <a:srgbClr val="F8F0E3"/>
                </a:solidFill>
                <a:latin typeface="Calibri"/>
                <a:ea typeface="Segoe UI"/>
                <a:cs typeface="Segoe UI"/>
              </a:rPr>
              <a:t>Jasmine.N</a:t>
            </a:r>
            <a:r>
              <a:rPr lang="en-US" sz="2800" b="0" i="0" dirty="0">
                <a:solidFill>
                  <a:srgbClr val="F8F0E3"/>
                </a:solidFill>
                <a:latin typeface="Calibri"/>
                <a:ea typeface="Segoe UI"/>
                <a:cs typeface="Segoe UI"/>
              </a:rPr>
              <a:t>​</a:t>
            </a:r>
            <a:endParaRPr lang="en-US" dirty="0"/>
          </a:p>
          <a:p>
            <a:r>
              <a:rPr lang="en-US" sz="2800" b="1" dirty="0">
                <a:solidFill>
                  <a:srgbClr val="F8F0E3"/>
                </a:solidFill>
                <a:latin typeface="Calibri"/>
                <a:cs typeface="Calibri"/>
              </a:rPr>
              <a:t>       </a:t>
            </a:r>
            <a:r>
              <a:rPr lang="en-US" sz="2800" b="1" dirty="0" err="1">
                <a:solidFill>
                  <a:srgbClr val="F8F0E3"/>
                </a:solidFill>
                <a:latin typeface="Calibri"/>
                <a:cs typeface="Calibri"/>
              </a:rPr>
              <a:t>Neha.R</a:t>
            </a:r>
            <a:r>
              <a:rPr lang="en-US" sz="2800" dirty="0">
                <a:solidFill>
                  <a:srgbClr val="F8F0E3"/>
                </a:solidFill>
                <a:latin typeface="Calibri"/>
                <a:cs typeface="Calibri"/>
              </a:rPr>
              <a:t> </a:t>
            </a:r>
          </a:p>
          <a:p>
            <a:pPr algn="l"/>
            <a:endParaRPr lang="en-US" sz="2800" dirty="0">
              <a:solidFill>
                <a:srgbClr val="F8F0E3"/>
              </a:solidFill>
              <a:latin typeface="Calibri"/>
              <a:cs typeface="Segoe UI"/>
            </a:endParaRPr>
          </a:p>
          <a:p>
            <a:pPr algn="l" rtl="0"/>
            <a:r>
              <a:rPr lang="en-US" sz="2800" b="1" i="0" u="none" strike="noStrike" dirty="0">
                <a:solidFill>
                  <a:srgbClr val="F8F0E3"/>
                </a:solidFill>
                <a:latin typeface="Calibri"/>
                <a:ea typeface="Segoe UI"/>
                <a:cs typeface="Segoe UI"/>
              </a:rPr>
              <a:t>                                                                                                        </a:t>
            </a:r>
            <a:endParaRPr lang="en-US" sz="2800" dirty="0">
              <a:solidFill>
                <a:srgbClr val="F8F0E3"/>
              </a:solidFill>
              <a:latin typeface="Calibri"/>
              <a:cs typeface="Segoe UI"/>
            </a:endParaRPr>
          </a:p>
        </p:txBody>
      </p:sp>
    </p:spTree>
    <p:extLst>
      <p:ext uri="{BB962C8B-B14F-4D97-AF65-F5344CB8AC3E}">
        <p14:creationId xmlns:p14="http://schemas.microsoft.com/office/powerpoint/2010/main" val="70778917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3044952" y="2423160"/>
            <a:ext cx="2468880" cy="457200"/>
          </a:xfrm>
        </p:spPr>
        <p:txBody>
          <a:bodyPr/>
          <a:lstStyle/>
          <a:p>
            <a:endParaRPr lang="en-ZA" dirty="0"/>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3048000" y="2889504"/>
            <a:ext cx="2468880" cy="2743200"/>
          </a:xfrm>
        </p:spPr>
        <p:txBody>
          <a:bodyPr vert="horz" lIns="91440" tIns="45720" rIns="91440" bIns="45720" rtlCol="0" anchor="t">
            <a:normAutofit/>
          </a:bodyPr>
          <a:lstStyle/>
          <a:p>
            <a:endParaRPr lang="en-ZA"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pic>
        <p:nvPicPr>
          <p:cNvPr id="9" name="Picture 10" descr="Text&#10;&#10;Description automatically generated">
            <a:extLst>
              <a:ext uri="{FF2B5EF4-FFF2-40B4-BE49-F238E27FC236}">
                <a16:creationId xmlns:a16="http://schemas.microsoft.com/office/drawing/2014/main" id="{858CAF8D-3AFC-0D12-1732-2C8F50E71A05}"/>
              </a:ext>
            </a:extLst>
          </p:cNvPr>
          <p:cNvPicPr>
            <a:picLocks noChangeAspect="1"/>
          </p:cNvPicPr>
          <p:nvPr/>
        </p:nvPicPr>
        <p:blipFill>
          <a:blip r:embed="rId2"/>
          <a:stretch>
            <a:fillRect/>
          </a:stretch>
        </p:blipFill>
        <p:spPr>
          <a:xfrm>
            <a:off x="2308739" y="728245"/>
            <a:ext cx="4521200" cy="534103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TextBox 1">
            <a:extLst>
              <a:ext uri="{FF2B5EF4-FFF2-40B4-BE49-F238E27FC236}">
                <a16:creationId xmlns:a16="http://schemas.microsoft.com/office/drawing/2014/main" id="{48969AD8-B5E0-E353-99DE-5901660B07C0}"/>
              </a:ext>
            </a:extLst>
          </p:cNvPr>
          <p:cNvSpPr txBox="1"/>
          <p:nvPr/>
        </p:nvSpPr>
        <p:spPr>
          <a:xfrm>
            <a:off x="7057572" y="592667"/>
            <a:ext cx="5138056" cy="64325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2000" b="1" dirty="0">
                <a:solidFill>
                  <a:srgbClr val="374151"/>
                </a:solidFill>
                <a:latin typeface="Calibri"/>
                <a:ea typeface="+mn-lt"/>
                <a:cs typeface="Calibri"/>
              </a:rPr>
              <a:t>These lines define a new custom data type called </a:t>
            </a:r>
            <a:r>
              <a:rPr lang="en-GB" sz="2000" b="1" dirty="0">
                <a:latin typeface="Calibri"/>
                <a:cs typeface="Calibri"/>
              </a:rPr>
              <a:t>Identity</a:t>
            </a:r>
            <a:r>
              <a:rPr lang="en-GB" sz="2000" b="1" dirty="0">
                <a:solidFill>
                  <a:srgbClr val="374151"/>
                </a:solidFill>
                <a:latin typeface="Calibri"/>
                <a:ea typeface="+mn-lt"/>
                <a:cs typeface="Calibri"/>
              </a:rPr>
              <a:t>.</a:t>
            </a:r>
            <a:endParaRPr lang="en-GB" sz="2000" b="1">
              <a:solidFill>
                <a:srgbClr val="374151"/>
              </a:solidFill>
              <a:latin typeface="Calibri"/>
              <a:ea typeface="+mn-lt"/>
              <a:cs typeface="Calibri"/>
            </a:endParaRPr>
          </a:p>
          <a:p>
            <a:pPr marL="342900" indent="-342900">
              <a:buFontTx/>
              <a:buChar char="Ø"/>
            </a:pPr>
            <a:endParaRPr lang="en-GB" sz="2000" b="1" dirty="0">
              <a:solidFill>
                <a:srgbClr val="374151"/>
              </a:solidFill>
              <a:latin typeface="Calibri"/>
              <a:ea typeface="+mn-lt"/>
              <a:cs typeface="Calibri"/>
            </a:endParaRPr>
          </a:p>
          <a:p>
            <a:pPr marL="342900" indent="-342900">
              <a:buFont typeface="Wingdings"/>
              <a:buChar char="Ø"/>
            </a:pPr>
            <a:r>
              <a:rPr lang="en-GB" sz="2000" b="1" dirty="0">
                <a:solidFill>
                  <a:srgbClr val="374151"/>
                </a:solidFill>
                <a:latin typeface="Calibri"/>
                <a:ea typeface="+mn-lt"/>
                <a:cs typeface="+mn-lt"/>
              </a:rPr>
              <a:t>The </a:t>
            </a:r>
            <a:r>
              <a:rPr lang="en-GB" sz="2000" b="1" dirty="0">
                <a:latin typeface="Calibri"/>
                <a:ea typeface="+mn-lt"/>
                <a:cs typeface="Calibri"/>
              </a:rPr>
              <a:t>Identity</a:t>
            </a:r>
            <a:r>
              <a:rPr lang="en-GB" sz="2000" b="1" dirty="0">
                <a:solidFill>
                  <a:srgbClr val="374151"/>
                </a:solidFill>
                <a:latin typeface="Calibri"/>
                <a:ea typeface="+mn-lt"/>
                <a:cs typeface="+mn-lt"/>
              </a:rPr>
              <a:t> struct has 10 properties, each having a specific data type.</a:t>
            </a:r>
          </a:p>
          <a:p>
            <a:pPr marL="342900" indent="-342900">
              <a:buFontTx/>
              <a:buChar char="Ø"/>
            </a:pPr>
            <a:endParaRPr lang="en-GB" sz="2000" b="1" dirty="0">
              <a:solidFill>
                <a:srgbClr val="374151"/>
              </a:solidFill>
              <a:latin typeface="Calibri"/>
              <a:ea typeface="+mn-lt"/>
              <a:cs typeface="+mn-lt"/>
            </a:endParaRPr>
          </a:p>
          <a:p>
            <a:pPr marL="342900" indent="-342900">
              <a:buFont typeface="Wingdings"/>
              <a:buChar char="Ø"/>
            </a:pPr>
            <a:r>
              <a:rPr lang="en-GB" sz="2000" b="1" dirty="0">
                <a:solidFill>
                  <a:srgbClr val="374151"/>
                </a:solidFill>
                <a:latin typeface="Calibri"/>
                <a:ea typeface="+mn-lt"/>
                <a:cs typeface="+mn-lt"/>
              </a:rPr>
              <a:t>It allows multiple identity details to be stored and organized within the</a:t>
            </a:r>
            <a:r>
              <a:rPr lang="en-GB" sz="2000" b="1" dirty="0">
                <a:solidFill>
                  <a:srgbClr val="000000"/>
                </a:solidFill>
                <a:latin typeface="Calibri"/>
                <a:ea typeface="+mn-lt"/>
                <a:cs typeface="Calibri"/>
              </a:rPr>
              <a:t> </a:t>
            </a:r>
            <a:r>
              <a:rPr lang="en-GB" sz="2000" b="1" dirty="0">
                <a:solidFill>
                  <a:srgbClr val="374151"/>
                </a:solidFill>
                <a:latin typeface="Calibri"/>
                <a:ea typeface="+mn-lt"/>
                <a:cs typeface="+mn-lt"/>
              </a:rPr>
              <a:t>contract.</a:t>
            </a:r>
            <a:endParaRPr lang="en-GB" sz="2000" b="1" dirty="0">
              <a:solidFill>
                <a:srgbClr val="374151"/>
              </a:solidFill>
              <a:latin typeface="Calibri"/>
              <a:cs typeface="Calibri"/>
            </a:endParaRPr>
          </a:p>
          <a:p>
            <a:pPr marL="342900" indent="-342900">
              <a:buFontTx/>
              <a:buChar char="Ø"/>
            </a:pPr>
            <a:endParaRPr lang="en-GB" sz="2000" b="1" dirty="0">
              <a:solidFill>
                <a:srgbClr val="374151"/>
              </a:solidFill>
              <a:latin typeface="Calibri"/>
              <a:ea typeface="+mn-lt"/>
              <a:cs typeface="+mn-lt"/>
            </a:endParaRPr>
          </a:p>
          <a:p>
            <a:pPr marL="342900" indent="-342900">
              <a:buFont typeface="Wingdings"/>
              <a:buChar char="Ø"/>
            </a:pPr>
            <a:r>
              <a:rPr lang="en-GB" sz="2000" b="1" dirty="0">
                <a:solidFill>
                  <a:srgbClr val="374151"/>
                </a:solidFill>
                <a:latin typeface="Calibri"/>
                <a:ea typeface="+mn-lt"/>
                <a:cs typeface="+mn-lt"/>
              </a:rPr>
              <a:t>It is used in conjunction with the </a:t>
            </a:r>
            <a:r>
              <a:rPr lang="en-GB" sz="2000" b="1" dirty="0">
                <a:latin typeface="Calibri"/>
                <a:cs typeface="Calibri"/>
              </a:rPr>
              <a:t>mapping(address =&gt; Identity) private identities</a:t>
            </a:r>
            <a:r>
              <a:rPr lang="en-GB" sz="2000" b="1" dirty="0">
                <a:solidFill>
                  <a:srgbClr val="374151"/>
                </a:solidFill>
                <a:latin typeface="Calibri"/>
                <a:ea typeface="+mn-lt"/>
                <a:cs typeface="+mn-lt"/>
              </a:rPr>
              <a:t> data structure, which maps Ethereum addresses to their corresponding </a:t>
            </a:r>
            <a:r>
              <a:rPr lang="en-GB" sz="2000" b="1" dirty="0">
                <a:latin typeface="Calibri"/>
                <a:cs typeface="Calibri"/>
              </a:rPr>
              <a:t>Identity</a:t>
            </a:r>
            <a:r>
              <a:rPr lang="en-GB" sz="2000" b="1" dirty="0">
                <a:solidFill>
                  <a:srgbClr val="374151"/>
                </a:solidFill>
                <a:latin typeface="Calibri"/>
                <a:ea typeface="+mn-lt"/>
                <a:cs typeface="+mn-lt"/>
              </a:rPr>
              <a:t> structs.</a:t>
            </a:r>
            <a:endParaRPr lang="en-GB" sz="2000" b="1">
              <a:solidFill>
                <a:srgbClr val="374151"/>
              </a:solidFill>
              <a:latin typeface="Calibri"/>
              <a:ea typeface="+mn-lt"/>
              <a:cs typeface="Calibri"/>
            </a:endParaRPr>
          </a:p>
          <a:p>
            <a:pPr marL="342900" indent="-342900">
              <a:buFontTx/>
              <a:buChar char="Ø"/>
            </a:pPr>
            <a:endParaRPr lang="en-GB" sz="2000" b="1" dirty="0">
              <a:solidFill>
                <a:srgbClr val="374151"/>
              </a:solidFill>
              <a:latin typeface="Calibri"/>
              <a:cs typeface="Calibri"/>
            </a:endParaRPr>
          </a:p>
          <a:p>
            <a:pPr marL="342900" indent="-342900">
              <a:buFont typeface="Wingdings"/>
              <a:buChar char="Ø"/>
            </a:pPr>
            <a:r>
              <a:rPr lang="en-GB" sz="2000" b="1" dirty="0">
                <a:solidFill>
                  <a:srgbClr val="374151"/>
                </a:solidFill>
                <a:latin typeface="Calibri"/>
                <a:ea typeface="+mn-lt"/>
                <a:cs typeface="+mn-lt"/>
              </a:rPr>
              <a:t>Together, the </a:t>
            </a:r>
            <a:r>
              <a:rPr lang="en-GB" sz="2000" b="1" dirty="0">
                <a:latin typeface="Calibri"/>
                <a:cs typeface="Calibri"/>
              </a:rPr>
              <a:t>Identity</a:t>
            </a:r>
            <a:r>
              <a:rPr lang="en-GB" sz="2000" b="1" dirty="0">
                <a:solidFill>
                  <a:srgbClr val="374151"/>
                </a:solidFill>
                <a:latin typeface="Calibri"/>
                <a:ea typeface="+mn-lt"/>
                <a:cs typeface="+mn-lt"/>
              </a:rPr>
              <a:t> stru</a:t>
            </a:r>
            <a:r>
              <a:rPr lang="en-GB" sz="2000" b="1" dirty="0">
                <a:solidFill>
                  <a:srgbClr val="374151"/>
                </a:solidFill>
                <a:latin typeface="Calibri"/>
                <a:ea typeface="+mn-lt"/>
                <a:cs typeface="Calibri"/>
              </a:rPr>
              <a:t>ct and </a:t>
            </a:r>
            <a:r>
              <a:rPr lang="en-GB" sz="2000" b="1" dirty="0">
                <a:latin typeface="Calibri"/>
                <a:ea typeface="+mn-lt"/>
                <a:cs typeface="Calibri"/>
              </a:rPr>
              <a:t>mapping</a:t>
            </a:r>
            <a:r>
              <a:rPr lang="en-GB" sz="2000" b="1" dirty="0">
                <a:solidFill>
                  <a:srgbClr val="374151"/>
                </a:solidFill>
                <a:latin typeface="Calibri"/>
                <a:ea typeface="+mn-lt"/>
                <a:cs typeface="Calibri"/>
              </a:rPr>
              <a:t> data structure allow users to add and retrieve identity details within the this</a:t>
            </a:r>
            <a:r>
              <a:rPr lang="en-GB" sz="2000" b="1" dirty="0">
                <a:latin typeface="Calibri"/>
                <a:ea typeface="+mn-lt"/>
                <a:cs typeface="Calibri"/>
              </a:rPr>
              <a:t> </a:t>
            </a:r>
            <a:r>
              <a:rPr lang="en-GB" sz="2000" b="1" dirty="0">
                <a:solidFill>
                  <a:srgbClr val="374151"/>
                </a:solidFill>
                <a:latin typeface="Calibri"/>
                <a:ea typeface="+mn-lt"/>
                <a:cs typeface="Calibri"/>
              </a:rPr>
              <a:t>contract.</a:t>
            </a:r>
          </a:p>
          <a:p>
            <a:pPr marL="342900" indent="-342900">
              <a:buFont typeface="Wingdings"/>
              <a:buChar char="Ø"/>
            </a:pPr>
            <a:endParaRPr lang="en-GB" sz="2000" b="1" dirty="0">
              <a:solidFill>
                <a:srgbClr val="374151"/>
              </a:solidFill>
              <a:latin typeface="Calibri"/>
              <a:cs typeface="Calibri"/>
            </a:endParaRPr>
          </a:p>
          <a:p>
            <a:endParaRPr lang="en-GB" sz="1200" dirty="0">
              <a:solidFill>
                <a:srgbClr val="374151"/>
              </a:solidFill>
            </a:endParaRPr>
          </a:p>
        </p:txBody>
      </p:sp>
    </p:spTree>
    <p:extLst>
      <p:ext uri="{BB962C8B-B14F-4D97-AF65-F5344CB8AC3E}">
        <p14:creationId xmlns:p14="http://schemas.microsoft.com/office/powerpoint/2010/main" val="28274758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2455019" y="1721975"/>
            <a:ext cx="9473966" cy="981748"/>
          </a:xfrm>
        </p:spPr>
        <p:txBody>
          <a:bodyPr vert="horz" lIns="91440" tIns="45720" rIns="91440" bIns="45720" rtlCol="0" anchor="t" anchorCtr="0">
            <a:noAutofit/>
          </a:bodyPr>
          <a:lstStyle/>
          <a:p>
            <a:pPr marL="342900" indent="-342900">
              <a:buFont typeface="Wingdings"/>
              <a:buChar char="Ø"/>
            </a:pPr>
            <a:r>
              <a:rPr lang="en-US" sz="2000" dirty="0">
                <a:solidFill>
                  <a:srgbClr val="374151"/>
                </a:solidFill>
                <a:latin typeface="Calibri"/>
                <a:ea typeface="+mj-lt"/>
                <a:cs typeface="+mj-lt"/>
              </a:rPr>
              <a:t>T</a:t>
            </a:r>
            <a:r>
              <a:rPr lang="en-US" sz="2000" cap="none" dirty="0">
                <a:solidFill>
                  <a:srgbClr val="374151"/>
                </a:solidFill>
                <a:latin typeface="Calibri"/>
                <a:ea typeface="+mj-lt"/>
                <a:cs typeface="+mj-lt"/>
              </a:rPr>
              <a:t>his line defines a mapping called </a:t>
            </a:r>
            <a:r>
              <a:rPr lang="en-US" sz="2000" cap="none" dirty="0">
                <a:latin typeface="Calibri"/>
                <a:cs typeface="Calibri"/>
              </a:rPr>
              <a:t>identities</a:t>
            </a:r>
            <a:r>
              <a:rPr lang="en-US" sz="2000" cap="none" dirty="0">
                <a:solidFill>
                  <a:srgbClr val="374151"/>
                </a:solidFill>
                <a:latin typeface="Calibri"/>
                <a:ea typeface="+mj-lt"/>
                <a:cs typeface="+mj-lt"/>
              </a:rPr>
              <a:t> that maps ethereum addresses to identity records.</a:t>
            </a:r>
            <a:br>
              <a:rPr lang="en-US" sz="2000" cap="none" dirty="0">
                <a:latin typeface="Calibri"/>
                <a:ea typeface="+mj-lt"/>
                <a:cs typeface="+mj-lt"/>
              </a:rPr>
            </a:br>
            <a:br>
              <a:rPr lang="en-US" sz="2000" cap="none" dirty="0">
                <a:latin typeface="Calibri"/>
                <a:ea typeface="+mj-lt"/>
                <a:cs typeface="+mj-lt"/>
              </a:rPr>
            </a:br>
            <a:endParaRPr lang="en-US" sz="2000" cap="none" dirty="0">
              <a:solidFill>
                <a:srgbClr val="374151"/>
              </a:solidFill>
              <a:latin typeface="Calibri"/>
              <a:cs typeface="Calibri"/>
            </a:endParaRP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2372034" y="5200083"/>
            <a:ext cx="9122428" cy="1084007"/>
          </a:xfrm>
        </p:spPr>
        <p:txBody>
          <a:bodyPr vert="horz" lIns="91440" tIns="45720" rIns="91440" bIns="45720" rtlCol="0" anchor="t">
            <a:normAutofit/>
          </a:bodyPr>
          <a:lstStyle/>
          <a:p>
            <a:pPr>
              <a:buFont typeface="Wingdings" panose="020B0604020202020204" pitchFamily="34" charset="0"/>
              <a:buChar char="Ø"/>
            </a:pPr>
            <a:r>
              <a:rPr lang="en-ZA" sz="2000" b="1" dirty="0">
                <a:solidFill>
                  <a:srgbClr val="374151"/>
                </a:solidFill>
                <a:latin typeface="Calibri"/>
                <a:ea typeface="+mn-lt"/>
                <a:cs typeface="+mn-lt"/>
              </a:rPr>
              <a:t>This line defines a public Ethereum address variable called </a:t>
            </a:r>
            <a:r>
              <a:rPr lang="en-ZA" sz="2000" b="1" dirty="0">
                <a:latin typeface="Calibri"/>
                <a:cs typeface="Calibri"/>
              </a:rPr>
              <a:t>owner</a:t>
            </a:r>
            <a:r>
              <a:rPr lang="en-ZA" sz="2000" b="1" dirty="0">
                <a:solidFill>
                  <a:srgbClr val="374151"/>
                </a:solidFill>
                <a:latin typeface="Calibri"/>
                <a:ea typeface="+mn-lt"/>
                <a:cs typeface="+mn-lt"/>
              </a:rPr>
              <a:t>, which represents the owner of the contract</a:t>
            </a:r>
            <a:r>
              <a:rPr lang="en-ZA" sz="1200" dirty="0">
                <a:solidFill>
                  <a:srgbClr val="374151"/>
                </a:solidFill>
                <a:ea typeface="+mn-lt"/>
                <a:cs typeface="+mn-lt"/>
              </a:rPr>
              <a:t>.</a:t>
            </a:r>
            <a:endParaRPr lang="en-ZA"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dirty="0" smtClean="0"/>
              <a:pPr/>
              <a:t>11</a:t>
            </a:fld>
            <a:endParaRPr lang="en-US" dirty="0"/>
          </a:p>
        </p:txBody>
      </p:sp>
      <p:pic>
        <p:nvPicPr>
          <p:cNvPr id="10" name="Picture 10">
            <a:extLst>
              <a:ext uri="{FF2B5EF4-FFF2-40B4-BE49-F238E27FC236}">
                <a16:creationId xmlns:a16="http://schemas.microsoft.com/office/drawing/2014/main" id="{EE954095-5DD1-371D-8F5E-9357334F43F1}"/>
              </a:ext>
            </a:extLst>
          </p:cNvPr>
          <p:cNvPicPr>
            <a:picLocks noChangeAspect="1"/>
          </p:cNvPicPr>
          <p:nvPr/>
        </p:nvPicPr>
        <p:blipFill>
          <a:blip r:embed="rId2"/>
          <a:stretch>
            <a:fillRect/>
          </a:stretch>
        </p:blipFill>
        <p:spPr>
          <a:xfrm>
            <a:off x="3503366" y="509141"/>
            <a:ext cx="7000723" cy="8307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Picture 14" descr="Graphical user interface&#10;&#10;Description automatically generated">
            <a:extLst>
              <a:ext uri="{FF2B5EF4-FFF2-40B4-BE49-F238E27FC236}">
                <a16:creationId xmlns:a16="http://schemas.microsoft.com/office/drawing/2014/main" id="{8B4B4C96-0219-3B47-182F-66C2B22E844E}"/>
              </a:ext>
            </a:extLst>
          </p:cNvPr>
          <p:cNvPicPr>
            <a:picLocks noChangeAspect="1"/>
          </p:cNvPicPr>
          <p:nvPr/>
        </p:nvPicPr>
        <p:blipFill>
          <a:blip r:embed="rId3"/>
          <a:stretch>
            <a:fillRect/>
          </a:stretch>
        </p:blipFill>
        <p:spPr>
          <a:xfrm>
            <a:off x="4073013" y="3701097"/>
            <a:ext cx="5483941" cy="10166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5" name="TextBox 14">
            <a:extLst>
              <a:ext uri="{FF2B5EF4-FFF2-40B4-BE49-F238E27FC236}">
                <a16:creationId xmlns:a16="http://schemas.microsoft.com/office/drawing/2014/main" id="{FC543EF6-0A5D-FEFD-1DF7-F597F52AC7B8}"/>
              </a:ext>
            </a:extLst>
          </p:cNvPr>
          <p:cNvSpPr txBox="1"/>
          <p:nvPr/>
        </p:nvSpPr>
        <p:spPr>
          <a:xfrm>
            <a:off x="6581467" y="324464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6" name="TextBox 15">
            <a:extLst>
              <a:ext uri="{FF2B5EF4-FFF2-40B4-BE49-F238E27FC236}">
                <a16:creationId xmlns:a16="http://schemas.microsoft.com/office/drawing/2014/main" id="{96E45B34-CD96-D26B-0F34-F157476AD7EF}"/>
              </a:ext>
            </a:extLst>
          </p:cNvPr>
          <p:cNvSpPr txBox="1"/>
          <p:nvPr/>
        </p:nvSpPr>
        <p:spPr>
          <a:xfrm>
            <a:off x="2451918" y="2550242"/>
            <a:ext cx="9466005"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000" b="1">
                <a:solidFill>
                  <a:srgbClr val="374151"/>
                </a:solidFill>
                <a:latin typeface="Calibri"/>
                <a:cs typeface="Calibri"/>
              </a:rPr>
              <a:t>This mapping is private, meaning it can only be accessed by functions within the contract.</a:t>
            </a:r>
            <a:endParaRPr lang="en-GB" sz="2000">
              <a:solidFill>
                <a:srgbClr val="374151"/>
              </a:solidFill>
              <a:latin typeface="Calibri"/>
              <a:cs typeface="Calibri"/>
            </a:endParaRPr>
          </a:p>
          <a:p>
            <a:pPr algn="l"/>
            <a:endParaRPr lang="en-GB" dirty="0"/>
          </a:p>
        </p:txBody>
      </p:sp>
    </p:spTree>
    <p:extLst>
      <p:ext uri="{BB962C8B-B14F-4D97-AF65-F5344CB8AC3E}">
        <p14:creationId xmlns:p14="http://schemas.microsoft.com/office/powerpoint/2010/main" val="17187627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2455019" y="1870097"/>
            <a:ext cx="9203974" cy="1219197"/>
          </a:xfrm>
        </p:spPr>
        <p:txBody>
          <a:bodyPr/>
          <a:lstStyle/>
          <a:p>
            <a:pPr marL="342900" indent="-342900">
              <a:buFont typeface="Wingdings" panose="020B0604020202020204" pitchFamily="34" charset="0"/>
              <a:buChar char="Ø"/>
            </a:pPr>
            <a:r>
              <a:rPr lang="en-ZA" cap="none" dirty="0">
                <a:solidFill>
                  <a:srgbClr val="374151"/>
                </a:solidFill>
                <a:latin typeface="Calibri"/>
                <a:ea typeface="+mn-lt"/>
                <a:cs typeface="+mn-lt"/>
              </a:rPr>
              <a:t>This is a constructor function, which is executed only once when the contract is created. </a:t>
            </a:r>
            <a:endParaRPr lang="en-US" cap="none">
              <a:solidFill>
                <a:srgbClr val="AA2070"/>
              </a:solidFill>
              <a:latin typeface="Calibri"/>
              <a:ea typeface="+mn-lt"/>
              <a:cs typeface="Calibri"/>
            </a:endParaRPr>
          </a:p>
          <a:p>
            <a:pPr marL="342900" indent="-342900">
              <a:buFont typeface="Wingdings" panose="020B0604020202020204" pitchFamily="34" charset="0"/>
              <a:buChar char="Ø"/>
            </a:pPr>
            <a:r>
              <a:rPr lang="en-ZA" cap="none" dirty="0">
                <a:solidFill>
                  <a:srgbClr val="374151"/>
                </a:solidFill>
                <a:latin typeface="Calibri"/>
                <a:ea typeface="+mn-lt"/>
                <a:cs typeface="+mn-lt"/>
              </a:rPr>
              <a:t>It sets the </a:t>
            </a:r>
            <a:r>
              <a:rPr lang="en-ZA" cap="none" dirty="0">
                <a:latin typeface="Calibri"/>
                <a:cs typeface="Calibri"/>
              </a:rPr>
              <a:t>owner</a:t>
            </a:r>
            <a:r>
              <a:rPr lang="en-ZA" cap="none" dirty="0">
                <a:solidFill>
                  <a:srgbClr val="374151"/>
                </a:solidFill>
                <a:latin typeface="Calibri"/>
                <a:ea typeface="+mn-lt"/>
                <a:cs typeface="+mn-lt"/>
              </a:rPr>
              <a:t> variable to the address that deployed the contract.</a:t>
            </a:r>
            <a:endParaRPr lang="en-US" cap="none">
              <a:latin typeface="Calibri"/>
              <a:cs typeface="Calibri"/>
            </a:endParaRP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2458065" y="4733052"/>
            <a:ext cx="9388330" cy="1809135"/>
          </a:xfrm>
        </p:spPr>
        <p:txBody>
          <a:bodyPr vert="horz" lIns="91440" tIns="45720" rIns="91440" bIns="45720" rtlCol="0" anchor="t">
            <a:normAutofit/>
          </a:bodyPr>
          <a:lstStyle/>
          <a:p>
            <a:pPr>
              <a:buFont typeface="Wingdings" panose="020B0604020202020204" pitchFamily="34" charset="0"/>
              <a:buChar char="Ø"/>
            </a:pPr>
            <a:r>
              <a:rPr lang="en-ZA" sz="2000" b="1" dirty="0">
                <a:solidFill>
                  <a:srgbClr val="374151"/>
                </a:solidFill>
                <a:latin typeface="Calibri"/>
                <a:ea typeface="+mn-lt"/>
                <a:cs typeface="+mn-lt"/>
              </a:rPr>
              <a:t>This is a modifier function that restricts access to certain functions in the contract to only the </a:t>
            </a:r>
            <a:r>
              <a:rPr lang="en-ZA" sz="2000" b="1" dirty="0">
                <a:latin typeface="Calibri"/>
                <a:cs typeface="Calibri"/>
              </a:rPr>
              <a:t>owner</a:t>
            </a:r>
            <a:r>
              <a:rPr lang="en-ZA" sz="2000" b="1" dirty="0">
                <a:solidFill>
                  <a:srgbClr val="374151"/>
                </a:solidFill>
                <a:latin typeface="Calibri"/>
                <a:ea typeface="+mn-lt"/>
                <a:cs typeface="+mn-lt"/>
              </a:rPr>
              <a:t> of the contract. </a:t>
            </a:r>
            <a:endParaRPr lang="en-ZA" sz="2000" b="1">
              <a:solidFill>
                <a:srgbClr val="000000"/>
              </a:solidFill>
              <a:latin typeface="Calibri"/>
              <a:ea typeface="+mn-lt"/>
              <a:cs typeface="Calibri"/>
            </a:endParaRPr>
          </a:p>
          <a:p>
            <a:pPr marL="0" indent="0">
              <a:buNone/>
            </a:pPr>
            <a:endParaRPr lang="en-ZA" sz="2000" b="1" dirty="0">
              <a:solidFill>
                <a:srgbClr val="374151"/>
              </a:solidFill>
              <a:latin typeface="Calibri"/>
              <a:ea typeface="+mn-lt"/>
              <a:cs typeface="+mn-lt"/>
            </a:endParaRPr>
          </a:p>
          <a:p>
            <a:pPr>
              <a:buFont typeface="Wingdings" panose="020B0604020202020204" pitchFamily="34" charset="0"/>
              <a:buChar char="Ø"/>
            </a:pPr>
            <a:r>
              <a:rPr lang="en-ZA" sz="2000" b="1" dirty="0">
                <a:solidFill>
                  <a:srgbClr val="374151"/>
                </a:solidFill>
                <a:latin typeface="Calibri"/>
                <a:ea typeface="+mn-lt"/>
                <a:cs typeface="+mn-lt"/>
              </a:rPr>
              <a:t>It checks whether the Ethereum address that called the function matches the </a:t>
            </a:r>
            <a:r>
              <a:rPr lang="en-ZA" sz="2000" b="1" dirty="0">
                <a:latin typeface="Calibri"/>
                <a:cs typeface="Calibri"/>
              </a:rPr>
              <a:t>owner</a:t>
            </a:r>
            <a:r>
              <a:rPr lang="en-ZA" sz="2000" b="1" dirty="0">
                <a:solidFill>
                  <a:srgbClr val="374151"/>
                </a:solidFill>
                <a:latin typeface="Calibri"/>
                <a:ea typeface="+mn-lt"/>
                <a:cs typeface="+mn-lt"/>
              </a:rPr>
              <a:t> address. If it doesn't, an error message is returned.</a:t>
            </a:r>
            <a:endParaRPr lang="en-ZA" sz="2000" b="1" dirty="0">
              <a:latin typeface="Calibri"/>
              <a:cs typeface="Calibri"/>
            </a:endParaRPr>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12</a:t>
            </a:fld>
            <a:endParaRPr lang="en-US" dirty="0"/>
          </a:p>
        </p:txBody>
      </p:sp>
      <p:pic>
        <p:nvPicPr>
          <p:cNvPr id="2" name="Picture 2" descr="Graphical user interface, text&#10;&#10;Description automatically generated">
            <a:extLst>
              <a:ext uri="{FF2B5EF4-FFF2-40B4-BE49-F238E27FC236}">
                <a16:creationId xmlns:a16="http://schemas.microsoft.com/office/drawing/2014/main" id="{3C758C7B-A04C-6D30-F3AE-72373CF41E9A}"/>
              </a:ext>
            </a:extLst>
          </p:cNvPr>
          <p:cNvPicPr>
            <a:picLocks noChangeAspect="1"/>
          </p:cNvPicPr>
          <p:nvPr/>
        </p:nvPicPr>
        <p:blipFill>
          <a:blip r:embed="rId2"/>
          <a:stretch>
            <a:fillRect/>
          </a:stretch>
        </p:blipFill>
        <p:spPr>
          <a:xfrm>
            <a:off x="4257369" y="451615"/>
            <a:ext cx="5164393" cy="12579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 name="Picture 3" descr="Graphical user interface, text&#10;&#10;Description automatically generated">
            <a:extLst>
              <a:ext uri="{FF2B5EF4-FFF2-40B4-BE49-F238E27FC236}">
                <a16:creationId xmlns:a16="http://schemas.microsoft.com/office/drawing/2014/main" id="{5DBC888C-9E83-D2E5-CA6D-A1150116E8C4}"/>
              </a:ext>
            </a:extLst>
          </p:cNvPr>
          <p:cNvPicPr>
            <a:picLocks noChangeAspect="1"/>
          </p:cNvPicPr>
          <p:nvPr/>
        </p:nvPicPr>
        <p:blipFill>
          <a:blip r:embed="rId3"/>
          <a:stretch>
            <a:fillRect/>
          </a:stretch>
        </p:blipFill>
        <p:spPr>
          <a:xfrm>
            <a:off x="3556819" y="3323674"/>
            <a:ext cx="6577781" cy="12184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793905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2434532" y="2248457"/>
            <a:ext cx="9278497" cy="4376056"/>
          </a:xfrm>
        </p:spPr>
        <p:txBody>
          <a:bodyPr vert="horz" lIns="91440" tIns="45720" rIns="91440" bIns="45720" rtlCol="0" anchor="t">
            <a:noAutofit/>
          </a:bodyPr>
          <a:lstStyle/>
          <a:p>
            <a:pPr>
              <a:buFont typeface="Wingdings" panose="020B0604020202020204" pitchFamily="34" charset="0"/>
              <a:buChar char="Ø"/>
            </a:pPr>
            <a:r>
              <a:rPr lang="en-ZA" sz="2000" b="1" noProof="1">
                <a:solidFill>
                  <a:srgbClr val="374151"/>
                </a:solidFill>
                <a:latin typeface="Calibri"/>
                <a:ea typeface="+mn-lt"/>
                <a:cs typeface="+mn-lt"/>
              </a:rPr>
              <a:t>This is a public function called </a:t>
            </a:r>
            <a:r>
              <a:rPr lang="en-ZA" sz="2000" b="1" noProof="1">
                <a:latin typeface="Calibri"/>
                <a:cs typeface="Calibri"/>
              </a:rPr>
              <a:t>addIdentity()</a:t>
            </a:r>
            <a:r>
              <a:rPr lang="en-ZA" sz="2000" b="1" noProof="1">
                <a:solidFill>
                  <a:srgbClr val="374151"/>
                </a:solidFill>
                <a:latin typeface="Calibri"/>
                <a:ea typeface="+mn-lt"/>
                <a:cs typeface="+mn-lt"/>
              </a:rPr>
              <a:t> that allows a user to add or update their identity details to the </a:t>
            </a:r>
            <a:r>
              <a:rPr lang="en-ZA" sz="2000" b="1" noProof="1">
                <a:latin typeface="Calibri"/>
                <a:cs typeface="Calibri"/>
              </a:rPr>
              <a:t>identities</a:t>
            </a:r>
            <a:r>
              <a:rPr lang="en-ZA" sz="2000" b="1" noProof="1">
                <a:solidFill>
                  <a:srgbClr val="374151"/>
                </a:solidFill>
                <a:latin typeface="Calibri"/>
                <a:ea typeface="+mn-lt"/>
                <a:cs typeface="+mn-lt"/>
              </a:rPr>
              <a:t> mapping using their Ethereum address as the key.The function takes ten string and uint256 input parameters corresponding to the properties defined in the </a:t>
            </a:r>
            <a:r>
              <a:rPr lang="en-ZA" sz="2000" b="1" noProof="1">
                <a:latin typeface="Calibri"/>
                <a:cs typeface="Calibri"/>
              </a:rPr>
              <a:t>Identity</a:t>
            </a:r>
            <a:r>
              <a:rPr lang="en-ZA" sz="2000" b="1" noProof="1">
                <a:solidFill>
                  <a:srgbClr val="374151"/>
                </a:solidFill>
                <a:latin typeface="Calibri"/>
                <a:ea typeface="+mn-lt"/>
                <a:cs typeface="+mn-lt"/>
              </a:rPr>
              <a:t> struct. </a:t>
            </a:r>
            <a:endParaRPr lang="en-US" dirty="0">
              <a:solidFill>
                <a:srgbClr val="000000"/>
              </a:solidFill>
              <a:latin typeface="Avenir Next LT Pro"/>
              <a:ea typeface="+mn-lt"/>
              <a:cs typeface="+mn-lt"/>
            </a:endParaRPr>
          </a:p>
          <a:p>
            <a:pPr>
              <a:buFont typeface="Wingdings" panose="020B0604020202020204" pitchFamily="34" charset="0"/>
              <a:buChar char="Ø"/>
            </a:pPr>
            <a:endParaRPr lang="en-ZA" sz="2000" b="1" noProof="1">
              <a:solidFill>
                <a:srgbClr val="374151"/>
              </a:solidFill>
              <a:latin typeface="Calibri"/>
              <a:ea typeface="+mn-lt"/>
              <a:cs typeface="+mn-lt"/>
            </a:endParaRPr>
          </a:p>
          <a:p>
            <a:pPr>
              <a:buFont typeface="Wingdings" panose="020B0604020202020204" pitchFamily="34" charset="0"/>
              <a:buChar char="Ø"/>
            </a:pPr>
            <a:r>
              <a:rPr lang="en-ZA" sz="2000" b="1" noProof="1">
                <a:solidFill>
                  <a:srgbClr val="374151"/>
                </a:solidFill>
                <a:latin typeface="Calibri"/>
                <a:ea typeface="+mn-lt"/>
                <a:cs typeface="+mn-lt"/>
              </a:rPr>
              <a:t>The function first retrieves the </a:t>
            </a:r>
            <a:r>
              <a:rPr lang="en-ZA" sz="2000" b="1" noProof="1">
                <a:latin typeface="Calibri"/>
                <a:cs typeface="Calibri"/>
              </a:rPr>
              <a:t>Identity</a:t>
            </a:r>
            <a:r>
              <a:rPr lang="en-ZA" sz="2000" b="1" noProof="1">
                <a:solidFill>
                  <a:srgbClr val="374151"/>
                </a:solidFill>
                <a:latin typeface="Calibri"/>
                <a:ea typeface="+mn-lt"/>
                <a:cs typeface="+mn-lt"/>
              </a:rPr>
              <a:t> struct associated with the Ethereum address of the caller using the </a:t>
            </a:r>
            <a:r>
              <a:rPr lang="en-ZA" sz="2000" b="1" noProof="1">
                <a:latin typeface="Calibri"/>
                <a:cs typeface="Calibri"/>
              </a:rPr>
              <a:t>identities[msg.sender]</a:t>
            </a:r>
            <a:r>
              <a:rPr lang="en-ZA" sz="2000" b="1" noProof="1">
                <a:solidFill>
                  <a:srgbClr val="374151"/>
                </a:solidFill>
                <a:latin typeface="Calibri"/>
                <a:ea typeface="+mn-lt"/>
                <a:cs typeface="+mn-lt"/>
              </a:rPr>
              <a:t> expression.</a:t>
            </a:r>
            <a:r>
              <a:rPr lang="en-ZA" sz="2000" b="1" noProof="1">
                <a:solidFill>
                  <a:srgbClr val="374151"/>
                </a:solidFill>
                <a:latin typeface="Calibri"/>
                <a:ea typeface="+mn-lt"/>
                <a:cs typeface="Calibri"/>
              </a:rPr>
              <a:t>Since the </a:t>
            </a:r>
            <a:r>
              <a:rPr lang="en-ZA" sz="2000" b="1" noProof="1">
                <a:latin typeface="Calibri"/>
                <a:cs typeface="Calibri"/>
              </a:rPr>
              <a:t>identity</a:t>
            </a:r>
            <a:r>
              <a:rPr lang="en-ZA" sz="2000" b="1" noProof="1">
                <a:solidFill>
                  <a:srgbClr val="374151"/>
                </a:solidFill>
                <a:latin typeface="Calibri"/>
                <a:ea typeface="+mn-lt"/>
                <a:cs typeface="Calibri"/>
              </a:rPr>
              <a:t> variable is a pointer to the </a:t>
            </a:r>
            <a:r>
              <a:rPr lang="en-ZA" sz="2000" b="1" noProof="1">
                <a:latin typeface="Calibri"/>
                <a:cs typeface="Calibri"/>
              </a:rPr>
              <a:t>Identity</a:t>
            </a:r>
            <a:r>
              <a:rPr lang="en-ZA" sz="2000" b="1" noProof="1">
                <a:solidFill>
                  <a:srgbClr val="374151"/>
                </a:solidFill>
                <a:latin typeface="Calibri"/>
                <a:ea typeface="+mn-lt"/>
                <a:cs typeface="Calibri"/>
              </a:rPr>
              <a:t> struct in storage, any changes made to its properties will also modify the corresponding values in the </a:t>
            </a:r>
            <a:r>
              <a:rPr lang="en-ZA" sz="2000" b="1" noProof="1">
                <a:latin typeface="Calibri"/>
                <a:cs typeface="Calibri"/>
              </a:rPr>
              <a:t>identities</a:t>
            </a:r>
            <a:r>
              <a:rPr lang="en-ZA" sz="2000" b="1" noProof="1">
                <a:solidFill>
                  <a:srgbClr val="374151"/>
                </a:solidFill>
                <a:latin typeface="Calibri"/>
                <a:ea typeface="+mn-lt"/>
                <a:cs typeface="Calibri"/>
              </a:rPr>
              <a:t> mapping.</a:t>
            </a:r>
          </a:p>
          <a:p>
            <a:pPr>
              <a:buFont typeface="Wingdings" panose="020B0604020202020204" pitchFamily="34" charset="0"/>
              <a:buChar char="Ø"/>
            </a:pPr>
            <a:endParaRPr lang="en-ZA" sz="2000" b="1" noProof="1">
              <a:solidFill>
                <a:srgbClr val="374151"/>
              </a:solidFill>
              <a:latin typeface="Calibri"/>
              <a:ea typeface="+mn-lt"/>
              <a:cs typeface="Calibri"/>
            </a:endParaRPr>
          </a:p>
          <a:p>
            <a:pPr>
              <a:buFont typeface="Wingdings" panose="020B0604020202020204" pitchFamily="34" charset="0"/>
              <a:buChar char="Ø"/>
            </a:pPr>
            <a:r>
              <a:rPr lang="en-ZA" sz="2000" b="1" noProof="1">
                <a:solidFill>
                  <a:srgbClr val="374151"/>
                </a:solidFill>
                <a:latin typeface="Calibri"/>
                <a:ea typeface="+mn-lt"/>
                <a:cs typeface="Calibri"/>
              </a:rPr>
              <a:t>Therefore,when the function updates the </a:t>
            </a:r>
            <a:r>
              <a:rPr lang="en-ZA" sz="2000" b="1" noProof="1">
                <a:latin typeface="Calibri"/>
                <a:ea typeface="+mn-lt"/>
                <a:cs typeface="Calibri"/>
              </a:rPr>
              <a:t>Identity</a:t>
            </a:r>
            <a:r>
              <a:rPr lang="en-ZA" sz="2000" b="1" noProof="1">
                <a:solidFill>
                  <a:srgbClr val="374151"/>
                </a:solidFill>
                <a:latin typeface="Calibri"/>
                <a:ea typeface="+mn-lt"/>
                <a:cs typeface="Calibri"/>
              </a:rPr>
              <a:t> struct, it also updates the identity details stored in the </a:t>
            </a:r>
            <a:r>
              <a:rPr lang="en-ZA" sz="2000" b="1" noProof="1">
                <a:latin typeface="Calibri"/>
                <a:ea typeface="+mn-lt"/>
                <a:cs typeface="Calibri"/>
              </a:rPr>
              <a:t>identities</a:t>
            </a:r>
            <a:r>
              <a:rPr lang="en-ZA" sz="2000" b="1" noProof="1">
                <a:solidFill>
                  <a:srgbClr val="374151"/>
                </a:solidFill>
                <a:latin typeface="Calibri"/>
                <a:ea typeface="+mn-lt"/>
                <a:cs typeface="Calibri"/>
              </a:rPr>
              <a:t> mapping for the Ethereum address that called the function.</a:t>
            </a:r>
            <a:endParaRPr lang="en-ZA" sz="2000" b="1" noProof="1">
              <a:solidFill>
                <a:srgbClr val="374151"/>
              </a:solidFill>
              <a:latin typeface="Calibri"/>
              <a:cs typeface="Calibri"/>
            </a:endParaRPr>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pic>
        <p:nvPicPr>
          <p:cNvPr id="9" name="Picture 9" descr="Text&#10;&#10;Description automatically generated">
            <a:extLst>
              <a:ext uri="{FF2B5EF4-FFF2-40B4-BE49-F238E27FC236}">
                <a16:creationId xmlns:a16="http://schemas.microsoft.com/office/drawing/2014/main" id="{3B666684-C260-8EEF-0437-634271CE9270}"/>
              </a:ext>
            </a:extLst>
          </p:cNvPr>
          <p:cNvPicPr>
            <a:picLocks noChangeAspect="1"/>
          </p:cNvPicPr>
          <p:nvPr/>
        </p:nvPicPr>
        <p:blipFill>
          <a:blip r:embed="rId2"/>
          <a:stretch>
            <a:fillRect/>
          </a:stretch>
        </p:blipFill>
        <p:spPr>
          <a:xfrm>
            <a:off x="3599542" y="236698"/>
            <a:ext cx="6529009" cy="18247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673532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2379714" y="2422524"/>
            <a:ext cx="9417981" cy="4325498"/>
          </a:xfrm>
        </p:spPr>
        <p:txBody>
          <a:bodyPr>
            <a:normAutofit/>
          </a:bodyPr>
          <a:lstStyle/>
          <a:p>
            <a:pPr marL="342900" indent="-342900">
              <a:buFont typeface="Wingdings"/>
              <a:buChar char="Ø"/>
            </a:pPr>
            <a:r>
              <a:rPr lang="en-US" sz="2000" cap="none" dirty="0">
                <a:solidFill>
                  <a:srgbClr val="374151"/>
                </a:solidFill>
                <a:latin typeface="Calibri"/>
                <a:ea typeface="+mj-lt"/>
                <a:cs typeface="+mj-lt"/>
              </a:rPr>
              <a:t>This is a public function called </a:t>
            </a:r>
            <a:r>
              <a:rPr lang="en-US" sz="2000" cap="none" dirty="0" err="1">
                <a:latin typeface="Calibri"/>
                <a:cs typeface="Calibri"/>
              </a:rPr>
              <a:t>getidentity</a:t>
            </a:r>
            <a:r>
              <a:rPr lang="en-US" sz="2000" cap="none" dirty="0">
                <a:latin typeface="Calibri"/>
                <a:cs typeface="Calibri"/>
              </a:rPr>
              <a:t>()</a:t>
            </a:r>
            <a:r>
              <a:rPr lang="en-US" sz="2000" cap="none" dirty="0">
                <a:solidFill>
                  <a:srgbClr val="374151"/>
                </a:solidFill>
                <a:latin typeface="Calibri"/>
                <a:ea typeface="+mj-lt"/>
                <a:cs typeface="+mj-lt"/>
              </a:rPr>
              <a:t> that retrieves the identity details of a specific user based on the </a:t>
            </a:r>
            <a:r>
              <a:rPr lang="en-US" sz="2000" cap="none" dirty="0" err="1">
                <a:solidFill>
                  <a:srgbClr val="374151"/>
                </a:solidFill>
                <a:latin typeface="Calibri"/>
                <a:ea typeface="+mj-lt"/>
                <a:cs typeface="+mj-lt"/>
              </a:rPr>
              <a:t>ethereum</a:t>
            </a:r>
            <a:r>
              <a:rPr lang="en-US" sz="2000" cap="none" dirty="0">
                <a:solidFill>
                  <a:srgbClr val="374151"/>
                </a:solidFill>
                <a:latin typeface="Calibri"/>
                <a:ea typeface="+mj-lt"/>
                <a:cs typeface="+mj-lt"/>
              </a:rPr>
              <a:t> address provided as an input parameter.</a:t>
            </a:r>
            <a:br>
              <a:rPr lang="en-US" sz="2000" cap="none" dirty="0">
                <a:solidFill>
                  <a:srgbClr val="374151"/>
                </a:solidFill>
                <a:latin typeface="Calibri"/>
                <a:ea typeface="+mj-lt"/>
                <a:cs typeface="+mj-lt"/>
              </a:rPr>
            </a:br>
            <a:endParaRPr lang="en-US" sz="2000" cap="none" dirty="0">
              <a:latin typeface="Calibri"/>
              <a:cs typeface="Calibri"/>
            </a:endParaRPr>
          </a:p>
          <a:p>
            <a:pPr marL="342900" indent="-342900">
              <a:buFont typeface="Wingdings"/>
              <a:buChar char="Ø"/>
            </a:pPr>
            <a:r>
              <a:rPr lang="en-US" sz="2000" cap="none" dirty="0">
                <a:solidFill>
                  <a:srgbClr val="374151"/>
                </a:solidFill>
                <a:latin typeface="Calibri"/>
                <a:ea typeface="+mj-lt"/>
                <a:cs typeface="+mj-lt"/>
              </a:rPr>
              <a:t>The function takes an </a:t>
            </a:r>
            <a:r>
              <a:rPr lang="en-US" sz="2000" cap="none" dirty="0">
                <a:latin typeface="Calibri"/>
                <a:cs typeface="Calibri"/>
              </a:rPr>
              <a:t>address</a:t>
            </a:r>
            <a:r>
              <a:rPr lang="en-US" sz="2000" cap="none" dirty="0">
                <a:solidFill>
                  <a:srgbClr val="374151"/>
                </a:solidFill>
                <a:latin typeface="Calibri"/>
                <a:ea typeface="+mj-lt"/>
                <a:cs typeface="+mj-lt"/>
              </a:rPr>
              <a:t> input parameter </a:t>
            </a:r>
            <a:r>
              <a:rPr lang="en-US" sz="2000" cap="none" dirty="0">
                <a:latin typeface="Calibri"/>
                <a:cs typeface="Calibri"/>
              </a:rPr>
              <a:t>_address</a:t>
            </a:r>
            <a:r>
              <a:rPr lang="en-US" sz="2000" cap="none" dirty="0">
                <a:solidFill>
                  <a:srgbClr val="374151"/>
                </a:solidFill>
                <a:latin typeface="Calibri"/>
                <a:ea typeface="+mj-lt"/>
                <a:cs typeface="+mj-lt"/>
              </a:rPr>
              <a:t> that is used as a key to retrieve the </a:t>
            </a:r>
            <a:r>
              <a:rPr lang="en-US" sz="2000" cap="none" dirty="0">
                <a:latin typeface="Calibri"/>
                <a:cs typeface="Calibri"/>
              </a:rPr>
              <a:t>identity</a:t>
            </a:r>
            <a:r>
              <a:rPr lang="en-US" sz="2000" cap="none" dirty="0">
                <a:solidFill>
                  <a:srgbClr val="374151"/>
                </a:solidFill>
                <a:latin typeface="Calibri"/>
                <a:ea typeface="+mj-lt"/>
                <a:cs typeface="+mj-lt"/>
              </a:rPr>
              <a:t> struct associated with the provided ethereum address from the </a:t>
            </a:r>
            <a:r>
              <a:rPr lang="en-US" sz="2000" cap="none" dirty="0">
                <a:latin typeface="Calibri"/>
                <a:cs typeface="Calibri"/>
              </a:rPr>
              <a:t>identities</a:t>
            </a:r>
            <a:r>
              <a:rPr lang="en-US" sz="2000" cap="none" dirty="0">
                <a:solidFill>
                  <a:srgbClr val="374151"/>
                </a:solidFill>
                <a:latin typeface="Calibri"/>
                <a:ea typeface="+mj-lt"/>
                <a:cs typeface="+mj-lt"/>
              </a:rPr>
              <a:t> mapping.</a:t>
            </a:r>
            <a:br>
              <a:rPr lang="en-US" sz="2000" cap="none" dirty="0">
                <a:solidFill>
                  <a:srgbClr val="374151"/>
                </a:solidFill>
                <a:latin typeface="Calibri"/>
                <a:ea typeface="+mj-lt"/>
                <a:cs typeface="+mj-lt"/>
              </a:rPr>
            </a:br>
            <a:endParaRPr lang="en-US" sz="2000" cap="none" dirty="0">
              <a:latin typeface="Calibri"/>
              <a:cs typeface="Calibri"/>
            </a:endParaRPr>
          </a:p>
          <a:p>
            <a:pPr marL="342900" indent="-342900">
              <a:buFont typeface="Wingdings"/>
              <a:buChar char="Ø"/>
            </a:pPr>
            <a:r>
              <a:rPr lang="en-US" sz="2000" cap="none" dirty="0">
                <a:solidFill>
                  <a:srgbClr val="374151"/>
                </a:solidFill>
                <a:latin typeface="Calibri"/>
                <a:ea typeface="+mj-lt"/>
                <a:cs typeface="+mj-lt"/>
              </a:rPr>
              <a:t>The function returns a tuple of string and uint256 values corresponding to the properties defined in the </a:t>
            </a:r>
            <a:r>
              <a:rPr lang="en-US" sz="2000" cap="none" dirty="0">
                <a:latin typeface="Calibri"/>
                <a:cs typeface="Calibri"/>
              </a:rPr>
              <a:t>identity</a:t>
            </a:r>
            <a:r>
              <a:rPr lang="en-US" sz="2000" cap="none" dirty="0">
                <a:solidFill>
                  <a:srgbClr val="374151"/>
                </a:solidFill>
                <a:latin typeface="Calibri"/>
                <a:ea typeface="+mj-lt"/>
                <a:cs typeface="+mj-lt"/>
              </a:rPr>
              <a:t> struct. These values represent the current stored values for the identity details of the user associated with the provided </a:t>
            </a:r>
            <a:r>
              <a:rPr lang="en-US" sz="2000" cap="none" dirty="0" err="1">
                <a:solidFill>
                  <a:srgbClr val="374151"/>
                </a:solidFill>
                <a:latin typeface="Calibri"/>
                <a:ea typeface="+mj-lt"/>
                <a:cs typeface="+mj-lt"/>
              </a:rPr>
              <a:t>ethereum</a:t>
            </a:r>
            <a:r>
              <a:rPr lang="en-US" sz="2000" cap="none" dirty="0">
                <a:solidFill>
                  <a:srgbClr val="374151"/>
                </a:solidFill>
                <a:latin typeface="Calibri"/>
                <a:ea typeface="+mj-lt"/>
                <a:cs typeface="+mj-lt"/>
              </a:rPr>
              <a:t> address.</a:t>
            </a:r>
            <a:br>
              <a:rPr lang="en-US" sz="2000" cap="none" dirty="0">
                <a:solidFill>
                  <a:srgbClr val="374151"/>
                </a:solidFill>
                <a:latin typeface="Calibri"/>
                <a:ea typeface="+mj-lt"/>
                <a:cs typeface="+mj-lt"/>
              </a:rPr>
            </a:br>
            <a:endParaRPr lang="en-US" sz="2000" cap="none" dirty="0">
              <a:latin typeface="Calibri"/>
              <a:cs typeface="Calibri"/>
            </a:endParaRPr>
          </a:p>
          <a:p>
            <a:pPr marL="342900" indent="-342900">
              <a:buFont typeface="Wingdings"/>
              <a:buChar char="Ø"/>
            </a:pPr>
            <a:r>
              <a:rPr lang="en-US" sz="2000" cap="none" dirty="0">
                <a:solidFill>
                  <a:srgbClr val="374151"/>
                </a:solidFill>
                <a:latin typeface="Calibri"/>
                <a:ea typeface="+mj-lt"/>
                <a:cs typeface="+mj-lt"/>
              </a:rPr>
              <a:t>The function is also marked with the </a:t>
            </a:r>
            <a:r>
              <a:rPr lang="en-US" sz="2000" cap="none" dirty="0" err="1">
                <a:latin typeface="Calibri"/>
                <a:cs typeface="Calibri"/>
              </a:rPr>
              <a:t>onlyowner</a:t>
            </a:r>
            <a:r>
              <a:rPr lang="en-US" sz="2000" cap="none" dirty="0">
                <a:solidFill>
                  <a:srgbClr val="374151"/>
                </a:solidFill>
                <a:latin typeface="Calibri"/>
                <a:ea typeface="+mj-lt"/>
                <a:cs typeface="+mj-lt"/>
              </a:rPr>
              <a:t> modifier, which ensures that only the contract owner can retrieve the identity details of any user.</a:t>
            </a:r>
            <a:endParaRPr lang="en-US" sz="2000" cap="none" dirty="0">
              <a:latin typeface="Calibri"/>
              <a:cs typeface="Calibri"/>
            </a:endParaRPr>
          </a:p>
          <a:p>
            <a:endParaRPr lang="en-US" sz="2000" dirty="0">
              <a:latin typeface="Calibri"/>
              <a:cs typeface="Calibri"/>
            </a:endParaRPr>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pic>
        <p:nvPicPr>
          <p:cNvPr id="9" name="Picture 9">
            <a:extLst>
              <a:ext uri="{FF2B5EF4-FFF2-40B4-BE49-F238E27FC236}">
                <a16:creationId xmlns:a16="http://schemas.microsoft.com/office/drawing/2014/main" id="{A6ABDC88-88B4-0A93-CFD8-7E1762CF988F}"/>
              </a:ext>
            </a:extLst>
          </p:cNvPr>
          <p:cNvPicPr>
            <a:picLocks noChangeAspect="1"/>
          </p:cNvPicPr>
          <p:nvPr/>
        </p:nvPicPr>
        <p:blipFill>
          <a:blip r:embed="rId2"/>
          <a:stretch>
            <a:fillRect/>
          </a:stretch>
        </p:blipFill>
        <p:spPr>
          <a:xfrm>
            <a:off x="3502781" y="238075"/>
            <a:ext cx="6553199" cy="17856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178358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3" name="TextBox 2">
            <a:extLst>
              <a:ext uri="{FF2B5EF4-FFF2-40B4-BE49-F238E27FC236}">
                <a16:creationId xmlns:a16="http://schemas.microsoft.com/office/drawing/2014/main" id="{27D6D1EC-2E9A-76BD-A929-47C5C4718379}"/>
              </a:ext>
            </a:extLst>
          </p:cNvPr>
          <p:cNvSpPr txBox="1"/>
          <p:nvPr/>
        </p:nvSpPr>
        <p:spPr>
          <a:xfrm>
            <a:off x="3205654" y="525518"/>
            <a:ext cx="315047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6600" b="1" i="1" dirty="0">
                <a:solidFill>
                  <a:srgbClr val="002060"/>
                </a:solidFill>
                <a:latin typeface="Consolas"/>
              </a:rPr>
              <a:t>OUTPUT</a:t>
            </a:r>
          </a:p>
        </p:txBody>
      </p:sp>
      <p:pic>
        <p:nvPicPr>
          <p:cNvPr id="4" name="Picture 4" descr="Graphical user interface, application&#10;&#10;Description automatically generated">
            <a:extLst>
              <a:ext uri="{FF2B5EF4-FFF2-40B4-BE49-F238E27FC236}">
                <a16:creationId xmlns:a16="http://schemas.microsoft.com/office/drawing/2014/main" id="{001AE2A9-0F0F-A6AF-7916-E6241A9C71C9}"/>
              </a:ext>
            </a:extLst>
          </p:cNvPr>
          <p:cNvPicPr>
            <a:picLocks noChangeAspect="1"/>
          </p:cNvPicPr>
          <p:nvPr/>
        </p:nvPicPr>
        <p:blipFill>
          <a:blip r:embed="rId2"/>
          <a:stretch>
            <a:fillRect/>
          </a:stretch>
        </p:blipFill>
        <p:spPr>
          <a:xfrm>
            <a:off x="2307021" y="2553205"/>
            <a:ext cx="3794235" cy="32361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Arrow: Right 4">
            <a:extLst>
              <a:ext uri="{FF2B5EF4-FFF2-40B4-BE49-F238E27FC236}">
                <a16:creationId xmlns:a16="http://schemas.microsoft.com/office/drawing/2014/main" id="{A435370A-DE54-3104-F49D-857044CA2F9A}"/>
              </a:ext>
            </a:extLst>
          </p:cNvPr>
          <p:cNvSpPr/>
          <p:nvPr/>
        </p:nvSpPr>
        <p:spPr>
          <a:xfrm>
            <a:off x="6352190" y="3777156"/>
            <a:ext cx="880240" cy="6174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6" descr="Graphical user interface, application&#10;&#10;Description automatically generated">
            <a:extLst>
              <a:ext uri="{FF2B5EF4-FFF2-40B4-BE49-F238E27FC236}">
                <a16:creationId xmlns:a16="http://schemas.microsoft.com/office/drawing/2014/main" id="{3D81576E-71E2-F0E7-5A12-EC600575AC0D}"/>
              </a:ext>
            </a:extLst>
          </p:cNvPr>
          <p:cNvPicPr>
            <a:picLocks noChangeAspect="1"/>
          </p:cNvPicPr>
          <p:nvPr/>
        </p:nvPicPr>
        <p:blipFill>
          <a:blip r:embed="rId3"/>
          <a:stretch>
            <a:fillRect/>
          </a:stretch>
        </p:blipFill>
        <p:spPr>
          <a:xfrm>
            <a:off x="7521841" y="898634"/>
            <a:ext cx="3704145" cy="569135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3734302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3" name="TextBox 2">
            <a:extLst>
              <a:ext uri="{FF2B5EF4-FFF2-40B4-BE49-F238E27FC236}">
                <a16:creationId xmlns:a16="http://schemas.microsoft.com/office/drawing/2014/main" id="{27D6D1EC-2E9A-76BD-A929-47C5C4718379}"/>
              </a:ext>
            </a:extLst>
          </p:cNvPr>
          <p:cNvSpPr txBox="1"/>
          <p:nvPr/>
        </p:nvSpPr>
        <p:spPr>
          <a:xfrm>
            <a:off x="3205654" y="525518"/>
            <a:ext cx="315047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sz="6600" b="1" i="1" dirty="0">
              <a:solidFill>
                <a:srgbClr val="002060"/>
              </a:solidFill>
              <a:latin typeface="Consolas"/>
            </a:endParaRPr>
          </a:p>
        </p:txBody>
      </p:sp>
      <p:pic>
        <p:nvPicPr>
          <p:cNvPr id="7" name="Picture 7" descr="Graphical user interface, text, application&#10;&#10;Description automatically generated">
            <a:extLst>
              <a:ext uri="{FF2B5EF4-FFF2-40B4-BE49-F238E27FC236}">
                <a16:creationId xmlns:a16="http://schemas.microsoft.com/office/drawing/2014/main" id="{36E32ABD-D987-04DD-5DE4-93AA1BB8B81A}"/>
              </a:ext>
            </a:extLst>
          </p:cNvPr>
          <p:cNvPicPr>
            <a:picLocks noChangeAspect="1"/>
          </p:cNvPicPr>
          <p:nvPr/>
        </p:nvPicPr>
        <p:blipFill>
          <a:blip r:embed="rId2"/>
          <a:stretch>
            <a:fillRect/>
          </a:stretch>
        </p:blipFill>
        <p:spPr>
          <a:xfrm>
            <a:off x="2293503" y="412531"/>
            <a:ext cx="4162856" cy="6019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 name="Picture 4" descr="Graphical user interface, application&#10;&#10;Description automatically generated">
            <a:extLst>
              <a:ext uri="{FF2B5EF4-FFF2-40B4-BE49-F238E27FC236}">
                <a16:creationId xmlns:a16="http://schemas.microsoft.com/office/drawing/2014/main" id="{AB647C60-754B-BBC8-A154-17FC3F6870B9}"/>
              </a:ext>
            </a:extLst>
          </p:cNvPr>
          <p:cNvPicPr>
            <a:picLocks noChangeAspect="1"/>
          </p:cNvPicPr>
          <p:nvPr/>
        </p:nvPicPr>
        <p:blipFill>
          <a:blip r:embed="rId3"/>
          <a:stretch>
            <a:fillRect/>
          </a:stretch>
        </p:blipFill>
        <p:spPr>
          <a:xfrm>
            <a:off x="7351986" y="1546370"/>
            <a:ext cx="3846786" cy="9668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5">
            <a:extLst>
              <a:ext uri="{FF2B5EF4-FFF2-40B4-BE49-F238E27FC236}">
                <a16:creationId xmlns:a16="http://schemas.microsoft.com/office/drawing/2014/main" id="{0C2127C0-5933-7E01-3EF8-862AF0EBAAB4}"/>
              </a:ext>
            </a:extLst>
          </p:cNvPr>
          <p:cNvPicPr>
            <a:picLocks noChangeAspect="1"/>
          </p:cNvPicPr>
          <p:nvPr/>
        </p:nvPicPr>
        <p:blipFill>
          <a:blip r:embed="rId4"/>
          <a:stretch>
            <a:fillRect/>
          </a:stretch>
        </p:blipFill>
        <p:spPr>
          <a:xfrm>
            <a:off x="6970986" y="3344658"/>
            <a:ext cx="5068615" cy="11934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Arrow: Down 5">
            <a:extLst>
              <a:ext uri="{FF2B5EF4-FFF2-40B4-BE49-F238E27FC236}">
                <a16:creationId xmlns:a16="http://schemas.microsoft.com/office/drawing/2014/main" id="{E2E7E805-11F7-4EA4-39A8-0986759FB7EB}"/>
              </a:ext>
            </a:extLst>
          </p:cNvPr>
          <p:cNvSpPr/>
          <p:nvPr/>
        </p:nvSpPr>
        <p:spPr>
          <a:xfrm>
            <a:off x="9113761" y="2703286"/>
            <a:ext cx="532190" cy="4354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39681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vert="horz" lIns="91440" tIns="45720" rIns="91440" bIns="0" rtlCol="0" anchor="t">
            <a:normAutofit/>
          </a:bodyPr>
          <a:lstStyle/>
          <a:p>
            <a:endParaRPr lang="en-US" dirty="0"/>
          </a:p>
        </p:txBody>
      </p:sp>
    </p:spTree>
    <p:extLst>
      <p:ext uri="{BB962C8B-B14F-4D97-AF65-F5344CB8AC3E}">
        <p14:creationId xmlns:p14="http://schemas.microsoft.com/office/powerpoint/2010/main" val="24364939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DB4571-0F4C-3710-42DC-425A4BFD07D5}"/>
              </a:ext>
            </a:extLst>
          </p:cNvPr>
          <p:cNvSpPr>
            <a:spLocks noGrp="1"/>
          </p:cNvSpPr>
          <p:nvPr>
            <p:ph type="dt" sz="half" idx="10"/>
          </p:nvPr>
        </p:nvSpPr>
        <p:spPr/>
        <p:txBody>
          <a:bodyPr/>
          <a:lstStyle/>
          <a:p>
            <a:r>
              <a:rPr lang="en-US" dirty="0"/>
              <a:t>20XX</a:t>
            </a:r>
          </a:p>
        </p:txBody>
      </p:sp>
      <p:sp>
        <p:nvSpPr>
          <p:cNvPr id="6" name="Slide Number Placeholder 5">
            <a:extLst>
              <a:ext uri="{FF2B5EF4-FFF2-40B4-BE49-F238E27FC236}">
                <a16:creationId xmlns:a16="http://schemas.microsoft.com/office/drawing/2014/main" id="{CE037108-8BC4-BFD7-64FA-FFCD25DDC4A2}"/>
              </a:ext>
            </a:extLst>
          </p:cNvPr>
          <p:cNvSpPr>
            <a:spLocks noGrp="1"/>
          </p:cNvSpPr>
          <p:nvPr>
            <p:ph type="sldNum" sz="quarter" idx="12"/>
          </p:nvPr>
        </p:nvSpPr>
        <p:spPr/>
        <p:txBody>
          <a:bodyPr/>
          <a:lstStyle/>
          <a:p>
            <a:fld id="{B5CEABB6-07DC-46E8-9B57-56EC44A396E5}" type="slidenum">
              <a:rPr lang="en-US" smtClean="0"/>
              <a:pPr/>
              <a:t>2</a:t>
            </a:fld>
            <a:endParaRPr lang="en-US"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E347F63B-E5B8-CD84-4A0A-94E76A24C5CD}"/>
                  </a:ext>
                </a:extLst>
              </p14:cNvPr>
              <p14:cNvContentPartPr/>
              <p14:nvPr/>
            </p14:nvContentPartPr>
            <p14:xfrm>
              <a:off x="14701763" y="2122714"/>
              <a:ext cx="18142" cy="18142"/>
            </p14:xfrm>
          </p:contentPart>
        </mc:Choice>
        <mc:Fallback xmlns="">
          <p:pic>
            <p:nvPicPr>
              <p:cNvPr id="9" name="Ink 8">
                <a:extLst>
                  <a:ext uri="{FF2B5EF4-FFF2-40B4-BE49-F238E27FC236}">
                    <a16:creationId xmlns:a16="http://schemas.microsoft.com/office/drawing/2014/main" id="{E347F63B-E5B8-CD84-4A0A-94E76A24C5CD}"/>
                  </a:ext>
                </a:extLst>
              </p:cNvPr>
              <p:cNvPicPr/>
              <p:nvPr/>
            </p:nvPicPr>
            <p:blipFill>
              <a:blip r:embed="rId3"/>
              <a:stretch>
                <a:fillRect/>
              </a:stretch>
            </p:blipFill>
            <p:spPr>
              <a:xfrm>
                <a:off x="13794663" y="1215614"/>
                <a:ext cx="1814200" cy="1814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524C7181-3328-517D-3D82-A9D721990506}"/>
                  </a:ext>
                </a:extLst>
              </p14:cNvPr>
              <p14:cNvContentPartPr/>
              <p14:nvPr/>
            </p14:nvContentPartPr>
            <p14:xfrm>
              <a:off x="13748657" y="1355271"/>
              <a:ext cx="16328" cy="16328"/>
            </p14:xfrm>
          </p:contentPart>
        </mc:Choice>
        <mc:Fallback xmlns="">
          <p:pic>
            <p:nvPicPr>
              <p:cNvPr id="23" name="Ink 22">
                <a:extLst>
                  <a:ext uri="{FF2B5EF4-FFF2-40B4-BE49-F238E27FC236}">
                    <a16:creationId xmlns:a16="http://schemas.microsoft.com/office/drawing/2014/main" id="{524C7181-3328-517D-3D82-A9D721990506}"/>
                  </a:ext>
                </a:extLst>
              </p:cNvPr>
              <p:cNvPicPr/>
              <p:nvPr/>
            </p:nvPicPr>
            <p:blipFill>
              <a:blip r:embed="rId5"/>
              <a:stretch>
                <a:fillRect/>
              </a:stretch>
            </p:blipFill>
            <p:spPr>
              <a:xfrm>
                <a:off x="12932257" y="538871"/>
                <a:ext cx="1632800" cy="1632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0C05773E-4B6B-E62C-AF82-74FF76A15758}"/>
                  </a:ext>
                </a:extLst>
              </p14:cNvPr>
              <p14:cNvContentPartPr/>
              <p14:nvPr/>
            </p14:nvContentPartPr>
            <p14:xfrm>
              <a:off x="13748657" y="1355271"/>
              <a:ext cx="16328" cy="16328"/>
            </p14:xfrm>
          </p:contentPart>
        </mc:Choice>
        <mc:Fallback xmlns="">
          <p:pic>
            <p:nvPicPr>
              <p:cNvPr id="24" name="Ink 23">
                <a:extLst>
                  <a:ext uri="{FF2B5EF4-FFF2-40B4-BE49-F238E27FC236}">
                    <a16:creationId xmlns:a16="http://schemas.microsoft.com/office/drawing/2014/main" id="{0C05773E-4B6B-E62C-AF82-74FF76A15758}"/>
                  </a:ext>
                </a:extLst>
              </p:cNvPr>
              <p:cNvPicPr/>
              <p:nvPr/>
            </p:nvPicPr>
            <p:blipFill>
              <a:blip r:embed="rId5"/>
              <a:stretch>
                <a:fillRect/>
              </a:stretch>
            </p:blipFill>
            <p:spPr>
              <a:xfrm>
                <a:off x="12932257" y="538871"/>
                <a:ext cx="1632800" cy="1632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Ink 24">
                <a:extLst>
                  <a:ext uri="{FF2B5EF4-FFF2-40B4-BE49-F238E27FC236}">
                    <a16:creationId xmlns:a16="http://schemas.microsoft.com/office/drawing/2014/main" id="{6FDCDD17-4985-EABA-8E22-F4C7540AC46D}"/>
                  </a:ext>
                </a:extLst>
              </p14:cNvPr>
              <p14:cNvContentPartPr/>
              <p14:nvPr/>
            </p14:nvContentPartPr>
            <p14:xfrm>
              <a:off x="13748657" y="1355271"/>
              <a:ext cx="16328" cy="16328"/>
            </p14:xfrm>
          </p:contentPart>
        </mc:Choice>
        <mc:Fallback xmlns="">
          <p:pic>
            <p:nvPicPr>
              <p:cNvPr id="25" name="Ink 24">
                <a:extLst>
                  <a:ext uri="{FF2B5EF4-FFF2-40B4-BE49-F238E27FC236}">
                    <a16:creationId xmlns:a16="http://schemas.microsoft.com/office/drawing/2014/main" id="{6FDCDD17-4985-EABA-8E22-F4C7540AC46D}"/>
                  </a:ext>
                </a:extLst>
              </p:cNvPr>
              <p:cNvPicPr/>
              <p:nvPr/>
            </p:nvPicPr>
            <p:blipFill>
              <a:blip r:embed="rId5"/>
              <a:stretch>
                <a:fillRect/>
              </a:stretch>
            </p:blipFill>
            <p:spPr>
              <a:xfrm>
                <a:off x="12932257" y="538871"/>
                <a:ext cx="1632800" cy="1632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0A14CABD-29FB-3601-BE52-BAF93AA911A4}"/>
                  </a:ext>
                </a:extLst>
              </p14:cNvPr>
              <p14:cNvContentPartPr/>
              <p14:nvPr/>
            </p14:nvContentPartPr>
            <p14:xfrm>
              <a:off x="13672458" y="2095500"/>
              <a:ext cx="16328" cy="16328"/>
            </p14:xfrm>
          </p:contentPart>
        </mc:Choice>
        <mc:Fallback xmlns="">
          <p:pic>
            <p:nvPicPr>
              <p:cNvPr id="26" name="Ink 25">
                <a:extLst>
                  <a:ext uri="{FF2B5EF4-FFF2-40B4-BE49-F238E27FC236}">
                    <a16:creationId xmlns:a16="http://schemas.microsoft.com/office/drawing/2014/main" id="{0A14CABD-29FB-3601-BE52-BAF93AA911A4}"/>
                  </a:ext>
                </a:extLst>
              </p:cNvPr>
              <p:cNvPicPr/>
              <p:nvPr/>
            </p:nvPicPr>
            <p:blipFill>
              <a:blip r:embed="rId9"/>
              <a:stretch>
                <a:fillRect/>
              </a:stretch>
            </p:blipFill>
            <p:spPr>
              <a:xfrm>
                <a:off x="12856058" y="2032700"/>
                <a:ext cx="1632800" cy="140672"/>
              </a:xfrm>
              <a:prstGeom prst="rect">
                <a:avLst/>
              </a:prstGeom>
            </p:spPr>
          </p:pic>
        </mc:Fallback>
      </mc:AlternateContent>
      <p:sp>
        <p:nvSpPr>
          <p:cNvPr id="48" name="TextBox 47">
            <a:extLst>
              <a:ext uri="{FF2B5EF4-FFF2-40B4-BE49-F238E27FC236}">
                <a16:creationId xmlns:a16="http://schemas.microsoft.com/office/drawing/2014/main" id="{905B0D13-C147-6789-7EC4-A5DB2A3611B2}"/>
              </a:ext>
            </a:extLst>
          </p:cNvPr>
          <p:cNvSpPr txBox="1"/>
          <p:nvPr/>
        </p:nvSpPr>
        <p:spPr>
          <a:xfrm>
            <a:off x="452214" y="686715"/>
            <a:ext cx="1026706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b="1" dirty="0">
              <a:solidFill>
                <a:srgbClr val="000000"/>
              </a:solidFill>
              <a:latin typeface="Calibri"/>
              <a:cs typeface="Calibri"/>
            </a:endParaRPr>
          </a:p>
        </p:txBody>
      </p:sp>
      <p:pic>
        <p:nvPicPr>
          <p:cNvPr id="3" name="Picture 4" descr="Graphical user interface, text, application&#10;&#10;Description automatically generated">
            <a:extLst>
              <a:ext uri="{FF2B5EF4-FFF2-40B4-BE49-F238E27FC236}">
                <a16:creationId xmlns:a16="http://schemas.microsoft.com/office/drawing/2014/main" id="{634FCFF8-F771-FB34-A185-C1EB84F6C858}"/>
              </a:ext>
            </a:extLst>
          </p:cNvPr>
          <p:cNvPicPr>
            <a:picLocks noChangeAspect="1"/>
          </p:cNvPicPr>
          <p:nvPr/>
        </p:nvPicPr>
        <p:blipFill>
          <a:blip r:embed="rId10"/>
          <a:stretch>
            <a:fillRect/>
          </a:stretch>
        </p:blipFill>
        <p:spPr>
          <a:xfrm>
            <a:off x="2364658" y="332085"/>
            <a:ext cx="6958779" cy="600947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512279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2912445" y="481582"/>
            <a:ext cx="9040890" cy="1642181"/>
          </a:xfrm>
        </p:spPr>
        <p:txBody>
          <a:bodyPr>
            <a:normAutofit/>
          </a:bodyPr>
          <a:lstStyle/>
          <a:p>
            <a:r>
              <a:rPr lang="en-ZA" sz="6000" b="0" i="1" dirty="0">
                <a:solidFill>
                  <a:srgbClr val="002060"/>
                </a:solidFill>
                <a:latin typeface="Consolas"/>
                <a:cs typeface="Calibri"/>
              </a:rPr>
              <a:t>Problem statement</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109731" y="2034921"/>
            <a:ext cx="7960989" cy="3933496"/>
          </a:xfrm>
        </p:spPr>
        <p:txBody>
          <a:bodyPr vert="horz" lIns="91440" tIns="45720" rIns="91440" bIns="45720" rtlCol="0" anchor="t">
            <a:normAutofit fontScale="77500" lnSpcReduction="20000"/>
          </a:bodyPr>
          <a:lstStyle/>
          <a:p>
            <a:pPr marL="457200" indent="-457200">
              <a:buFont typeface="Wingdings" panose="020B0604020202020204" pitchFamily="34" charset="0"/>
              <a:buChar char="Ø"/>
            </a:pPr>
            <a:r>
              <a:rPr lang="en-US" sz="2800" b="1" dirty="0">
                <a:latin typeface="Calibri"/>
                <a:ea typeface="+mn-lt"/>
                <a:cs typeface="+mn-lt"/>
              </a:rPr>
              <a:t>Blockchain is a technology that enables identities to be stored transparently. It offers decentralized nodes for end-to-end verification advantages. This technology is a replacement for traditional identity management with distributed, nonrepudiation, and security protection characteristics.</a:t>
            </a:r>
            <a:endParaRPr lang="en-US" sz="2800" b="1">
              <a:latin typeface="Calibri"/>
              <a:cs typeface="Calibri"/>
            </a:endParaRPr>
          </a:p>
          <a:p>
            <a:pPr marL="457200" indent="-457200">
              <a:buFont typeface="Wingdings" panose="020B0604020202020204" pitchFamily="34" charset="0"/>
              <a:buChar char="Ø"/>
            </a:pPr>
            <a:endParaRPr lang="en-US" sz="2800" b="1" dirty="0">
              <a:latin typeface="Calibri"/>
              <a:ea typeface="+mn-lt"/>
              <a:cs typeface="+mn-lt"/>
            </a:endParaRPr>
          </a:p>
          <a:p>
            <a:pPr marL="457200" indent="-457200">
              <a:buFont typeface="Wingdings" panose="020B0604020202020204" pitchFamily="34" charset="0"/>
              <a:buChar char="Ø"/>
            </a:pPr>
            <a:r>
              <a:rPr lang="en-US" sz="2800" b="1" dirty="0">
                <a:latin typeface="Calibri"/>
                <a:ea typeface="+mn-lt"/>
                <a:cs typeface="+mn-lt"/>
              </a:rPr>
              <a:t>Design a smart contract using the Ethereum blockchain where you should be able to store the identity details in the blockchain and should be able to query the details of the identity from the blockchain </a:t>
            </a:r>
            <a:endParaRPr lang="en-US" sz="2800" b="1">
              <a:latin typeface="Calibri"/>
              <a:cs typeface="Calibri"/>
            </a:endParaRP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Tree>
    <p:extLst>
      <p:ext uri="{BB962C8B-B14F-4D97-AF65-F5344CB8AC3E}">
        <p14:creationId xmlns:p14="http://schemas.microsoft.com/office/powerpoint/2010/main" val="22434949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2807886" y="227968"/>
            <a:ext cx="2539817" cy="525037"/>
          </a:xfrm>
        </p:spPr>
        <p:txBody>
          <a:bodyPr>
            <a:noAutofit/>
          </a:bodyPr>
          <a:lstStyle/>
          <a:p>
            <a:r>
              <a:rPr lang="en-US" sz="4000" b="0" i="1" dirty="0">
                <a:solidFill>
                  <a:srgbClr val="002060"/>
                </a:solidFill>
                <a:latin typeface="Consolas"/>
              </a:rPr>
              <a:t>approach</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4</a:t>
            </a:fld>
            <a:endParaRPr lang="en-US" dirty="0"/>
          </a:p>
        </p:txBody>
      </p:sp>
      <p:sp>
        <p:nvSpPr>
          <p:cNvPr id="4" name="TextBox 3">
            <a:extLst>
              <a:ext uri="{FF2B5EF4-FFF2-40B4-BE49-F238E27FC236}">
                <a16:creationId xmlns:a16="http://schemas.microsoft.com/office/drawing/2014/main" id="{772B4E75-14CA-7265-6F6D-876A18C41BC5}"/>
              </a:ext>
            </a:extLst>
          </p:cNvPr>
          <p:cNvSpPr txBox="1"/>
          <p:nvPr/>
        </p:nvSpPr>
        <p:spPr>
          <a:xfrm>
            <a:off x="379245" y="828719"/>
            <a:ext cx="7461707"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2000" b="1" dirty="0">
                <a:latin typeface="Calibri"/>
                <a:cs typeface="Calibri"/>
              </a:rPr>
              <a:t>First step is to deploy the </a:t>
            </a:r>
            <a:r>
              <a:rPr lang="en-GB" sz="2000" b="1" err="1">
                <a:latin typeface="Calibri"/>
                <a:cs typeface="Calibri"/>
              </a:rPr>
              <a:t>SmartContract</a:t>
            </a:r>
            <a:r>
              <a:rPr lang="en-GB" sz="2000" b="1" dirty="0">
                <a:latin typeface="Calibri"/>
                <a:cs typeface="Calibri"/>
              </a:rPr>
              <a:t> using Remix </a:t>
            </a:r>
            <a:r>
              <a:rPr lang="en-GB" sz="2000" b="1" err="1">
                <a:latin typeface="Calibri"/>
                <a:cs typeface="Calibri"/>
              </a:rPr>
              <a:t>IDE.After</a:t>
            </a:r>
            <a:r>
              <a:rPr lang="en-GB" sz="2000" b="1" dirty="0">
                <a:latin typeface="Calibri"/>
                <a:cs typeface="Calibri"/>
              </a:rPr>
              <a:t> writing the code, compile the code. When it is successfully compiled then deploy it.</a:t>
            </a:r>
            <a:endParaRPr lang="en-US" sz="2000" b="1">
              <a:latin typeface="Calibri"/>
              <a:cs typeface="Calibri"/>
            </a:endParaRPr>
          </a:p>
          <a:p>
            <a:pPr marL="342900" indent="-342900">
              <a:buFont typeface="Wingdings"/>
              <a:buChar char="Ø"/>
            </a:pPr>
            <a:endParaRPr lang="en-GB" sz="2000" b="1" dirty="0">
              <a:latin typeface="Calibri"/>
              <a:cs typeface="Calibri"/>
            </a:endParaRPr>
          </a:p>
          <a:p>
            <a:pPr marL="342900" indent="-342900">
              <a:buFont typeface="Wingdings"/>
              <a:buChar char="Ø"/>
            </a:pPr>
            <a:r>
              <a:rPr lang="en-GB" sz="2000" b="1" dirty="0">
                <a:latin typeface="Calibri"/>
                <a:cs typeface="Calibri"/>
              </a:rPr>
              <a:t>After deploying the contract, a deployed contract is obtained.</a:t>
            </a:r>
          </a:p>
          <a:p>
            <a:pPr marL="342900" indent="-342900">
              <a:buFont typeface="Wingdings"/>
              <a:buChar char="Ø"/>
            </a:pPr>
            <a:endParaRPr lang="en-GB" sz="2000" b="1" dirty="0">
              <a:latin typeface="Calibri"/>
              <a:cs typeface="Calibri"/>
            </a:endParaRPr>
          </a:p>
          <a:p>
            <a:pPr marL="342900" indent="-342900">
              <a:buFont typeface="Wingdings"/>
              <a:buChar char="Ø"/>
            </a:pPr>
            <a:r>
              <a:rPr lang="en-GB" sz="2000" b="1" dirty="0">
                <a:latin typeface="Calibri"/>
                <a:cs typeface="Calibri"/>
              </a:rPr>
              <a:t>Add the user identity details into the appropriate fields present in the </a:t>
            </a:r>
            <a:r>
              <a:rPr lang="en-GB" sz="2000" b="1" err="1">
                <a:latin typeface="Calibri"/>
                <a:cs typeface="Calibri"/>
              </a:rPr>
              <a:t>AddIdentity</a:t>
            </a:r>
            <a:r>
              <a:rPr lang="en-GB" sz="2000" b="1" dirty="0">
                <a:latin typeface="Calibri"/>
                <a:cs typeface="Calibri"/>
              </a:rPr>
              <a:t> function.</a:t>
            </a:r>
          </a:p>
          <a:p>
            <a:pPr marL="342900" indent="-342900">
              <a:buFont typeface="Wingdings"/>
              <a:buChar char="Ø"/>
            </a:pPr>
            <a:endParaRPr lang="en-GB" sz="2000" b="1" dirty="0">
              <a:latin typeface="Calibri"/>
              <a:cs typeface="Calibri"/>
            </a:endParaRPr>
          </a:p>
          <a:p>
            <a:pPr marL="342900" indent="-342900">
              <a:buFont typeface="Wingdings"/>
              <a:buChar char="Ø"/>
            </a:pPr>
            <a:r>
              <a:rPr lang="en-GB" sz="2000" b="1" dirty="0">
                <a:latin typeface="Calibri"/>
                <a:cs typeface="Calibri"/>
              </a:rPr>
              <a:t>To retrieve the details, which can be done only by the owner, use the </a:t>
            </a:r>
            <a:r>
              <a:rPr lang="en-GB" sz="2000" b="1" err="1">
                <a:latin typeface="Calibri"/>
                <a:cs typeface="Calibri"/>
              </a:rPr>
              <a:t>GetIdentity</a:t>
            </a:r>
            <a:r>
              <a:rPr lang="en-GB" sz="2000" b="1" dirty="0">
                <a:latin typeface="Calibri"/>
                <a:cs typeface="Calibri"/>
              </a:rPr>
              <a:t> function.</a:t>
            </a:r>
          </a:p>
          <a:p>
            <a:endParaRPr lang="en-GB" sz="2000" dirty="0">
              <a:latin typeface="Calibri"/>
              <a:cs typeface="Calibri"/>
            </a:endParaRPr>
          </a:p>
          <a:p>
            <a:r>
              <a:rPr lang="en-GB" sz="3600" i="1" dirty="0">
                <a:latin typeface="Consolas"/>
                <a:cs typeface="Calibri"/>
              </a:rPr>
              <a:t>      </a:t>
            </a:r>
            <a:r>
              <a:rPr lang="en-GB" sz="3600" i="1" dirty="0">
                <a:solidFill>
                  <a:srgbClr val="002060"/>
                </a:solidFill>
                <a:latin typeface="Consolas"/>
                <a:cs typeface="Calibri"/>
              </a:rPr>
              <a:t>FUNCTIONALITIES</a:t>
            </a:r>
          </a:p>
          <a:p>
            <a:endParaRPr lang="en-GB" sz="2000" dirty="0">
              <a:latin typeface="Calibri"/>
              <a:cs typeface="Calibri"/>
            </a:endParaRPr>
          </a:p>
          <a:p>
            <a:pPr marL="342900" indent="-342900">
              <a:buFont typeface="Wingdings"/>
              <a:buChar char="Ø"/>
            </a:pPr>
            <a:r>
              <a:rPr lang="en-GB" sz="2000" b="1" dirty="0">
                <a:latin typeface="Calibri"/>
                <a:cs typeface="Calibri"/>
              </a:rPr>
              <a:t>Storage of identity details                     </a:t>
            </a:r>
            <a:endParaRPr lang="en-GB" b="1">
              <a:latin typeface="Calibri"/>
              <a:cs typeface="Calibri"/>
            </a:endParaRPr>
          </a:p>
          <a:p>
            <a:pPr marL="342900" indent="-342900">
              <a:buFont typeface="Wingdings"/>
              <a:buChar char="Ø"/>
            </a:pPr>
            <a:r>
              <a:rPr lang="en-GB" sz="2000" b="1" dirty="0">
                <a:latin typeface="Calibri"/>
                <a:cs typeface="Calibri"/>
              </a:rPr>
              <a:t> Retrieval of the details by Owner</a:t>
            </a:r>
            <a:endParaRPr lang="en-GB" b="1">
              <a:latin typeface="Calibri"/>
              <a:cs typeface="Calibri"/>
            </a:endParaRPr>
          </a:p>
          <a:p>
            <a:pPr marL="342900" indent="-342900">
              <a:buFont typeface="Wingdings"/>
              <a:buChar char="Ø"/>
            </a:pPr>
            <a:endParaRPr lang="en-GB" sz="2000" b="1" dirty="0">
              <a:latin typeface="Calibri"/>
              <a:cs typeface="Calibri"/>
            </a:endParaRPr>
          </a:p>
          <a:p>
            <a:endParaRPr lang="en-GB" sz="3600" i="1" dirty="0">
              <a:latin typeface="Consolas"/>
              <a:cs typeface="Calibri"/>
            </a:endParaRPr>
          </a:p>
          <a:p>
            <a:pPr marL="285750" indent="-285750">
              <a:buFont typeface="Wingdings"/>
              <a:buChar char="Ø"/>
            </a:pPr>
            <a:endParaRPr lang="en-GB" sz="2000" dirty="0">
              <a:latin typeface="Calibri"/>
              <a:cs typeface="Calibri"/>
            </a:endParaRPr>
          </a:p>
          <a:p>
            <a:endParaRPr lang="en-GB" sz="2000" dirty="0">
              <a:latin typeface="Calibri"/>
              <a:cs typeface="Calibri"/>
            </a:endParaRPr>
          </a:p>
        </p:txBody>
      </p:sp>
    </p:spTree>
    <p:extLst>
      <p:ext uri="{BB962C8B-B14F-4D97-AF65-F5344CB8AC3E}">
        <p14:creationId xmlns:p14="http://schemas.microsoft.com/office/powerpoint/2010/main" val="6279115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47951" y="528250"/>
            <a:ext cx="6367299" cy="1010571"/>
          </a:xfrm>
        </p:spPr>
        <p:txBody>
          <a:bodyPr>
            <a:normAutofit/>
          </a:bodyPr>
          <a:lstStyle/>
          <a:p>
            <a:r>
              <a:rPr lang="en-ZA" sz="6000" b="0" i="1" dirty="0">
                <a:solidFill>
                  <a:srgbClr val="002060"/>
                </a:solidFill>
                <a:latin typeface="Consolas"/>
                <a:cs typeface="Calibri"/>
              </a:rPr>
              <a:t>introduction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244366" y="1799101"/>
            <a:ext cx="7733642" cy="4825824"/>
          </a:xfrm>
        </p:spPr>
        <p:txBody>
          <a:bodyPr vert="horz" lIns="91440" tIns="45720" rIns="91440" bIns="45720" rtlCol="0" anchor="t">
            <a:normAutofit/>
          </a:bodyPr>
          <a:lstStyle/>
          <a:p>
            <a:pPr marL="342900" indent="-342900">
              <a:buFont typeface="Wingdings" panose="020B0604020202020204" pitchFamily="34" charset="0"/>
              <a:buChar char="Ø"/>
            </a:pPr>
            <a:r>
              <a:rPr lang="en-ZA" sz="2000" b="1" dirty="0">
                <a:solidFill>
                  <a:schemeClr val="bg2">
                    <a:lumMod val="25000"/>
                  </a:schemeClr>
                </a:solidFill>
                <a:latin typeface="Calibri"/>
                <a:ea typeface="+mn-lt"/>
                <a:cs typeface="+mn-lt"/>
              </a:rPr>
              <a:t>This is a smart contract written in Solidity named as '</a:t>
            </a:r>
            <a:r>
              <a:rPr lang="en-ZA" sz="2000" b="1" dirty="0" err="1">
                <a:solidFill>
                  <a:schemeClr val="bg2">
                    <a:lumMod val="25000"/>
                  </a:schemeClr>
                </a:solidFill>
                <a:latin typeface="Calibri"/>
                <a:ea typeface="+mn-lt"/>
                <a:cs typeface="+mn-lt"/>
              </a:rPr>
              <a:t>IdentityDetails</a:t>
            </a:r>
            <a:r>
              <a:rPr lang="en-ZA" sz="2000" b="1" dirty="0">
                <a:solidFill>
                  <a:schemeClr val="bg2">
                    <a:lumMod val="25000"/>
                  </a:schemeClr>
                </a:solidFill>
                <a:latin typeface="Calibri"/>
                <a:ea typeface="+mn-lt"/>
                <a:cs typeface="+mn-lt"/>
              </a:rPr>
              <a:t>'.</a:t>
            </a:r>
            <a:endParaRPr lang="en-US" sz="2000" b="1">
              <a:solidFill>
                <a:schemeClr val="bg2">
                  <a:lumMod val="25000"/>
                </a:schemeClr>
              </a:solidFill>
              <a:latin typeface="Calibri"/>
              <a:ea typeface="+mn-lt"/>
              <a:cs typeface="+mn-lt"/>
            </a:endParaRPr>
          </a:p>
          <a:p>
            <a:pPr marL="342900" indent="-342900">
              <a:buFont typeface="Wingdings" panose="020B0604020202020204" pitchFamily="34" charset="0"/>
              <a:buChar char="Ø"/>
            </a:pPr>
            <a:r>
              <a:rPr lang="en-ZA" sz="2000" b="1" dirty="0">
                <a:solidFill>
                  <a:schemeClr val="bg2">
                    <a:lumMod val="25000"/>
                  </a:schemeClr>
                </a:solidFill>
                <a:latin typeface="Calibri"/>
                <a:ea typeface="+mn-lt"/>
                <a:cs typeface="+mn-lt"/>
              </a:rPr>
              <a:t> It allows users to add their identity details such as name, date of birth, email, phone, and address to the blockchain.</a:t>
            </a:r>
          </a:p>
          <a:p>
            <a:pPr marL="342900" indent="-342900">
              <a:buFont typeface="Wingdings" panose="020B0604020202020204" pitchFamily="34" charset="0"/>
              <a:buChar char="Ø"/>
            </a:pPr>
            <a:r>
              <a:rPr lang="en-ZA" sz="2000" b="1" dirty="0">
                <a:solidFill>
                  <a:schemeClr val="bg2">
                    <a:lumMod val="25000"/>
                  </a:schemeClr>
                </a:solidFill>
                <a:latin typeface="Calibri"/>
                <a:ea typeface="+mn-lt"/>
                <a:cs typeface="+mn-lt"/>
              </a:rPr>
              <a:t> The contract stores the details in a mapping with the user's address as the key. </a:t>
            </a:r>
            <a:endParaRPr lang="en-US" sz="2000" b="1">
              <a:solidFill>
                <a:schemeClr val="bg2">
                  <a:lumMod val="25000"/>
                </a:schemeClr>
              </a:solidFill>
              <a:latin typeface="Calibri"/>
              <a:ea typeface="+mn-lt"/>
              <a:cs typeface="+mn-lt"/>
            </a:endParaRPr>
          </a:p>
          <a:p>
            <a:pPr marL="342900" indent="-342900">
              <a:buFont typeface="Wingdings" panose="020B0604020202020204" pitchFamily="34" charset="0"/>
              <a:buChar char="Ø"/>
            </a:pPr>
            <a:r>
              <a:rPr lang="en-ZA" sz="2000" b="1" dirty="0">
                <a:solidFill>
                  <a:schemeClr val="bg2">
                    <a:lumMod val="25000"/>
                  </a:schemeClr>
                </a:solidFill>
                <a:latin typeface="Calibri"/>
                <a:ea typeface="+mn-lt"/>
                <a:cs typeface="+mn-lt"/>
              </a:rPr>
              <a:t>The owner of the contract can view the stored identity details of any user by calling the `</a:t>
            </a:r>
            <a:r>
              <a:rPr lang="en-ZA" sz="2000" b="1" dirty="0" err="1">
                <a:solidFill>
                  <a:schemeClr val="bg2">
                    <a:lumMod val="25000"/>
                  </a:schemeClr>
                </a:solidFill>
                <a:latin typeface="Calibri"/>
                <a:ea typeface="+mn-lt"/>
                <a:cs typeface="+mn-lt"/>
              </a:rPr>
              <a:t>getIdentity</a:t>
            </a:r>
            <a:r>
              <a:rPr lang="en-ZA" sz="2000" b="1" dirty="0">
                <a:solidFill>
                  <a:schemeClr val="bg2">
                    <a:lumMod val="25000"/>
                  </a:schemeClr>
                </a:solidFill>
                <a:latin typeface="Calibri"/>
                <a:ea typeface="+mn-lt"/>
                <a:cs typeface="+mn-lt"/>
              </a:rPr>
              <a:t>` function.</a:t>
            </a:r>
            <a:endParaRPr lang="en-US" sz="2000" b="1">
              <a:solidFill>
                <a:schemeClr val="bg2">
                  <a:lumMod val="25000"/>
                </a:schemeClr>
              </a:solidFill>
              <a:latin typeface="Calibri"/>
              <a:ea typeface="+mn-lt"/>
              <a:cs typeface="+mn-lt"/>
            </a:endParaRPr>
          </a:p>
          <a:p>
            <a:pPr marL="342900" indent="-342900">
              <a:buFont typeface="Wingdings" panose="020B0604020202020204" pitchFamily="34" charset="0"/>
              <a:buChar char="Ø"/>
            </a:pPr>
            <a:r>
              <a:rPr lang="en-ZA" sz="2000" b="1" dirty="0">
                <a:solidFill>
                  <a:schemeClr val="bg2">
                    <a:lumMod val="25000"/>
                  </a:schemeClr>
                </a:solidFill>
                <a:latin typeface="Calibri"/>
                <a:ea typeface="+mn-lt"/>
                <a:cs typeface="+mn-lt"/>
              </a:rPr>
              <a:t> This program can be used in various applications where user identity verification is required on the blockchain.</a:t>
            </a:r>
            <a:endParaRPr lang="en-US" sz="2000" b="1">
              <a:solidFill>
                <a:schemeClr val="bg2">
                  <a:lumMod val="25000"/>
                </a:schemeClr>
              </a:solidFill>
              <a:latin typeface="Calibri"/>
              <a:cs typeface="Calibri"/>
            </a:endParaRP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463722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
        <p:nvSpPr>
          <p:cNvPr id="7" name="Title 6">
            <a:extLst>
              <a:ext uri="{FF2B5EF4-FFF2-40B4-BE49-F238E27FC236}">
                <a16:creationId xmlns:a16="http://schemas.microsoft.com/office/drawing/2014/main" id="{1C3BF375-31D1-F994-40BA-877E1215E161}"/>
              </a:ext>
            </a:extLst>
          </p:cNvPr>
          <p:cNvSpPr>
            <a:spLocks noGrp="1"/>
          </p:cNvSpPr>
          <p:nvPr>
            <p:ph type="title"/>
          </p:nvPr>
        </p:nvSpPr>
        <p:spPr>
          <a:xfrm>
            <a:off x="783021" y="423145"/>
            <a:ext cx="6984779" cy="997433"/>
          </a:xfrm>
        </p:spPr>
        <p:txBody>
          <a:bodyPr>
            <a:normAutofit/>
          </a:bodyPr>
          <a:lstStyle/>
          <a:p>
            <a:r>
              <a:rPr lang="en-GB" b="0" i="1" dirty="0">
                <a:solidFill>
                  <a:srgbClr val="002060"/>
                </a:solidFill>
                <a:latin typeface="Consolas"/>
              </a:rPr>
              <a:t>Architecture Diagram</a:t>
            </a:r>
          </a:p>
        </p:txBody>
      </p:sp>
      <p:pic>
        <p:nvPicPr>
          <p:cNvPr id="8" name="Picture 8" descr="Diagram&#10;&#10;Description automatically generated">
            <a:extLst>
              <a:ext uri="{FF2B5EF4-FFF2-40B4-BE49-F238E27FC236}">
                <a16:creationId xmlns:a16="http://schemas.microsoft.com/office/drawing/2014/main" id="{BC452F35-3C92-7698-BEF7-E3A595316BBA}"/>
              </a:ext>
            </a:extLst>
          </p:cNvPr>
          <p:cNvPicPr>
            <a:picLocks noChangeAspect="1"/>
          </p:cNvPicPr>
          <p:nvPr/>
        </p:nvPicPr>
        <p:blipFill>
          <a:blip r:embed="rId2"/>
          <a:stretch>
            <a:fillRect/>
          </a:stretch>
        </p:blipFill>
        <p:spPr>
          <a:xfrm>
            <a:off x="283780" y="1423902"/>
            <a:ext cx="7485992" cy="48116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791184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DB4571-0F4C-3710-42DC-425A4BFD07D5}"/>
              </a:ext>
            </a:extLst>
          </p:cNvPr>
          <p:cNvSpPr>
            <a:spLocks noGrp="1"/>
          </p:cNvSpPr>
          <p:nvPr>
            <p:ph type="dt" sz="half" idx="10"/>
          </p:nvPr>
        </p:nvSpPr>
        <p:spPr/>
        <p:txBody>
          <a:bodyPr/>
          <a:lstStyle/>
          <a:p>
            <a:r>
              <a:rPr lang="en-US" dirty="0"/>
              <a:t>20XX</a:t>
            </a:r>
          </a:p>
        </p:txBody>
      </p:sp>
      <p:sp>
        <p:nvSpPr>
          <p:cNvPr id="6" name="Slide Number Placeholder 5">
            <a:extLst>
              <a:ext uri="{FF2B5EF4-FFF2-40B4-BE49-F238E27FC236}">
                <a16:creationId xmlns:a16="http://schemas.microsoft.com/office/drawing/2014/main" id="{CE037108-8BC4-BFD7-64FA-FFCD25DDC4A2}"/>
              </a:ext>
            </a:extLst>
          </p:cNvPr>
          <p:cNvSpPr>
            <a:spLocks noGrp="1"/>
          </p:cNvSpPr>
          <p:nvPr>
            <p:ph type="sldNum" sz="quarter" idx="12"/>
          </p:nvPr>
        </p:nvSpPr>
        <p:spPr/>
        <p:txBody>
          <a:bodyPr/>
          <a:lstStyle/>
          <a:p>
            <a:fld id="{B5CEABB6-07DC-46E8-9B57-56EC44A396E5}" type="slidenum">
              <a:rPr lang="en-US" smtClean="0"/>
              <a:pPr/>
              <a:t>7</a:t>
            </a:fld>
            <a:endParaRPr lang="en-US"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E347F63B-E5B8-CD84-4A0A-94E76A24C5CD}"/>
                  </a:ext>
                </a:extLst>
              </p14:cNvPr>
              <p14:cNvContentPartPr/>
              <p14:nvPr/>
            </p14:nvContentPartPr>
            <p14:xfrm>
              <a:off x="14701763" y="2122714"/>
              <a:ext cx="18142" cy="18142"/>
            </p14:xfrm>
          </p:contentPart>
        </mc:Choice>
        <mc:Fallback xmlns="">
          <p:pic>
            <p:nvPicPr>
              <p:cNvPr id="9" name="Ink 8">
                <a:extLst>
                  <a:ext uri="{FF2B5EF4-FFF2-40B4-BE49-F238E27FC236}">
                    <a16:creationId xmlns:a16="http://schemas.microsoft.com/office/drawing/2014/main" id="{E347F63B-E5B8-CD84-4A0A-94E76A24C5CD}"/>
                  </a:ext>
                </a:extLst>
              </p:cNvPr>
              <p:cNvPicPr/>
              <p:nvPr/>
            </p:nvPicPr>
            <p:blipFill>
              <a:blip r:embed="rId3"/>
              <a:stretch>
                <a:fillRect/>
              </a:stretch>
            </p:blipFill>
            <p:spPr>
              <a:xfrm>
                <a:off x="13812805" y="1215614"/>
                <a:ext cx="1814200" cy="1814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524C7181-3328-517D-3D82-A9D721990506}"/>
                  </a:ext>
                </a:extLst>
              </p14:cNvPr>
              <p14:cNvContentPartPr/>
              <p14:nvPr/>
            </p14:nvContentPartPr>
            <p14:xfrm>
              <a:off x="13748657" y="1355271"/>
              <a:ext cx="16328" cy="16328"/>
            </p14:xfrm>
          </p:contentPart>
        </mc:Choice>
        <mc:Fallback xmlns="">
          <p:pic>
            <p:nvPicPr>
              <p:cNvPr id="23" name="Ink 22">
                <a:extLst>
                  <a:ext uri="{FF2B5EF4-FFF2-40B4-BE49-F238E27FC236}">
                    <a16:creationId xmlns:a16="http://schemas.microsoft.com/office/drawing/2014/main" id="{524C7181-3328-517D-3D82-A9D721990506}"/>
                  </a:ext>
                </a:extLst>
              </p:cNvPr>
              <p:cNvPicPr/>
              <p:nvPr/>
            </p:nvPicPr>
            <p:blipFill>
              <a:blip r:embed="rId5"/>
              <a:stretch>
                <a:fillRect/>
              </a:stretch>
            </p:blipFill>
            <p:spPr>
              <a:xfrm>
                <a:off x="12932257" y="538871"/>
                <a:ext cx="1632800" cy="1632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0C05773E-4B6B-E62C-AF82-74FF76A15758}"/>
                  </a:ext>
                </a:extLst>
              </p14:cNvPr>
              <p14:cNvContentPartPr/>
              <p14:nvPr/>
            </p14:nvContentPartPr>
            <p14:xfrm>
              <a:off x="13748657" y="1355271"/>
              <a:ext cx="16328" cy="16328"/>
            </p14:xfrm>
          </p:contentPart>
        </mc:Choice>
        <mc:Fallback xmlns="">
          <p:pic>
            <p:nvPicPr>
              <p:cNvPr id="24" name="Ink 23">
                <a:extLst>
                  <a:ext uri="{FF2B5EF4-FFF2-40B4-BE49-F238E27FC236}">
                    <a16:creationId xmlns:a16="http://schemas.microsoft.com/office/drawing/2014/main" id="{0C05773E-4B6B-E62C-AF82-74FF76A15758}"/>
                  </a:ext>
                </a:extLst>
              </p:cNvPr>
              <p:cNvPicPr/>
              <p:nvPr/>
            </p:nvPicPr>
            <p:blipFill>
              <a:blip r:embed="rId5"/>
              <a:stretch>
                <a:fillRect/>
              </a:stretch>
            </p:blipFill>
            <p:spPr>
              <a:xfrm>
                <a:off x="12932257" y="538871"/>
                <a:ext cx="1632800" cy="1632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Ink 24">
                <a:extLst>
                  <a:ext uri="{FF2B5EF4-FFF2-40B4-BE49-F238E27FC236}">
                    <a16:creationId xmlns:a16="http://schemas.microsoft.com/office/drawing/2014/main" id="{6FDCDD17-4985-EABA-8E22-F4C7540AC46D}"/>
                  </a:ext>
                </a:extLst>
              </p14:cNvPr>
              <p14:cNvContentPartPr/>
              <p14:nvPr/>
            </p14:nvContentPartPr>
            <p14:xfrm>
              <a:off x="13748657" y="1355271"/>
              <a:ext cx="16328" cy="16328"/>
            </p14:xfrm>
          </p:contentPart>
        </mc:Choice>
        <mc:Fallback xmlns="">
          <p:pic>
            <p:nvPicPr>
              <p:cNvPr id="25" name="Ink 24">
                <a:extLst>
                  <a:ext uri="{FF2B5EF4-FFF2-40B4-BE49-F238E27FC236}">
                    <a16:creationId xmlns:a16="http://schemas.microsoft.com/office/drawing/2014/main" id="{6FDCDD17-4985-EABA-8E22-F4C7540AC46D}"/>
                  </a:ext>
                </a:extLst>
              </p:cNvPr>
              <p:cNvPicPr/>
              <p:nvPr/>
            </p:nvPicPr>
            <p:blipFill>
              <a:blip r:embed="rId5"/>
              <a:stretch>
                <a:fillRect/>
              </a:stretch>
            </p:blipFill>
            <p:spPr>
              <a:xfrm>
                <a:off x="12932257" y="538871"/>
                <a:ext cx="1632800" cy="1632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0A14CABD-29FB-3601-BE52-BAF93AA911A4}"/>
                  </a:ext>
                </a:extLst>
              </p14:cNvPr>
              <p14:cNvContentPartPr/>
              <p14:nvPr/>
            </p14:nvContentPartPr>
            <p14:xfrm>
              <a:off x="13672458" y="2095500"/>
              <a:ext cx="16328" cy="16328"/>
            </p14:xfrm>
          </p:contentPart>
        </mc:Choice>
        <mc:Fallback xmlns="">
          <p:pic>
            <p:nvPicPr>
              <p:cNvPr id="26" name="Ink 25">
                <a:extLst>
                  <a:ext uri="{FF2B5EF4-FFF2-40B4-BE49-F238E27FC236}">
                    <a16:creationId xmlns:a16="http://schemas.microsoft.com/office/drawing/2014/main" id="{0A14CABD-29FB-3601-BE52-BAF93AA911A4}"/>
                  </a:ext>
                </a:extLst>
              </p:cNvPr>
              <p:cNvPicPr/>
              <p:nvPr/>
            </p:nvPicPr>
            <p:blipFill>
              <a:blip r:embed="rId9"/>
              <a:stretch>
                <a:fillRect/>
              </a:stretch>
            </p:blipFill>
            <p:spPr>
              <a:xfrm>
                <a:off x="12872386" y="2033956"/>
                <a:ext cx="1632800" cy="140672"/>
              </a:xfrm>
              <a:prstGeom prst="rect">
                <a:avLst/>
              </a:prstGeom>
            </p:spPr>
          </p:pic>
        </mc:Fallback>
      </mc:AlternateContent>
      <p:sp>
        <p:nvSpPr>
          <p:cNvPr id="48" name="TextBox 47">
            <a:extLst>
              <a:ext uri="{FF2B5EF4-FFF2-40B4-BE49-F238E27FC236}">
                <a16:creationId xmlns:a16="http://schemas.microsoft.com/office/drawing/2014/main" id="{905B0D13-C147-6789-7EC4-A5DB2A3611B2}"/>
              </a:ext>
            </a:extLst>
          </p:cNvPr>
          <p:cNvSpPr txBox="1"/>
          <p:nvPr/>
        </p:nvSpPr>
        <p:spPr>
          <a:xfrm>
            <a:off x="452214" y="686715"/>
            <a:ext cx="10267064"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2000" b="1" dirty="0">
                <a:latin typeface="Calibri"/>
                <a:cs typeface="Calibri"/>
              </a:rPr>
              <a:t>The above is the architecture diagram for the </a:t>
            </a:r>
            <a:r>
              <a:rPr lang="en-GB" sz="2000" b="1" dirty="0" err="1">
                <a:latin typeface="Calibri"/>
                <a:cs typeface="Calibri"/>
              </a:rPr>
              <a:t>IdentityDetails</a:t>
            </a:r>
            <a:r>
              <a:rPr lang="en-GB" sz="2000" b="1" dirty="0">
                <a:latin typeface="Calibri"/>
                <a:cs typeface="Calibri"/>
              </a:rPr>
              <a:t> </a:t>
            </a:r>
            <a:r>
              <a:rPr lang="en-GB" sz="2000" b="1" dirty="0" err="1">
                <a:latin typeface="Calibri"/>
                <a:cs typeface="Calibri"/>
              </a:rPr>
              <a:t>Etherium</a:t>
            </a:r>
            <a:r>
              <a:rPr lang="en-GB" sz="2000" b="1" dirty="0">
                <a:latin typeface="Calibri"/>
                <a:cs typeface="Calibri"/>
              </a:rPr>
              <a:t> </a:t>
            </a:r>
            <a:r>
              <a:rPr lang="en-GB" sz="2000" b="1" dirty="0" err="1">
                <a:latin typeface="Calibri"/>
                <a:cs typeface="Calibri"/>
              </a:rPr>
              <a:t>Smartcontract</a:t>
            </a:r>
            <a:r>
              <a:rPr lang="en-GB" sz="2000" b="1" dirty="0">
                <a:latin typeface="Calibri"/>
                <a:cs typeface="Calibri"/>
              </a:rPr>
              <a:t> which uses Blockchain to store and retrieve data.</a:t>
            </a:r>
            <a:endParaRPr lang="en-US" dirty="0"/>
          </a:p>
          <a:p>
            <a:pPr marL="342900" indent="-342900">
              <a:buFont typeface="Wingdings"/>
              <a:buChar char="Ø"/>
            </a:pPr>
            <a:endParaRPr lang="en-GB" sz="2000" b="1" dirty="0">
              <a:latin typeface="Calibri"/>
              <a:ea typeface="+mn-lt"/>
              <a:cs typeface="Calibri"/>
            </a:endParaRPr>
          </a:p>
          <a:p>
            <a:pPr marL="342900" indent="-342900">
              <a:buFont typeface="Wingdings"/>
              <a:buChar char="Ø"/>
            </a:pPr>
            <a:r>
              <a:rPr lang="en-GB" sz="2000" b="1" dirty="0">
                <a:latin typeface="Calibri"/>
                <a:ea typeface="+mn-lt"/>
                <a:cs typeface="+mn-lt"/>
              </a:rPr>
              <a:t>The </a:t>
            </a:r>
            <a:r>
              <a:rPr lang="en-GB" sz="2000" b="1" dirty="0" err="1">
                <a:latin typeface="Calibri"/>
                <a:ea typeface="+mn-lt"/>
                <a:cs typeface="+mn-lt"/>
              </a:rPr>
              <a:t>SmartContract</a:t>
            </a:r>
            <a:r>
              <a:rPr lang="en-GB" sz="2000" b="1" dirty="0">
                <a:latin typeface="Calibri"/>
                <a:ea typeface="+mn-lt"/>
                <a:cs typeface="+mn-lt"/>
              </a:rPr>
              <a:t> can be accessed by any number of users but only one person(owner) can retrieve the details. The diagram represents two users, owner and user. The owner is the one who deploys the contract first. Only the owner can retrieve the details of other users. The users can only add their details.</a:t>
            </a:r>
          </a:p>
          <a:p>
            <a:pPr marL="342900" indent="-342900">
              <a:buFont typeface="Wingdings"/>
              <a:buChar char="Ø"/>
            </a:pPr>
            <a:endParaRPr lang="en-GB" sz="2000" b="1" dirty="0">
              <a:latin typeface="Calibri"/>
              <a:ea typeface="+mn-lt"/>
              <a:cs typeface="+mn-lt"/>
            </a:endParaRPr>
          </a:p>
          <a:p>
            <a:pPr marL="342900" indent="-342900">
              <a:buFont typeface="Wingdings"/>
              <a:buChar char="Ø"/>
            </a:pPr>
            <a:r>
              <a:rPr lang="en-GB" sz="2000" b="1" dirty="0">
                <a:latin typeface="Calibri"/>
                <a:ea typeface="+mn-lt"/>
                <a:cs typeface="+mn-lt"/>
              </a:rPr>
              <a:t>The Smart Contract consists of various elements such as :</a:t>
            </a:r>
          </a:p>
          <a:p>
            <a:pPr marL="342900" indent="-342900">
              <a:buFont typeface="Wingdings"/>
              <a:buChar char="Ø"/>
            </a:pPr>
            <a:endParaRPr lang="en-GB" sz="2000" b="1" dirty="0">
              <a:latin typeface="Calibri"/>
              <a:ea typeface="+mn-lt"/>
              <a:cs typeface="+mn-lt"/>
            </a:endParaRPr>
          </a:p>
          <a:p>
            <a:pPr marL="342900" indent="-342900">
              <a:buFont typeface="Wingdings"/>
              <a:buChar char="Ø"/>
            </a:pPr>
            <a:r>
              <a:rPr lang="en-GB" sz="2000" b="1" dirty="0">
                <a:latin typeface="Calibri"/>
                <a:ea typeface="+mn-lt"/>
                <a:cs typeface="+mn-lt"/>
              </a:rPr>
              <a:t> Functions(</a:t>
            </a:r>
            <a:r>
              <a:rPr lang="en-GB" sz="2000" b="1" dirty="0" err="1">
                <a:latin typeface="Calibri"/>
                <a:ea typeface="+mn-lt"/>
                <a:cs typeface="+mn-lt"/>
              </a:rPr>
              <a:t>AddIdentity,GetIdentity</a:t>
            </a:r>
            <a:r>
              <a:rPr lang="en-GB" sz="2000" b="1" dirty="0">
                <a:latin typeface="Calibri"/>
                <a:ea typeface="+mn-lt"/>
                <a:cs typeface="+mn-lt"/>
              </a:rPr>
              <a:t>)</a:t>
            </a:r>
          </a:p>
          <a:p>
            <a:pPr marL="342900" indent="-342900">
              <a:buFont typeface="Wingdings"/>
              <a:buChar char="Ø"/>
            </a:pPr>
            <a:r>
              <a:rPr lang="en-GB" sz="2000" b="1" dirty="0">
                <a:latin typeface="Calibri"/>
                <a:ea typeface="+mn-lt"/>
                <a:cs typeface="+mn-lt"/>
              </a:rPr>
              <a:t> Modifier</a:t>
            </a:r>
          </a:p>
          <a:p>
            <a:pPr marL="342900" indent="-342900">
              <a:buFont typeface="Wingdings"/>
              <a:buChar char="Ø"/>
            </a:pPr>
            <a:r>
              <a:rPr lang="en-GB" sz="2000" b="1" dirty="0">
                <a:latin typeface="Calibri"/>
                <a:ea typeface="+mn-lt"/>
                <a:cs typeface="+mn-lt"/>
              </a:rPr>
              <a:t> Constructor</a:t>
            </a:r>
          </a:p>
          <a:p>
            <a:pPr marL="342900" indent="-342900">
              <a:buFont typeface="Wingdings"/>
              <a:buChar char="Ø"/>
            </a:pPr>
            <a:r>
              <a:rPr lang="en-GB" sz="2000" b="1" dirty="0">
                <a:latin typeface="Calibri"/>
                <a:ea typeface="+mn-lt"/>
                <a:cs typeface="+mn-lt"/>
              </a:rPr>
              <a:t> </a:t>
            </a:r>
            <a:r>
              <a:rPr lang="en-GB" sz="2000" b="1" err="1">
                <a:latin typeface="Calibri"/>
                <a:ea typeface="+mn-lt"/>
                <a:cs typeface="+mn-lt"/>
              </a:rPr>
              <a:t>Etherium</a:t>
            </a:r>
            <a:r>
              <a:rPr lang="en-GB" sz="2000" b="1" dirty="0">
                <a:latin typeface="Calibri"/>
                <a:ea typeface="+mn-lt"/>
                <a:cs typeface="+mn-lt"/>
              </a:rPr>
              <a:t> Addresses</a:t>
            </a:r>
            <a:endParaRPr lang="en-GB"/>
          </a:p>
          <a:p>
            <a:pPr marL="342900" indent="-342900">
              <a:buFont typeface="Wingdings"/>
              <a:buChar char="Ø"/>
            </a:pPr>
            <a:endParaRPr lang="en-GB" sz="2000" b="1" dirty="0">
              <a:latin typeface="Calibri"/>
              <a:ea typeface="+mn-lt"/>
              <a:cs typeface="+mn-lt"/>
            </a:endParaRPr>
          </a:p>
          <a:p>
            <a:pPr marL="342900" indent="-342900">
              <a:buFont typeface="Wingdings"/>
              <a:buChar char="Ø"/>
            </a:pPr>
            <a:r>
              <a:rPr lang="en-GB" sz="2000" b="1" dirty="0">
                <a:latin typeface="Calibri"/>
                <a:ea typeface="+mn-lt"/>
                <a:cs typeface="+mn-lt"/>
              </a:rPr>
              <a:t>It uses a struct and a mapping to store the identity information, and has functions to add and retrieve this information.</a:t>
            </a:r>
            <a:endParaRPr lang="en-GB"/>
          </a:p>
          <a:p>
            <a:pPr marL="285750" indent="-285750">
              <a:buFont typeface="Wingdings"/>
              <a:buChar char="Ø"/>
            </a:pPr>
            <a:endParaRPr lang="en-ZA" b="1" dirty="0">
              <a:solidFill>
                <a:srgbClr val="374151"/>
              </a:solidFill>
              <a:latin typeface="Calibri"/>
              <a:cs typeface="Calibri"/>
            </a:endParaRPr>
          </a:p>
        </p:txBody>
      </p:sp>
    </p:spTree>
    <p:extLst>
      <p:ext uri="{BB962C8B-B14F-4D97-AF65-F5344CB8AC3E}">
        <p14:creationId xmlns:p14="http://schemas.microsoft.com/office/powerpoint/2010/main" val="16096635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DB4571-0F4C-3710-42DC-425A4BFD07D5}"/>
              </a:ext>
            </a:extLst>
          </p:cNvPr>
          <p:cNvSpPr>
            <a:spLocks noGrp="1"/>
          </p:cNvSpPr>
          <p:nvPr>
            <p:ph type="dt" sz="half" idx="10"/>
          </p:nvPr>
        </p:nvSpPr>
        <p:spPr/>
        <p:txBody>
          <a:bodyPr/>
          <a:lstStyle/>
          <a:p>
            <a:r>
              <a:rPr lang="en-US" dirty="0"/>
              <a:t>20XX</a:t>
            </a:r>
          </a:p>
        </p:txBody>
      </p:sp>
      <p:sp>
        <p:nvSpPr>
          <p:cNvPr id="6" name="Slide Number Placeholder 5">
            <a:extLst>
              <a:ext uri="{FF2B5EF4-FFF2-40B4-BE49-F238E27FC236}">
                <a16:creationId xmlns:a16="http://schemas.microsoft.com/office/drawing/2014/main" id="{CE037108-8BC4-BFD7-64FA-FFCD25DDC4A2}"/>
              </a:ext>
            </a:extLst>
          </p:cNvPr>
          <p:cNvSpPr>
            <a:spLocks noGrp="1"/>
          </p:cNvSpPr>
          <p:nvPr>
            <p:ph type="sldNum" sz="quarter" idx="12"/>
          </p:nvPr>
        </p:nvSpPr>
        <p:spPr/>
        <p:txBody>
          <a:bodyPr/>
          <a:lstStyle/>
          <a:p>
            <a:fld id="{B5CEABB6-07DC-46E8-9B57-56EC44A396E5}" type="slidenum">
              <a:rPr lang="en-US" smtClean="0"/>
              <a:pPr/>
              <a:t>8</a:t>
            </a:fld>
            <a:endParaRPr lang="en-US"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E347F63B-E5B8-CD84-4A0A-94E76A24C5CD}"/>
                  </a:ext>
                </a:extLst>
              </p14:cNvPr>
              <p14:cNvContentPartPr/>
              <p14:nvPr/>
            </p14:nvContentPartPr>
            <p14:xfrm>
              <a:off x="14701763" y="2122714"/>
              <a:ext cx="18142" cy="18142"/>
            </p14:xfrm>
          </p:contentPart>
        </mc:Choice>
        <mc:Fallback xmlns="">
          <p:pic>
            <p:nvPicPr>
              <p:cNvPr id="9" name="Ink 8">
                <a:extLst>
                  <a:ext uri="{FF2B5EF4-FFF2-40B4-BE49-F238E27FC236}">
                    <a16:creationId xmlns:a16="http://schemas.microsoft.com/office/drawing/2014/main" id="{E347F63B-E5B8-CD84-4A0A-94E76A24C5CD}"/>
                  </a:ext>
                </a:extLst>
              </p:cNvPr>
              <p:cNvPicPr/>
              <p:nvPr/>
            </p:nvPicPr>
            <p:blipFill>
              <a:blip r:embed="rId3"/>
              <a:stretch>
                <a:fillRect/>
              </a:stretch>
            </p:blipFill>
            <p:spPr>
              <a:xfrm>
                <a:off x="13794663" y="1215614"/>
                <a:ext cx="1814200" cy="1814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524C7181-3328-517D-3D82-A9D721990506}"/>
                  </a:ext>
                </a:extLst>
              </p14:cNvPr>
              <p14:cNvContentPartPr/>
              <p14:nvPr/>
            </p14:nvContentPartPr>
            <p14:xfrm>
              <a:off x="13748657" y="1355271"/>
              <a:ext cx="16328" cy="16328"/>
            </p14:xfrm>
          </p:contentPart>
        </mc:Choice>
        <mc:Fallback xmlns="">
          <p:pic>
            <p:nvPicPr>
              <p:cNvPr id="23" name="Ink 22">
                <a:extLst>
                  <a:ext uri="{FF2B5EF4-FFF2-40B4-BE49-F238E27FC236}">
                    <a16:creationId xmlns:a16="http://schemas.microsoft.com/office/drawing/2014/main" id="{524C7181-3328-517D-3D82-A9D721990506}"/>
                  </a:ext>
                </a:extLst>
              </p:cNvPr>
              <p:cNvPicPr/>
              <p:nvPr/>
            </p:nvPicPr>
            <p:blipFill>
              <a:blip r:embed="rId5"/>
              <a:stretch>
                <a:fillRect/>
              </a:stretch>
            </p:blipFill>
            <p:spPr>
              <a:xfrm>
                <a:off x="12932257" y="538871"/>
                <a:ext cx="1632800" cy="1632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0C05773E-4B6B-E62C-AF82-74FF76A15758}"/>
                  </a:ext>
                </a:extLst>
              </p14:cNvPr>
              <p14:cNvContentPartPr/>
              <p14:nvPr/>
            </p14:nvContentPartPr>
            <p14:xfrm>
              <a:off x="13748657" y="1355271"/>
              <a:ext cx="16328" cy="16328"/>
            </p14:xfrm>
          </p:contentPart>
        </mc:Choice>
        <mc:Fallback xmlns="">
          <p:pic>
            <p:nvPicPr>
              <p:cNvPr id="24" name="Ink 23">
                <a:extLst>
                  <a:ext uri="{FF2B5EF4-FFF2-40B4-BE49-F238E27FC236}">
                    <a16:creationId xmlns:a16="http://schemas.microsoft.com/office/drawing/2014/main" id="{0C05773E-4B6B-E62C-AF82-74FF76A15758}"/>
                  </a:ext>
                </a:extLst>
              </p:cNvPr>
              <p:cNvPicPr/>
              <p:nvPr/>
            </p:nvPicPr>
            <p:blipFill>
              <a:blip r:embed="rId5"/>
              <a:stretch>
                <a:fillRect/>
              </a:stretch>
            </p:blipFill>
            <p:spPr>
              <a:xfrm>
                <a:off x="12932257" y="538871"/>
                <a:ext cx="1632800" cy="1632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Ink 24">
                <a:extLst>
                  <a:ext uri="{FF2B5EF4-FFF2-40B4-BE49-F238E27FC236}">
                    <a16:creationId xmlns:a16="http://schemas.microsoft.com/office/drawing/2014/main" id="{6FDCDD17-4985-EABA-8E22-F4C7540AC46D}"/>
                  </a:ext>
                </a:extLst>
              </p14:cNvPr>
              <p14:cNvContentPartPr/>
              <p14:nvPr/>
            </p14:nvContentPartPr>
            <p14:xfrm>
              <a:off x="13748657" y="1355271"/>
              <a:ext cx="16328" cy="16328"/>
            </p14:xfrm>
          </p:contentPart>
        </mc:Choice>
        <mc:Fallback xmlns="">
          <p:pic>
            <p:nvPicPr>
              <p:cNvPr id="25" name="Ink 24">
                <a:extLst>
                  <a:ext uri="{FF2B5EF4-FFF2-40B4-BE49-F238E27FC236}">
                    <a16:creationId xmlns:a16="http://schemas.microsoft.com/office/drawing/2014/main" id="{6FDCDD17-4985-EABA-8E22-F4C7540AC46D}"/>
                  </a:ext>
                </a:extLst>
              </p:cNvPr>
              <p:cNvPicPr/>
              <p:nvPr/>
            </p:nvPicPr>
            <p:blipFill>
              <a:blip r:embed="rId5"/>
              <a:stretch>
                <a:fillRect/>
              </a:stretch>
            </p:blipFill>
            <p:spPr>
              <a:xfrm>
                <a:off x="12932257" y="538871"/>
                <a:ext cx="1632800" cy="1632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0A14CABD-29FB-3601-BE52-BAF93AA911A4}"/>
                  </a:ext>
                </a:extLst>
              </p14:cNvPr>
              <p14:cNvContentPartPr/>
              <p14:nvPr/>
            </p14:nvContentPartPr>
            <p14:xfrm>
              <a:off x="13672458" y="2095500"/>
              <a:ext cx="16328" cy="16328"/>
            </p14:xfrm>
          </p:contentPart>
        </mc:Choice>
        <mc:Fallback xmlns="">
          <p:pic>
            <p:nvPicPr>
              <p:cNvPr id="26" name="Ink 25">
                <a:extLst>
                  <a:ext uri="{FF2B5EF4-FFF2-40B4-BE49-F238E27FC236}">
                    <a16:creationId xmlns:a16="http://schemas.microsoft.com/office/drawing/2014/main" id="{0A14CABD-29FB-3601-BE52-BAF93AA911A4}"/>
                  </a:ext>
                </a:extLst>
              </p:cNvPr>
              <p:cNvPicPr/>
              <p:nvPr/>
            </p:nvPicPr>
            <p:blipFill>
              <a:blip r:embed="rId9"/>
              <a:stretch>
                <a:fillRect/>
              </a:stretch>
            </p:blipFill>
            <p:spPr>
              <a:xfrm>
                <a:off x="12856058" y="2032700"/>
                <a:ext cx="1632800" cy="140672"/>
              </a:xfrm>
              <a:prstGeom prst="rect">
                <a:avLst/>
              </a:prstGeom>
            </p:spPr>
          </p:pic>
        </mc:Fallback>
      </mc:AlternateContent>
      <p:sp>
        <p:nvSpPr>
          <p:cNvPr id="48" name="TextBox 47">
            <a:extLst>
              <a:ext uri="{FF2B5EF4-FFF2-40B4-BE49-F238E27FC236}">
                <a16:creationId xmlns:a16="http://schemas.microsoft.com/office/drawing/2014/main" id="{905B0D13-C147-6789-7EC4-A5DB2A3611B2}"/>
              </a:ext>
            </a:extLst>
          </p:cNvPr>
          <p:cNvSpPr txBox="1"/>
          <p:nvPr/>
        </p:nvSpPr>
        <p:spPr>
          <a:xfrm>
            <a:off x="440120" y="3166240"/>
            <a:ext cx="102186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a:p>
            <a:endParaRPr lang="en-GB" dirty="0"/>
          </a:p>
        </p:txBody>
      </p:sp>
      <p:sp>
        <p:nvSpPr>
          <p:cNvPr id="49" name="TextBox 48">
            <a:extLst>
              <a:ext uri="{FF2B5EF4-FFF2-40B4-BE49-F238E27FC236}">
                <a16:creationId xmlns:a16="http://schemas.microsoft.com/office/drawing/2014/main" id="{11A25E92-DC37-09B8-9CB2-D4BF574DC2CC}"/>
              </a:ext>
            </a:extLst>
          </p:cNvPr>
          <p:cNvSpPr txBox="1"/>
          <p:nvPr/>
        </p:nvSpPr>
        <p:spPr>
          <a:xfrm>
            <a:off x="440122" y="681713"/>
            <a:ext cx="10595302"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rtl="0">
              <a:buFont typeface="Wingdings"/>
              <a:buChar char="Ø"/>
            </a:pPr>
            <a:r>
              <a:rPr lang="en-GB" sz="2000" b="1" i="0" u="none" strike="noStrike" dirty="0">
                <a:solidFill>
                  <a:srgbClr val="000000"/>
                </a:solidFill>
                <a:latin typeface="Calibri"/>
                <a:ea typeface="Segoe UI"/>
                <a:cs typeface="Segoe UI"/>
              </a:rPr>
              <a:t>The `</a:t>
            </a:r>
            <a:r>
              <a:rPr lang="en-GB" sz="2000" b="1" i="0" u="none" strike="noStrike" err="1">
                <a:solidFill>
                  <a:srgbClr val="000000"/>
                </a:solidFill>
                <a:latin typeface="Calibri"/>
                <a:ea typeface="Segoe UI"/>
                <a:cs typeface="Segoe UI"/>
              </a:rPr>
              <a:t>addIdentity</a:t>
            </a:r>
            <a:r>
              <a:rPr lang="en-GB" sz="2000" b="1" i="0" u="none" strike="noStrike" dirty="0">
                <a:solidFill>
                  <a:srgbClr val="000000"/>
                </a:solidFill>
                <a:latin typeface="Calibri"/>
                <a:ea typeface="Segoe UI"/>
                <a:cs typeface="Segoe UI"/>
              </a:rPr>
              <a:t>()` function allows a user to add/update their own identity information to the mapping, while the `</a:t>
            </a:r>
            <a:r>
              <a:rPr lang="en-GB" sz="2000" b="1" i="0" u="none" strike="noStrike" err="1">
                <a:solidFill>
                  <a:srgbClr val="000000"/>
                </a:solidFill>
                <a:latin typeface="Calibri"/>
                <a:ea typeface="Segoe UI"/>
                <a:cs typeface="Segoe UI"/>
              </a:rPr>
              <a:t>getIdentity</a:t>
            </a:r>
            <a:r>
              <a:rPr lang="en-GB" sz="2000" b="1" i="0" u="none" strike="noStrike" dirty="0">
                <a:solidFill>
                  <a:srgbClr val="000000"/>
                </a:solidFill>
                <a:latin typeface="Calibri"/>
                <a:ea typeface="Segoe UI"/>
                <a:cs typeface="Segoe UI"/>
              </a:rPr>
              <a:t>()` function allows the contract owner to view any user's identity information.</a:t>
            </a:r>
            <a:r>
              <a:rPr lang="en-US" sz="2000" b="1" i="0" dirty="0">
                <a:solidFill>
                  <a:srgbClr val="000000"/>
                </a:solidFill>
                <a:latin typeface="Calibri"/>
                <a:ea typeface="Segoe UI"/>
                <a:cs typeface="Segoe UI"/>
              </a:rPr>
              <a:t>​</a:t>
            </a:r>
            <a:endParaRPr lang="en-US"/>
          </a:p>
          <a:p>
            <a:pPr marL="342900" indent="-342900">
              <a:buFont typeface="Wingdings"/>
              <a:buChar char="Ø"/>
            </a:pPr>
            <a:endParaRPr lang="en-US" sz="2000" b="1" dirty="0">
              <a:solidFill>
                <a:srgbClr val="000000"/>
              </a:solidFill>
              <a:latin typeface="Calibri"/>
              <a:ea typeface="Segoe UI"/>
              <a:cs typeface="Segoe UI"/>
            </a:endParaRPr>
          </a:p>
          <a:p>
            <a:pPr marL="342900" indent="-342900" algn="l" rtl="0">
              <a:buFont typeface="Wingdings"/>
              <a:buChar char="Ø"/>
            </a:pPr>
            <a:r>
              <a:rPr lang="en-GB" sz="2000" b="1" i="0" u="none" strike="noStrike" dirty="0">
                <a:solidFill>
                  <a:srgbClr val="000000"/>
                </a:solidFill>
                <a:latin typeface="Calibri"/>
                <a:ea typeface="Segoe UI"/>
                <a:cs typeface="Segoe UI"/>
              </a:rPr>
              <a:t>The contract also has a modifier that restricts access to the retrieval function to the contract owner.</a:t>
            </a:r>
            <a:r>
              <a:rPr lang="en-GB" sz="2000" b="1" i="0" dirty="0">
                <a:solidFill>
                  <a:srgbClr val="000000"/>
                </a:solidFill>
                <a:latin typeface="Calibri"/>
                <a:ea typeface="Segoe UI"/>
                <a:cs typeface="Segoe UI"/>
              </a:rPr>
              <a:t>​</a:t>
            </a:r>
          </a:p>
          <a:p>
            <a:pPr marL="342900" indent="-342900">
              <a:buFont typeface="Wingdings"/>
              <a:buChar char="Ø"/>
            </a:pPr>
            <a:endParaRPr lang="en-GB" sz="2000" b="1" dirty="0">
              <a:solidFill>
                <a:srgbClr val="000000"/>
              </a:solidFill>
              <a:latin typeface="Calibri"/>
              <a:ea typeface="Segoe UI"/>
              <a:cs typeface="Segoe UI"/>
            </a:endParaRPr>
          </a:p>
          <a:p>
            <a:pPr marL="342900" indent="-342900" algn="l" rtl="0">
              <a:buFont typeface="Wingdings"/>
              <a:buChar char="Ø"/>
            </a:pPr>
            <a:r>
              <a:rPr lang="en-GB" sz="2000" b="1" i="0" u="none" strike="noStrike" dirty="0">
                <a:solidFill>
                  <a:srgbClr val="000000"/>
                </a:solidFill>
                <a:latin typeface="Calibri"/>
                <a:ea typeface="Segoe UI"/>
                <a:cs typeface="Segoe UI"/>
              </a:rPr>
              <a:t>It has a constructor which</a:t>
            </a:r>
            <a:r>
              <a:rPr lang="en-ZA" sz="2000" b="1" i="0" u="none" strike="noStrike" dirty="0">
                <a:solidFill>
                  <a:srgbClr val="374151"/>
                </a:solidFill>
                <a:latin typeface="Calibri"/>
                <a:ea typeface="Segoe UI"/>
                <a:cs typeface="Segoe UI"/>
              </a:rPr>
              <a:t> </a:t>
            </a:r>
            <a:r>
              <a:rPr lang="en-ZA" sz="2000" b="1" i="0" u="none" strike="noStrike" dirty="0">
                <a:latin typeface="Calibri"/>
                <a:ea typeface="Segoe UI"/>
                <a:cs typeface="Segoe UI"/>
              </a:rPr>
              <a:t>sets the owner variable to the address that deployed the contract</a:t>
            </a:r>
            <a:r>
              <a:rPr lang="en-US" sz="2000" b="1" i="0" dirty="0">
                <a:latin typeface="Calibri"/>
                <a:ea typeface="Segoe UI"/>
                <a:cs typeface="Segoe UI"/>
              </a:rPr>
              <a:t>​</a:t>
            </a:r>
            <a:r>
              <a:rPr lang="en-US" sz="2000" b="1" dirty="0">
                <a:latin typeface="Calibri"/>
                <a:ea typeface="Segoe UI"/>
                <a:cs typeface="Segoe UI"/>
              </a:rPr>
              <a:t>.</a:t>
            </a:r>
            <a:endParaRPr lang="en-US" sz="2000" b="1" i="0" dirty="0">
              <a:latin typeface="Calibri"/>
              <a:ea typeface="Segoe UI"/>
              <a:cs typeface="Segoe UI"/>
            </a:endParaRPr>
          </a:p>
          <a:p>
            <a:pPr marL="342900" indent="-342900">
              <a:buFont typeface="Wingdings"/>
              <a:buChar char="Ø"/>
            </a:pPr>
            <a:endParaRPr lang="en-US" sz="2000" b="1" dirty="0">
              <a:latin typeface="Calibri"/>
              <a:ea typeface="Segoe UI"/>
              <a:cs typeface="Segoe UI"/>
            </a:endParaRPr>
          </a:p>
          <a:p>
            <a:pPr marL="342900" indent="-342900">
              <a:buFont typeface="Wingdings"/>
              <a:buChar char="Ø"/>
            </a:pPr>
            <a:r>
              <a:rPr lang="en-ZA" sz="2000" b="1" i="0" u="none" strike="noStrike" dirty="0">
                <a:latin typeface="Calibri"/>
                <a:ea typeface="Segoe UI"/>
                <a:cs typeface="Segoe UI"/>
              </a:rPr>
              <a:t>After the smart contract is executed and the input is given into the functions and transacted, the data of owner is stored in block 1 in the blockchain and the data of user2 is stored in block 2.</a:t>
            </a:r>
            <a:r>
              <a:rPr lang="en-ZA" sz="2000" b="1" dirty="0">
                <a:latin typeface="Calibri"/>
                <a:ea typeface="Segoe UI"/>
                <a:cs typeface="Segoe UI"/>
              </a:rPr>
              <a:t> </a:t>
            </a:r>
          </a:p>
          <a:p>
            <a:pPr marL="342900" indent="-342900">
              <a:buFont typeface="Wingdings"/>
              <a:buChar char="Ø"/>
            </a:pPr>
            <a:endParaRPr lang="en-ZA" sz="2000" b="1" dirty="0">
              <a:latin typeface="Calibri"/>
              <a:ea typeface="Segoe UI"/>
              <a:cs typeface="Segoe UI"/>
            </a:endParaRPr>
          </a:p>
          <a:p>
            <a:pPr marL="342900" indent="-342900" algn="l">
              <a:buFont typeface="Wingdings"/>
              <a:buChar char="Ø"/>
            </a:pPr>
            <a:r>
              <a:rPr lang="en-ZA" sz="2000" b="1" dirty="0">
                <a:latin typeface="Calibri"/>
                <a:ea typeface="Segoe UI"/>
                <a:cs typeface="Segoe UI"/>
              </a:rPr>
              <a:t>This</a:t>
            </a:r>
            <a:r>
              <a:rPr lang="en-ZA" sz="2000" b="1" i="0" u="none" strike="noStrike" dirty="0">
                <a:latin typeface="Calibri"/>
                <a:ea typeface="Segoe UI"/>
                <a:cs typeface="Segoe UI"/>
              </a:rPr>
              <a:t> block chain is stored in the blockchain database. </a:t>
            </a:r>
            <a:r>
              <a:rPr lang="en-US" sz="2000" b="1" i="0" dirty="0">
                <a:latin typeface="Calibri"/>
                <a:ea typeface="Segoe UI"/>
                <a:cs typeface="Segoe UI"/>
              </a:rPr>
              <a:t>​</a:t>
            </a:r>
            <a:endParaRPr lang="en-US" sz="2000" b="1">
              <a:latin typeface="Calibri"/>
              <a:cs typeface="Segoe UI"/>
            </a:endParaRPr>
          </a:p>
          <a:p>
            <a:pPr marL="342900" indent="-342900">
              <a:buFont typeface="Wingdings"/>
              <a:buChar char="Ø"/>
            </a:pPr>
            <a:endParaRPr lang="en-US" sz="2000" b="1" dirty="0">
              <a:latin typeface="Calibri"/>
              <a:ea typeface="Segoe UI"/>
              <a:cs typeface="Segoe UI"/>
            </a:endParaRPr>
          </a:p>
          <a:p>
            <a:pPr marL="342900" indent="-342900" algn="l" rtl="0">
              <a:buFont typeface="Wingdings"/>
              <a:buChar char="Ø"/>
            </a:pPr>
            <a:r>
              <a:rPr lang="en-ZA" sz="2000" b="1" i="0" u="none" strike="noStrike" dirty="0">
                <a:latin typeface="Calibri"/>
                <a:ea typeface="Segoe UI"/>
                <a:cs typeface="Segoe UI"/>
              </a:rPr>
              <a:t>When a user tries to access the details of other users using the </a:t>
            </a:r>
            <a:r>
              <a:rPr lang="en-ZA" sz="2000" b="1" i="0" u="none" strike="noStrike" err="1">
                <a:latin typeface="Calibri"/>
                <a:ea typeface="Segoe UI"/>
                <a:cs typeface="Segoe UI"/>
              </a:rPr>
              <a:t>GetIdentity</a:t>
            </a:r>
            <a:r>
              <a:rPr lang="en-ZA" sz="2000" b="1" i="0" u="none" strike="noStrike" dirty="0">
                <a:latin typeface="Calibri"/>
                <a:ea typeface="Segoe UI"/>
                <a:cs typeface="Segoe UI"/>
              </a:rPr>
              <a:t> function, an exception message will be shown. If the user is the owner, and if he tries to access the </a:t>
            </a:r>
            <a:r>
              <a:rPr lang="en-ZA" sz="2000" b="1" i="0" u="none" strike="noStrike" err="1">
                <a:latin typeface="Calibri"/>
                <a:ea typeface="Segoe UI"/>
                <a:cs typeface="Segoe UI"/>
              </a:rPr>
              <a:t>BlockChain</a:t>
            </a:r>
            <a:r>
              <a:rPr lang="en-ZA" sz="2000" b="1" i="0" u="none" strike="noStrike" dirty="0">
                <a:latin typeface="Calibri"/>
                <a:ea typeface="Segoe UI"/>
                <a:cs typeface="Segoe UI"/>
              </a:rPr>
              <a:t>, Identity details of other users will be display</a:t>
            </a:r>
            <a:r>
              <a:rPr lang="en-ZA" sz="2000" b="1" i="0" u="none" strike="noStrike" dirty="0">
                <a:solidFill>
                  <a:srgbClr val="374151"/>
                </a:solidFill>
                <a:latin typeface="Calibri"/>
                <a:ea typeface="Segoe UI"/>
                <a:cs typeface="Segoe UI"/>
              </a:rPr>
              <a:t>ed.</a:t>
            </a:r>
            <a:r>
              <a:rPr lang="en-US" sz="2000" b="1" i="0" dirty="0">
                <a:solidFill>
                  <a:srgbClr val="374151"/>
                </a:solidFill>
                <a:latin typeface="Calibri"/>
                <a:ea typeface="Segoe UI"/>
                <a:cs typeface="Segoe UI"/>
              </a:rPr>
              <a:t>​</a:t>
            </a:r>
          </a:p>
          <a:p>
            <a:pPr algn="l" rtl="0"/>
            <a:r>
              <a:rPr lang="en-GB" sz="2000" b="1" i="0" dirty="0">
                <a:solidFill>
                  <a:srgbClr val="000000"/>
                </a:solidFill>
                <a:latin typeface="Calibri"/>
                <a:ea typeface="Segoe UI"/>
                <a:cs typeface="Segoe UI"/>
              </a:rPr>
              <a:t>​</a:t>
            </a:r>
            <a:endParaRPr lang="en-GB" sz="2000" b="1">
              <a:latin typeface="Calibri"/>
              <a:cs typeface="Calibri"/>
            </a:endParaRPr>
          </a:p>
        </p:txBody>
      </p:sp>
    </p:spTree>
    <p:extLst>
      <p:ext uri="{BB962C8B-B14F-4D97-AF65-F5344CB8AC3E}">
        <p14:creationId xmlns:p14="http://schemas.microsoft.com/office/powerpoint/2010/main" val="33204360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2758342" y="2263878"/>
            <a:ext cx="9425693" cy="704644"/>
          </a:xfrm>
        </p:spPr>
        <p:txBody>
          <a:bodyPr/>
          <a:lstStyle/>
          <a:p>
            <a:pPr marL="342900" indent="-342900">
              <a:buFont typeface="Wingdings" panose="020B0604020202020204" pitchFamily="34" charset="0"/>
              <a:buChar char="Ø"/>
            </a:pPr>
            <a:r>
              <a:rPr lang="en-ZA" cap="none" dirty="0">
                <a:solidFill>
                  <a:srgbClr val="374151"/>
                </a:solidFill>
                <a:latin typeface="Calibri"/>
                <a:ea typeface="Calibri"/>
                <a:cs typeface="Calibri"/>
              </a:rPr>
              <a:t>This line specifies the version of solidity being used in the contract. in this case, the contract uses version 0.8.0 or higher.</a:t>
            </a:r>
            <a:endParaRPr lang="en-US" cap="none">
              <a:solidFill>
                <a:srgbClr val="374151"/>
              </a:solidFill>
              <a:latin typeface="Calibri"/>
              <a:ea typeface="Calibri"/>
              <a:cs typeface="Calibri"/>
            </a:endParaRPr>
          </a:p>
          <a:p>
            <a:br>
              <a:rPr lang="en-US" dirty="0"/>
            </a:br>
            <a:endParaRPr lang="en-ZA" i="1" cap="none">
              <a:solidFill>
                <a:srgbClr val="374151"/>
              </a:solidFill>
              <a:latin typeface="Calibri"/>
              <a:ea typeface="Calibri"/>
              <a:cs typeface="Calibri"/>
            </a:endParaRP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2763520" y="4565904"/>
            <a:ext cx="8585200" cy="1879600"/>
          </a:xfrm>
        </p:spPr>
        <p:txBody>
          <a:bodyPr vert="horz" lIns="91440" tIns="45720" rIns="91440" bIns="45720" rtlCol="0" anchor="t">
            <a:normAutofit/>
          </a:bodyPr>
          <a:lstStyle/>
          <a:p>
            <a:pPr>
              <a:buFont typeface="Wingdings" panose="020B0604020202020204" pitchFamily="34" charset="0"/>
              <a:buChar char="Ø"/>
            </a:pPr>
            <a:r>
              <a:rPr lang="en-ZA" sz="2000" b="1" dirty="0">
                <a:solidFill>
                  <a:srgbClr val="374151"/>
                </a:solidFill>
                <a:latin typeface="Calibri"/>
                <a:ea typeface="+mn-lt"/>
                <a:cs typeface="+mn-lt"/>
              </a:rPr>
              <a:t>This line defines the start of a new contract called </a:t>
            </a:r>
            <a:r>
              <a:rPr lang="en-ZA" sz="2000" b="1" err="1">
                <a:latin typeface="Calibri"/>
                <a:ea typeface="Calibri"/>
                <a:cs typeface="Calibri"/>
              </a:rPr>
              <a:t>IdentityDetails</a:t>
            </a:r>
            <a:r>
              <a:rPr lang="en-ZA" sz="2000" b="1" dirty="0">
                <a:latin typeface="Calibri"/>
                <a:ea typeface="Calibri"/>
                <a:cs typeface="Calibri"/>
              </a:rPr>
              <a:t>.</a:t>
            </a:r>
            <a:r>
              <a:rPr lang="en-ZA" sz="2000" b="1" dirty="0">
                <a:solidFill>
                  <a:srgbClr val="000000"/>
                </a:solidFill>
                <a:latin typeface="Calibri"/>
                <a:ea typeface="Calibri"/>
                <a:cs typeface="Calibri"/>
              </a:rPr>
              <a:t> </a:t>
            </a:r>
            <a:endParaRPr lang="en-US"/>
          </a:p>
          <a:p>
            <a:pPr>
              <a:buFont typeface="Wingdings" panose="020B0604020202020204" pitchFamily="34" charset="0"/>
              <a:buChar char="Ø"/>
            </a:pPr>
            <a:r>
              <a:rPr lang="en-ZA" sz="2000" b="1" dirty="0">
                <a:solidFill>
                  <a:srgbClr val="374151"/>
                </a:solidFill>
                <a:latin typeface="Calibri"/>
                <a:ea typeface="Calibri"/>
                <a:cs typeface="Calibri"/>
              </a:rPr>
              <a:t>A contract</a:t>
            </a:r>
            <a:r>
              <a:rPr lang="en-ZA" sz="2000" b="1" dirty="0">
                <a:solidFill>
                  <a:srgbClr val="374151"/>
                </a:solidFill>
                <a:latin typeface="Calibri"/>
                <a:ea typeface="+mn-lt"/>
                <a:cs typeface="+mn-lt"/>
              </a:rPr>
              <a:t> is a collection of functions and data that are stored on the Ethereum blockchain and can be accessed by anyone who has permission to interact with it. </a:t>
            </a:r>
            <a:endParaRPr lang="en-ZA" sz="2000" b="1" dirty="0">
              <a:solidFill>
                <a:srgbClr val="000000"/>
              </a:solidFill>
              <a:latin typeface="Calibri"/>
              <a:ea typeface="Calibri"/>
              <a:cs typeface="Calibri"/>
            </a:endParaRPr>
          </a:p>
          <a:p>
            <a:pPr>
              <a:buFont typeface="Wingdings" panose="020B0604020202020204" pitchFamily="34" charset="0"/>
              <a:buChar char="Ø"/>
            </a:pPr>
            <a:r>
              <a:rPr lang="en-ZA" sz="2000" b="1" dirty="0">
                <a:solidFill>
                  <a:srgbClr val="374151"/>
                </a:solidFill>
                <a:latin typeface="Calibri"/>
                <a:ea typeface="+mn-lt"/>
                <a:cs typeface="+mn-lt"/>
              </a:rPr>
              <a:t>This contract allows users to add and retrieve identity details</a:t>
            </a:r>
            <a:endParaRPr lang="en-ZA" sz="2000" b="1" dirty="0">
              <a:latin typeface="Calibri"/>
              <a:ea typeface="Calibri"/>
              <a:cs typeface="Calibri"/>
            </a:endParaRPr>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pic>
        <p:nvPicPr>
          <p:cNvPr id="10" name="Picture 8">
            <a:extLst>
              <a:ext uri="{FF2B5EF4-FFF2-40B4-BE49-F238E27FC236}">
                <a16:creationId xmlns:a16="http://schemas.microsoft.com/office/drawing/2014/main" id="{49BFD3BE-878A-F503-9371-9BB8CA532A26}"/>
              </a:ext>
            </a:extLst>
          </p:cNvPr>
          <p:cNvPicPr>
            <a:picLocks noChangeAspect="1"/>
          </p:cNvPicPr>
          <p:nvPr/>
        </p:nvPicPr>
        <p:blipFill>
          <a:blip r:embed="rId2"/>
          <a:stretch>
            <a:fillRect/>
          </a:stretch>
        </p:blipFill>
        <p:spPr>
          <a:xfrm>
            <a:off x="4278345" y="725165"/>
            <a:ext cx="4864508" cy="93120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Picture 14" descr="Text&#10;&#10;Description automatically generated">
            <a:extLst>
              <a:ext uri="{FF2B5EF4-FFF2-40B4-BE49-F238E27FC236}">
                <a16:creationId xmlns:a16="http://schemas.microsoft.com/office/drawing/2014/main" id="{7FE53A08-CBD9-4DD1-67A5-B3E048A6FD8F}"/>
              </a:ext>
            </a:extLst>
          </p:cNvPr>
          <p:cNvPicPr>
            <a:picLocks noChangeAspect="1"/>
          </p:cNvPicPr>
          <p:nvPr/>
        </p:nvPicPr>
        <p:blipFill>
          <a:blip r:embed="rId3"/>
          <a:stretch>
            <a:fillRect/>
          </a:stretch>
        </p:blipFill>
        <p:spPr>
          <a:xfrm>
            <a:off x="4277360" y="2981696"/>
            <a:ext cx="4866640" cy="12400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72070576"/>
      </p:ext>
    </p:extLst>
  </p:cSld>
  <p:clrMapOvr>
    <a:masterClrMapping/>
  </p:clrMapOvr>
  <p:transition>
    <p:fade/>
  </p:transition>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07A08B-DCB0-4B9D-A025-EFEE54EC3020}">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1B19A930-1B99-4E6A-8FC0-F4EC96DB90CA}">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TM33968143</Template>
  <TotalTime>0</TotalTime>
  <Words>806</Words>
  <Application>Microsoft Office PowerPoint</Application>
  <PresentationFormat>Widescreen</PresentationFormat>
  <Paragraphs>267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NAAN MUDHALVAN  BLOCKCHAIN PROJECT                                  Title : identity details</vt:lpstr>
      <vt:lpstr>PowerPoint Presentation</vt:lpstr>
      <vt:lpstr>Problem statement</vt:lpstr>
      <vt:lpstr>approach</vt:lpstr>
      <vt:lpstr>introduction</vt:lpstr>
      <vt:lpstr>Architecture Diagram</vt:lpstr>
      <vt:lpstr>PowerPoint Presentation</vt:lpstr>
      <vt:lpstr>PowerPoint Presentation</vt:lpstr>
      <vt:lpstr>PowerPoint Presentation</vt:lpstr>
      <vt:lpstr>PowerPoint Presentation</vt:lpstr>
      <vt:lpstr>This line defines a mapping called identities that maps ethereum addresses to identity records.  </vt:lpstr>
      <vt:lpstr>PowerPoint Presentation</vt:lpstr>
      <vt:lpstr>PowerPoint Presentation</vt:lpstr>
      <vt:lpstr>This is a public function called getidentity() that retrieves the identity details of a specific user based on the ethereum address provided as an input parameter.  The function takes an address input parameter _address that is used as a key to retrieve the identity struct associated with the provided ethereum address from the identities mapping.  The function returns a tuple of string and uint256 values corresponding to the properties defined in the identity struct. These values represent the current stored values for the identity details of the user associated with the provided ethereum address.  The function is also marked with the onlyowner modifier, which ensures that only the contract owner can retrieve the identity details of any user.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Neha R</cp:lastModifiedBy>
  <cp:revision>2138</cp:revision>
  <dcterms:created xsi:type="dcterms:W3CDTF">2021-05-30T21:15:46Z</dcterms:created>
  <dcterms:modified xsi:type="dcterms:W3CDTF">2023-05-10T03:51:55Z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