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7" r:id="rId1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1688a64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1688a64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bd91e3c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bd91e3c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bd91e3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bd91e3c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bd91e3c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bd91e3c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bd91e3c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bd91e3c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bd91e3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bd91e3c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bd91e3c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bd91e3c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bd91e3c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bd91e3c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1688a64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1688a64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1688a64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1688a64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50" y="2032875"/>
            <a:ext cx="74730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Terps &amp; Burps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11750" y="372747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0501-09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Vrinda Bhatu, Atharva Patil, Rakshit Sinha, Neha Ambekar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4294967295"/>
          </p:nvPr>
        </p:nvSpPr>
        <p:spPr>
          <a:xfrm>
            <a:off x="222150" y="1398900"/>
            <a:ext cx="869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Business question 4) View for the user to check the credibility of the reviewer by checking the rating of the reviewer.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34725" y="1857375"/>
            <a:ext cx="881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1918500"/>
            <a:ext cx="7486710" cy="2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A704D8-6F84-45AC-849D-9BF488899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Tableau Dashboard for Data Visualization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1E1E106-1413-4505-ACC3-B4489824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8" y="-1"/>
            <a:ext cx="7724656" cy="43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4294967295"/>
          </p:nvPr>
        </p:nvSpPr>
        <p:spPr>
          <a:xfrm>
            <a:off x="311700" y="1578800"/>
            <a:ext cx="82476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chemeClr val="accent1"/>
                </a:solidFill>
              </a:rPr>
              <a:t>This platform is built for students of UMD who are looking for recommendations for restaurants nearby.</a:t>
            </a:r>
            <a:endParaRPr sz="1600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chemeClr val="accent1"/>
                </a:solidFill>
              </a:rPr>
              <a:t>Each user is identified by a unique UserId.</a:t>
            </a:r>
            <a:endParaRPr sz="1600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chemeClr val="accent1"/>
                </a:solidFill>
              </a:rPr>
              <a:t>The types of users are Restaurants and Reviewers.</a:t>
            </a:r>
            <a:endParaRPr sz="1600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chemeClr val="accent1"/>
                </a:solidFill>
              </a:rPr>
              <a:t>Each Reviewer can submit two types of reviews for a business: Review and Suggestions. </a:t>
            </a:r>
            <a:endParaRPr sz="1600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chemeClr val="accent1"/>
                </a:solidFill>
              </a:rPr>
              <a:t>The data has been scraped from yelp.com.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169800" y="1436225"/>
            <a:ext cx="8662500" cy="3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Mission Statement</a:t>
            </a:r>
            <a:endParaRPr sz="17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To create a platform in which users can search for information regarding restaurants as </a:t>
            </a:r>
            <a:endParaRPr sz="1600" dirty="0">
              <a:solidFill>
                <a:schemeClr val="accen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well as for reviews or suggestions for any restaurants which have been posted by other </a:t>
            </a:r>
            <a:endParaRPr sz="1600" dirty="0">
              <a:solidFill>
                <a:schemeClr val="accen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users who have been to these restaurants.  Users  can  also  check  the  credibility  of  </a:t>
            </a:r>
            <a:endParaRPr sz="1600" dirty="0">
              <a:solidFill>
                <a:schemeClr val="accen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other  users  based  on  the  rating  their reviews have received.</a:t>
            </a:r>
            <a:endParaRPr sz="1179" dirty="0">
              <a:solidFill>
                <a:srgbClr val="000000"/>
              </a:solidFill>
              <a:highlight>
                <a:srgbClr val="F2F2F2"/>
              </a:highlight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/>
              <a:t>Mission Objectives</a:t>
            </a:r>
            <a:endParaRPr sz="1700" b="1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 dirty="0">
                <a:solidFill>
                  <a:schemeClr val="accent1"/>
                </a:solidFill>
              </a:rPr>
              <a:t>User can get all information regarding a restaurant in a single report.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 dirty="0">
                <a:solidFill>
                  <a:schemeClr val="accent1"/>
                </a:solidFill>
              </a:rPr>
              <a:t>User can then look for reviews for a particular restaurant.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 dirty="0">
                <a:solidFill>
                  <a:schemeClr val="accent1"/>
                </a:solidFill>
              </a:rPr>
              <a:t>User can also look for suggestions for a particular restaurant.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User can check the credibility of the reviewers by looking at the rating received by the reviewer.</a:t>
            </a:r>
            <a:endParaRPr sz="1600" dirty="0">
              <a:solidFill>
                <a:schemeClr val="accent1"/>
              </a:solidFill>
              <a:sym typeface="Playfair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Conceptual Database Design: ER DIAGRAM</a:t>
            </a:r>
            <a:endParaRPr sz="19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063" y="45450"/>
            <a:ext cx="4330675" cy="4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22350" y="500925"/>
            <a:ext cx="3312600" cy="3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Database Design: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124650" y="384875"/>
            <a:ext cx="47226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marR="3683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Restaurant (</a:t>
            </a:r>
            <a:r>
              <a:rPr lang="en" sz="1400" b="1" u="sng">
                <a:solidFill>
                  <a:schemeClr val="accent1"/>
                </a:solidFill>
              </a:rPr>
              <a:t>resId</a:t>
            </a:r>
            <a:r>
              <a:rPr lang="en" sz="1400">
                <a:solidFill>
                  <a:schemeClr val="accent1"/>
                </a:solidFill>
              </a:rPr>
              <a:t>, resName, resStreetAddress, resCity, resState, resPostalCode, resLatitude, resLongitude, resStars, resReviewCount, resIsOpen, resHasTakeout, resMondayTimings, resTuesdayTimings, resWednesdayTimings, resThursdayTimings, resFridayTimings, resSaturdayTimings, resSundayTimings)</a:t>
            </a:r>
            <a:endParaRPr sz="1400">
              <a:solidFill>
                <a:schemeClr val="accent1"/>
              </a:solidFill>
            </a:endParaRPr>
          </a:p>
          <a:p>
            <a:pPr marL="317500" marR="190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</a:endParaRPr>
          </a:p>
          <a:p>
            <a:pPr marL="317500" marR="190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User (</a:t>
            </a:r>
            <a:r>
              <a:rPr lang="en" sz="1400" b="1" u="sng">
                <a:solidFill>
                  <a:schemeClr val="accent1"/>
                </a:solidFill>
              </a:rPr>
              <a:t>userId</a:t>
            </a:r>
            <a:r>
              <a:rPr lang="en" sz="1400">
                <a:solidFill>
                  <a:schemeClr val="accent1"/>
                </a:solidFill>
              </a:rPr>
              <a:t>, userName, userReviewCount, userYelpingSince, userFriends, userUseful, userFunny, userCool, userFuns, userElite, userAverageStars)</a:t>
            </a:r>
            <a:endParaRPr sz="1400">
              <a:solidFill>
                <a:schemeClr val="accent1"/>
              </a:solidFill>
            </a:endParaRPr>
          </a:p>
          <a:p>
            <a:pPr marL="28575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Review (</a:t>
            </a:r>
            <a:r>
              <a:rPr lang="en" sz="1400" b="1" u="sng">
                <a:solidFill>
                  <a:schemeClr val="accent1"/>
                </a:solidFill>
              </a:rPr>
              <a:t>revId</a:t>
            </a:r>
            <a:r>
              <a:rPr lang="en" sz="1400">
                <a:solidFill>
                  <a:schemeClr val="accent1"/>
                </a:solidFill>
              </a:rPr>
              <a:t>, revStars, revDate, revText, revUpvotes, </a:t>
            </a:r>
            <a:r>
              <a:rPr lang="en" sz="1400" i="1">
                <a:solidFill>
                  <a:schemeClr val="accent1"/>
                </a:solidFill>
              </a:rPr>
              <a:t>userId</a:t>
            </a:r>
            <a:r>
              <a:rPr lang="en" sz="1400">
                <a:solidFill>
                  <a:schemeClr val="accent1"/>
                </a:solidFill>
              </a:rPr>
              <a:t>, </a:t>
            </a:r>
            <a:r>
              <a:rPr lang="en" sz="1400" i="1">
                <a:solidFill>
                  <a:schemeClr val="accent1"/>
                </a:solidFill>
              </a:rPr>
              <a:t>resId</a:t>
            </a:r>
            <a:r>
              <a:rPr lang="en" sz="1400">
                <a:solidFill>
                  <a:schemeClr val="accent1"/>
                </a:solidFill>
              </a:rPr>
              <a:t>)</a:t>
            </a:r>
            <a:endParaRPr sz="1400">
              <a:solidFill>
                <a:schemeClr val="accent1"/>
              </a:solidFill>
            </a:endParaRPr>
          </a:p>
          <a:p>
            <a:pPr marL="3175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Suggest (</a:t>
            </a:r>
            <a:r>
              <a:rPr lang="en" sz="1400" b="1" u="sng">
                <a:solidFill>
                  <a:schemeClr val="accent1"/>
                </a:solidFill>
              </a:rPr>
              <a:t>sugId</a:t>
            </a:r>
            <a:r>
              <a:rPr lang="en" sz="1400">
                <a:solidFill>
                  <a:schemeClr val="accent1"/>
                </a:solidFill>
              </a:rPr>
              <a:t>, sugText, sugDate, sugComplimentCount, </a:t>
            </a:r>
            <a:r>
              <a:rPr lang="en" sz="1400" i="1">
                <a:solidFill>
                  <a:schemeClr val="accent1"/>
                </a:solidFill>
              </a:rPr>
              <a:t>userId</a:t>
            </a:r>
            <a:r>
              <a:rPr lang="en" sz="1400">
                <a:solidFill>
                  <a:schemeClr val="accent1"/>
                </a:solidFill>
              </a:rPr>
              <a:t>, </a:t>
            </a:r>
            <a:r>
              <a:rPr lang="en" sz="1400" i="1">
                <a:solidFill>
                  <a:schemeClr val="accent1"/>
                </a:solidFill>
              </a:rPr>
              <a:t>resId</a:t>
            </a:r>
            <a:r>
              <a:rPr lang="en" sz="1400">
                <a:solidFill>
                  <a:schemeClr val="accent1"/>
                </a:solidFill>
              </a:rPr>
              <a:t>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190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124650" y="384875"/>
            <a:ext cx="4722600" cy="4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-- Creating table for Review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CREATE TABLE [TerpsandBurps.Review] (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revId VARCHAR(23) NOT NULL,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userId VARCHAR(23) NOT NULL,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resId VARCHAR(50) NOT NULL,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revStars DECIMAL(3),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revDate DATE,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revText VARCHAR(5000),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revUpvotes INT,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CONSTRAINT pk_Review_revId PRIMARY KEY (revId),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CONSTRAINT fk_Review_userId FOREIGN KEY (userId)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REFERENCES [TerpsandBurps.User] (userId)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ON DELETE CASCADE ON UPDATE CASCADE,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CONSTRAINT fk_Review_resId FOREIGN KEY (resId)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REFERENCES [TerpsandBurps.Restaurant] (resId)</a:t>
            </a:r>
            <a:endParaRPr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ON DELETE CASCADE ON UPDATE CASCADE);</a:t>
            </a:r>
            <a:endParaRPr sz="4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 and Application</a:t>
            </a:r>
            <a:endParaRPr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4294967295"/>
          </p:nvPr>
        </p:nvSpPr>
        <p:spPr>
          <a:xfrm>
            <a:off x="222150" y="1398900"/>
            <a:ext cx="869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Use Case 1) View for getting all information regarding a restaurant in a single report.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34725" y="1857375"/>
            <a:ext cx="88173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CREATE VIEW [Restaurant_Report] AS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SELECT [resName] AS 'Restaurant Name', CONCAT([resStreetAddress],', ',[resCity],',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', [resState],', ',[resPostalCode]) AS 'Restaurant Address',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[resStars] AS 'Restaurant Rating', [resReviewCount] AS 'Number of reviews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received', CASE WHEN ( [resHasTakeout] =1 ) THEN 'YES' ELSE 'NO' END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AS 'Offers Takeout', CONCAT('MONDAY: ',[resMondayTimings],'TUESDAY: ',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[resTuesdayTimings],'WEDNESDAY: ',[resWednesdayTimings],'THURSDAY: ',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[resThursdayTimings],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'FRIDAY: ',[resFridayTimings], 'SATURDAY: ', [resSaturdayTimings], 'SUNDAY: ',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[resSundayTimings]) AS 'Restaurant Timings'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FROM [BUDT703_Project_0501_09].[dbo].[TerpsandBurps.Restaurant] res;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4294967295"/>
          </p:nvPr>
        </p:nvSpPr>
        <p:spPr>
          <a:xfrm>
            <a:off x="222150" y="1398900"/>
            <a:ext cx="869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Use Case 1) View for getting all information regarding a restaurant in a single report.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34725" y="185737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7650"/>
            <a:ext cx="8921851" cy="2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4294967295"/>
          </p:nvPr>
        </p:nvSpPr>
        <p:spPr>
          <a:xfrm>
            <a:off x="222150" y="1398900"/>
            <a:ext cx="869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Use Case 2) View for the user to check the credibility of the reviewer by checking the rating of the reviewer.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34725" y="1857375"/>
            <a:ext cx="881730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CREATE VIEW [User_Credibility_Report] AS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SELECT u.[userName] AS 'Name of the Reviewer', u.[userReviewCount] AS 'Number of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reviews submitted by Reviewer', u.[userYelpingSince] AS 'When the Reviewer joined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Terps &amp; Burps',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u.[userFriends] AS 'Number of friends', u.[userUseful] AS 'Count of users that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found the review useful', u.[userAverageStars] AS 'The average rating of all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ratings provided by Reviewer',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CASE WHEN ((u.[userElite] = 1 ) and (u.[userFriends] &gt;100) and (u.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[userReviewCount] &gt; 50) and (u.[userUseful] &gt; 500)) THEN 'Highly Credible' ELSE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'Moderately Credible' END AS 'Reviewer Credibility'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FROM [BUDT703_Project_0501_09].[dbo].[TerpsandBurps.User] u ;</a:t>
            </a:r>
            <a:endParaRPr dirty="0">
              <a:solidFill>
                <a:schemeClr val="accent1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795</Words>
  <Application>Microsoft Office PowerPoint</Application>
  <PresentationFormat>On-screen Show (16:9)</PresentationFormat>
  <Paragraphs>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Merriweather</vt:lpstr>
      <vt:lpstr>Roboto</vt:lpstr>
      <vt:lpstr>Playfair Display SemiBold</vt:lpstr>
      <vt:lpstr>Paradigm</vt:lpstr>
      <vt:lpstr>Terps &amp; Burps</vt:lpstr>
      <vt:lpstr>Background</vt:lpstr>
      <vt:lpstr>Introduction</vt:lpstr>
      <vt:lpstr>PowerPoint Presentation</vt:lpstr>
      <vt:lpstr>Logical Database Design:  Relational Schema</vt:lpstr>
      <vt:lpstr>Physical Database Design</vt:lpstr>
      <vt:lpstr>Use Cases and Application</vt:lpstr>
      <vt:lpstr>Application</vt:lpstr>
      <vt:lpstr>Application</vt:lpstr>
      <vt:lpstr>Application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Terps &amp; Burps</dc:title>
  <cp:lastModifiedBy>Neha Ambekar Shriharsha</cp:lastModifiedBy>
  <cp:revision>2</cp:revision>
  <dcterms:modified xsi:type="dcterms:W3CDTF">2021-12-12T00:50:23Z</dcterms:modified>
</cp:coreProperties>
</file>