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288000" cy="10287000"/>
  <p:notesSz cx="6858000" cy="9144000"/>
  <p:embeddedFontLst>
    <p:embeddedFont>
      <p:font typeface="Lato Bold" panose="020F0502020204030203"/>
      <p:bold r:id="rId20"/>
    </p:embeddedFont>
    <p:embeddedFont>
      <p:font typeface="Lato" panose="020F0502020204030203"/>
      <p:regular r:id="rId21"/>
    </p:embeddedFont>
    <p:embeddedFont>
      <p:font typeface="Canva Sans" panose="020B0503030501040103"/>
      <p:regular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31261" y="1325265"/>
            <a:ext cx="17635002" cy="4779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40"/>
              </a:lnSpc>
            </a:pPr>
            <a:r>
              <a:rPr lang="en-US" sz="9100">
                <a:solidFill>
                  <a:srgbClr val="2E2E2E"/>
                </a:solidFill>
                <a:latin typeface="Lato Bold" panose="020F0502020204030203"/>
              </a:rPr>
              <a:t>MULTIPLE DISEASE PREDICTION USING MACHINE LEARNING</a:t>
            </a:r>
            <a:endParaRPr lang="en-US" sz="9100">
              <a:solidFill>
                <a:srgbClr val="2E2E2E"/>
              </a:solidFill>
              <a:latin typeface="Lato Bold" panose="020F05020202040302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16909" y="7893191"/>
            <a:ext cx="10339830" cy="1590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Lato Bold" panose="020F0502020204030203"/>
              </a:rPr>
              <a:t>PRESENTED BY :</a:t>
            </a:r>
            <a:endParaRPr lang="en-US" sz="3000">
              <a:solidFill>
                <a:srgbClr val="2E2E2E"/>
              </a:solidFill>
              <a:latin typeface="Lato Bold" panose="020F0502020204030203"/>
            </a:endParaRP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Lato Bold" panose="020F0502020204030203"/>
              </a:rPr>
              <a:t>NEHA ZULFIQAR KHUNDMIRI</a:t>
            </a:r>
            <a:endParaRPr lang="en-US" sz="3000">
              <a:solidFill>
                <a:srgbClr val="2E2E2E"/>
              </a:solidFill>
              <a:latin typeface="Lato Bold" panose="020F0502020204030203"/>
            </a:endParaRP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Lato Bold" panose="020F0502020204030203"/>
              </a:rPr>
              <a:t>1DS21MC059</a:t>
            </a:r>
            <a:endParaRPr lang="en-US" sz="3000">
              <a:solidFill>
                <a:srgbClr val="2E2E2E"/>
              </a:solidFill>
              <a:latin typeface="Lato Bold" panose="020F0502020204030203"/>
            </a:endParaRP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800" y="342900"/>
            <a:ext cx="8470900" cy="4334510"/>
          </a:xfrm>
          <a:custGeom>
            <a:avLst/>
            <a:gdLst/>
            <a:ahLst/>
            <a:cxnLst/>
            <a:rect l="l" t="t" r="r" b="b"/>
            <a:pathLst>
              <a:path w="9200939" h="4334546">
                <a:moveTo>
                  <a:pt x="0" y="0"/>
                </a:moveTo>
                <a:lnTo>
                  <a:pt x="9200938" y="0"/>
                </a:lnTo>
                <a:lnTo>
                  <a:pt x="9200938" y="4334547"/>
                </a:lnTo>
                <a:lnTo>
                  <a:pt x="0" y="43345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04800" y="4686300"/>
            <a:ext cx="3780790" cy="6041390"/>
          </a:xfrm>
          <a:custGeom>
            <a:avLst/>
            <a:gdLst/>
            <a:ahLst/>
            <a:cxnLst/>
            <a:rect l="l" t="t" r="r" b="b"/>
            <a:pathLst>
              <a:path w="4781001" h="6746516">
                <a:moveTo>
                  <a:pt x="0" y="0"/>
                </a:moveTo>
                <a:lnTo>
                  <a:pt x="4781001" y="0"/>
                </a:lnTo>
                <a:lnTo>
                  <a:pt x="4781001" y="6746516"/>
                </a:lnTo>
                <a:lnTo>
                  <a:pt x="0" y="67465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137" r="-8972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86951" y="266472"/>
            <a:ext cx="4963247" cy="7569687"/>
          </a:xfrm>
          <a:custGeom>
            <a:avLst/>
            <a:gdLst/>
            <a:ahLst/>
            <a:cxnLst/>
            <a:rect l="l" t="t" r="r" b="b"/>
            <a:pathLst>
              <a:path w="4963247" h="7569687">
                <a:moveTo>
                  <a:pt x="0" y="0"/>
                </a:moveTo>
                <a:lnTo>
                  <a:pt x="4963247" y="0"/>
                </a:lnTo>
                <a:lnTo>
                  <a:pt x="4963247" y="7569687"/>
                </a:lnTo>
                <a:lnTo>
                  <a:pt x="0" y="75696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405" r="-101731"/>
            </a:stretch>
          </a:blipFill>
        </p:spPr>
      </p:sp>
      <p:sp>
        <p:nvSpPr>
          <p:cNvPr id="6" name="Freeform 2"/>
          <p:cNvSpPr/>
          <p:nvPr/>
        </p:nvSpPr>
        <p:spPr>
          <a:xfrm>
            <a:off x="13649960" y="266700"/>
            <a:ext cx="4152900" cy="8484235"/>
          </a:xfrm>
          <a:custGeom>
            <a:avLst/>
            <a:gdLst/>
            <a:ahLst/>
            <a:cxnLst/>
            <a:rect l="l" t="t" r="r" b="b"/>
            <a:pathLst>
              <a:path w="6803609" h="10287000">
                <a:moveTo>
                  <a:pt x="0" y="0"/>
                </a:moveTo>
                <a:lnTo>
                  <a:pt x="6803608" y="0"/>
                </a:lnTo>
                <a:lnTo>
                  <a:pt x="68036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3885" r="-104913"/>
            </a:stretch>
          </a:blipFill>
        </p:spPr>
      </p:sp>
      <p:sp>
        <p:nvSpPr>
          <p:cNvPr id="7" name="Freeform 4"/>
          <p:cNvSpPr/>
          <p:nvPr/>
        </p:nvSpPr>
        <p:spPr>
          <a:xfrm>
            <a:off x="4273550" y="4914900"/>
            <a:ext cx="4413250" cy="5448935"/>
          </a:xfrm>
          <a:custGeom>
            <a:avLst/>
            <a:gdLst/>
            <a:ahLst/>
            <a:cxnLst/>
            <a:rect l="l" t="t" r="r" b="b"/>
            <a:pathLst>
              <a:path w="6553321" h="10016749">
                <a:moveTo>
                  <a:pt x="0" y="0"/>
                </a:moveTo>
                <a:lnTo>
                  <a:pt x="6553320" y="0"/>
                </a:lnTo>
                <a:lnTo>
                  <a:pt x="6553320" y="10016749"/>
                </a:lnTo>
                <a:lnTo>
                  <a:pt x="0" y="100167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6443" r="-95290"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76284" y="38100"/>
            <a:ext cx="6757175" cy="10287000"/>
          </a:xfrm>
          <a:custGeom>
            <a:avLst/>
            <a:gdLst/>
            <a:ahLst/>
            <a:cxnLst/>
            <a:rect l="l" t="t" r="r" b="b"/>
            <a:pathLst>
              <a:path w="6757175" h="10287000">
                <a:moveTo>
                  <a:pt x="0" y="0"/>
                </a:moveTo>
                <a:lnTo>
                  <a:pt x="6757175" y="0"/>
                </a:lnTo>
                <a:lnTo>
                  <a:pt x="67571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66830" r="-103814"/>
            </a:stretch>
          </a:blipFill>
        </p:spPr>
      </p:sp>
      <p:pic>
        <p:nvPicPr>
          <p:cNvPr id="5" name="Picture 4" descr="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50" y="114300"/>
            <a:ext cx="11198225" cy="4531995"/>
          </a:xfrm>
          <a:prstGeom prst="rect">
            <a:avLst/>
          </a:prstGeom>
        </p:spPr>
      </p:pic>
      <p:pic>
        <p:nvPicPr>
          <p:cNvPr id="6" name="Picture 5" descr="result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5600700"/>
            <a:ext cx="10540365" cy="4490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5632571" cy="10287000"/>
            <a:chOff x="0" y="0"/>
            <a:chExt cx="148347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3476" cy="2709333"/>
            </a:xfrm>
            <a:custGeom>
              <a:avLst/>
              <a:gdLst/>
              <a:ahLst/>
              <a:cxnLst/>
              <a:rect l="l" t="t" r="r" b="b"/>
              <a:pathLst>
                <a:path w="1483476" h="2709333">
                  <a:moveTo>
                    <a:pt x="0" y="0"/>
                  </a:moveTo>
                  <a:lnTo>
                    <a:pt x="1483476" y="0"/>
                  </a:lnTo>
                  <a:lnTo>
                    <a:pt x="14834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5632571" y="0"/>
            <a:ext cx="12655429" cy="10287000"/>
            <a:chOff x="0" y="0"/>
            <a:chExt cx="3333117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33117" cy="2709333"/>
            </a:xfrm>
            <a:custGeom>
              <a:avLst/>
              <a:gdLst/>
              <a:ahLst/>
              <a:cxnLst/>
              <a:rect l="l" t="t" r="r" b="b"/>
              <a:pathLst>
                <a:path w="3333117" h="2709333">
                  <a:moveTo>
                    <a:pt x="0" y="0"/>
                  </a:moveTo>
                  <a:lnTo>
                    <a:pt x="3333117" y="0"/>
                  </a:lnTo>
                  <a:lnTo>
                    <a:pt x="333311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797040" y="101600"/>
            <a:ext cx="4693920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Canva Sans" panose="020B0503030501040103"/>
              </a:rPr>
              <a:t>CONCLUSION</a:t>
            </a:r>
            <a:endParaRPr lang="en-US" sz="5500">
              <a:solidFill>
                <a:srgbClr val="000000"/>
              </a:solidFill>
              <a:latin typeface="Canva Sans" panose="020B05030305010401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3643" y="2430874"/>
            <a:ext cx="17045657" cy="6134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8190" lvl="1" indent="-379095" algn="ctr">
              <a:lnSpc>
                <a:spcPts val="4920"/>
              </a:lnSpc>
              <a:buFont typeface="Arial" panose="020B0604020202020204"/>
              <a:buChar char="•"/>
            </a:pPr>
            <a:r>
              <a:rPr lang="en-US" sz="3515">
                <a:solidFill>
                  <a:srgbClr val="000000"/>
                </a:solidFill>
                <a:latin typeface="Canva Sans" panose="020B0503030501040103"/>
              </a:rPr>
              <a:t>The multi-disease prediction web application offers a transformative approach to healthcare by utilizing data analysis and machine learning.</a:t>
            </a:r>
            <a:endParaRPr lang="en-US" sz="3515">
              <a:solidFill>
                <a:srgbClr val="000000"/>
              </a:solidFill>
              <a:latin typeface="Canva Sans" panose="020B0503030501040103"/>
            </a:endParaRPr>
          </a:p>
          <a:p>
            <a:pPr marL="758190" lvl="1" indent="-379095" algn="ctr">
              <a:lnSpc>
                <a:spcPts val="4920"/>
              </a:lnSpc>
              <a:buFont typeface="Arial" panose="020B0604020202020204"/>
              <a:buChar char="•"/>
            </a:pPr>
            <a:r>
              <a:rPr lang="en-US" sz="3515">
                <a:solidFill>
                  <a:srgbClr val="000000"/>
                </a:solidFill>
                <a:latin typeface="Canva Sans" panose="020B0503030501040103"/>
              </a:rPr>
              <a:t> Users can gauge their disease risks using personalized data through an intuitive interface, promoting proactive health management. </a:t>
            </a:r>
            <a:endParaRPr lang="en-US" sz="3515">
              <a:solidFill>
                <a:srgbClr val="000000"/>
              </a:solidFill>
              <a:latin typeface="Canva Sans" panose="020B0503030501040103"/>
            </a:endParaRPr>
          </a:p>
          <a:p>
            <a:pPr marL="758190" lvl="1" indent="-379095" algn="ctr">
              <a:lnSpc>
                <a:spcPts val="4920"/>
              </a:lnSpc>
              <a:buFont typeface="Arial" panose="020B0604020202020204"/>
              <a:buChar char="•"/>
            </a:pPr>
            <a:r>
              <a:rPr lang="en-US" sz="3515">
                <a:solidFill>
                  <a:srgbClr val="000000"/>
                </a:solidFill>
                <a:latin typeface="Canva Sans" panose="020B0503030501040103"/>
              </a:rPr>
              <a:t>The application's strength lies in early disease detection, vital for effective intervention and prevention. </a:t>
            </a:r>
            <a:endParaRPr lang="en-US" sz="3515">
              <a:solidFill>
                <a:srgbClr val="000000"/>
              </a:solidFill>
              <a:latin typeface="Canva Sans" panose="020B0503030501040103"/>
            </a:endParaRPr>
          </a:p>
          <a:p>
            <a:pPr marL="758190" lvl="1" indent="-379095" algn="ctr">
              <a:lnSpc>
                <a:spcPts val="4920"/>
              </a:lnSpc>
              <a:buFont typeface="Arial" panose="020B0604020202020204"/>
              <a:buChar char="•"/>
            </a:pPr>
            <a:r>
              <a:rPr lang="en-US" sz="3515">
                <a:solidFill>
                  <a:srgbClr val="000000"/>
                </a:solidFill>
                <a:latin typeface="Canva Sans" panose="020B0503030501040103"/>
              </a:rPr>
              <a:t>Its adaptable nature allows for incorporation of the latest medical insights, ensuring sustained accuracy. </a:t>
            </a:r>
            <a:endParaRPr lang="en-US" sz="3515">
              <a:solidFill>
                <a:srgbClr val="000000"/>
              </a:solidFill>
              <a:latin typeface="Canva Sans" panose="020B0503030501040103"/>
            </a:endParaRPr>
          </a:p>
          <a:p>
            <a:pPr marL="758190" lvl="1" indent="-379095" algn="ctr">
              <a:lnSpc>
                <a:spcPts val="4920"/>
              </a:lnSpc>
              <a:buFont typeface="Arial" panose="020B0604020202020204"/>
              <a:buChar char="•"/>
            </a:pPr>
            <a:r>
              <a:rPr lang="en-US" sz="3515">
                <a:solidFill>
                  <a:srgbClr val="000000"/>
                </a:solidFill>
                <a:latin typeface="Canva Sans" panose="020B0503030501040103"/>
              </a:rPr>
              <a:t>This collaborative blend of technology and medicine signifies a significant step towards a healthier society through informed healthcare decisions.</a:t>
            </a:r>
            <a:endParaRPr lang="en-US" sz="3515">
              <a:solidFill>
                <a:srgbClr val="000000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683684" y="544519"/>
            <a:ext cx="8920631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5500" spc="-109">
                <a:solidFill>
                  <a:srgbClr val="2E2E2E"/>
                </a:solidFill>
                <a:latin typeface="Lato Bold" panose="020F0502020204030203"/>
              </a:rPr>
              <a:t>FUTURE ENHANCEMENT</a:t>
            </a:r>
            <a:endParaRPr lang="en-US" sz="5500" spc="-109">
              <a:solidFill>
                <a:srgbClr val="2E2E2E"/>
              </a:solidFill>
              <a:latin typeface="Lato Bold" panose="020F05020202040302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2305638"/>
            <a:ext cx="16395734" cy="6883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315" lvl="1" indent="-371475" algn="just">
              <a:lnSpc>
                <a:spcPts val="5500"/>
              </a:lnSpc>
              <a:buFont typeface="Arial" panose="020B0604020202020204"/>
              <a:buChar char="•"/>
            </a:pPr>
            <a:r>
              <a:rPr lang="en-US" sz="3440">
                <a:solidFill>
                  <a:srgbClr val="4D4D4D"/>
                </a:solidFill>
                <a:latin typeface="Lato" panose="020F0502020204030203"/>
              </a:rPr>
              <a:t>The multi-disease prediction web application leverages data analysis and machine learning to revolutionize healthcare</a:t>
            </a:r>
            <a:endParaRPr lang="en-US" sz="3440">
              <a:solidFill>
                <a:srgbClr val="4D4D4D"/>
              </a:solidFill>
              <a:latin typeface="Lato" panose="020F0502020204030203"/>
            </a:endParaRPr>
          </a:p>
          <a:p>
            <a:pPr marL="742315" lvl="1" indent="-371475" algn="just">
              <a:lnSpc>
                <a:spcPts val="5500"/>
              </a:lnSpc>
              <a:buFont typeface="Arial" panose="020B0604020202020204"/>
              <a:buChar char="•"/>
            </a:pPr>
            <a:r>
              <a:rPr lang="en-US" sz="3440">
                <a:solidFill>
                  <a:srgbClr val="4D4D4D"/>
                </a:solidFill>
                <a:latin typeface="Lato" panose="020F0502020204030203"/>
              </a:rPr>
              <a:t>Its user-friendly interface enables personalized risk assessment, fostering proactive health management. </a:t>
            </a:r>
            <a:endParaRPr lang="en-US" sz="3440">
              <a:solidFill>
                <a:srgbClr val="4D4D4D"/>
              </a:solidFill>
              <a:latin typeface="Lato" panose="020F0502020204030203"/>
            </a:endParaRPr>
          </a:p>
          <a:p>
            <a:pPr marL="742315" lvl="1" indent="-371475" algn="just">
              <a:lnSpc>
                <a:spcPts val="5500"/>
              </a:lnSpc>
              <a:buFont typeface="Arial" panose="020B0604020202020204"/>
              <a:buChar char="•"/>
            </a:pPr>
            <a:r>
              <a:rPr lang="en-US" sz="3440">
                <a:solidFill>
                  <a:srgbClr val="4D4D4D"/>
                </a:solidFill>
                <a:latin typeface="Lato" panose="020F0502020204030203"/>
              </a:rPr>
              <a:t>The emphasis on early disease detection underscores its value for timely interventions. </a:t>
            </a:r>
            <a:endParaRPr lang="en-US" sz="3440">
              <a:solidFill>
                <a:srgbClr val="4D4D4D"/>
              </a:solidFill>
              <a:latin typeface="Lato" panose="020F0502020204030203"/>
            </a:endParaRPr>
          </a:p>
          <a:p>
            <a:pPr marL="742315" lvl="1" indent="-371475" algn="just">
              <a:lnSpc>
                <a:spcPts val="5500"/>
              </a:lnSpc>
              <a:buFont typeface="Arial" panose="020B0604020202020204"/>
              <a:buChar char="•"/>
            </a:pPr>
            <a:r>
              <a:rPr lang="en-US" sz="3440">
                <a:solidFill>
                  <a:srgbClr val="4D4D4D"/>
                </a:solidFill>
                <a:latin typeface="Lato" panose="020F0502020204030203"/>
              </a:rPr>
              <a:t>The application's adaptability ensures integration of cutting-edge medical insights, enhancing accuracy. </a:t>
            </a:r>
            <a:endParaRPr lang="en-US" sz="3440">
              <a:solidFill>
                <a:srgbClr val="4D4D4D"/>
              </a:solidFill>
              <a:latin typeface="Lato" panose="020F0502020204030203"/>
            </a:endParaRPr>
          </a:p>
          <a:p>
            <a:pPr marL="742315" lvl="1" indent="-371475" algn="just">
              <a:lnSpc>
                <a:spcPts val="5500"/>
              </a:lnSpc>
              <a:buFont typeface="Arial" panose="020B0604020202020204"/>
              <a:buChar char="•"/>
            </a:pPr>
            <a:r>
              <a:rPr lang="en-US" sz="3440">
                <a:solidFill>
                  <a:srgbClr val="4D4D4D"/>
                </a:solidFill>
                <a:latin typeface="Lato" panose="020F0502020204030203"/>
              </a:rPr>
              <a:t>This collaborative fusion of technology and medicine advances a healthier society through informed healthcare choices.</a:t>
            </a:r>
            <a:endParaRPr lang="en-US" sz="3440">
              <a:solidFill>
                <a:srgbClr val="4D4D4D"/>
              </a:solidFill>
              <a:latin typeface="Lato" panose="020F0502020204030203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0"/>
              </a:lnSpc>
            </a:pPr>
            <a:r>
              <a:rPr lang="en-US" sz="10000" u="sng">
                <a:solidFill>
                  <a:srgbClr val="2E2E2E"/>
                </a:solidFill>
                <a:latin typeface="Lato Bold" panose="020F0502020204030203"/>
              </a:rPr>
              <a:t>Thank You</a:t>
            </a:r>
            <a:endParaRPr lang="en-US" sz="10000" u="sng">
              <a:solidFill>
                <a:srgbClr val="2E2E2E"/>
              </a:solidFill>
              <a:latin typeface="Lato Bold" panose="020F0502020204030203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5835002" y="-5835002"/>
            <a:ext cx="6617996" cy="18288000"/>
            <a:chOff x="0" y="0"/>
            <a:chExt cx="1743011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43011" cy="4816592"/>
            </a:xfrm>
            <a:custGeom>
              <a:avLst/>
              <a:gdLst/>
              <a:ahLst/>
              <a:cxnLst/>
              <a:rect l="l" t="t" r="r" b="b"/>
              <a:pathLst>
                <a:path w="1743011" h="4816592">
                  <a:moveTo>
                    <a:pt x="0" y="0"/>
                  </a:moveTo>
                  <a:lnTo>
                    <a:pt x="1743011" y="0"/>
                  </a:lnTo>
                  <a:lnTo>
                    <a:pt x="174301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461593" y="360686"/>
            <a:ext cx="736481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5500">
                <a:solidFill>
                  <a:srgbClr val="2E2E2E"/>
                </a:solidFill>
                <a:latin typeface="Lato Bold" panose="020F0502020204030203"/>
              </a:rPr>
              <a:t>INTRODUCTION</a:t>
            </a:r>
            <a:endParaRPr lang="en-US" sz="5500">
              <a:solidFill>
                <a:srgbClr val="2E2E2E"/>
              </a:solidFill>
              <a:latin typeface="Lato Bold" panose="020F05020202040302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0" y="2491306"/>
            <a:ext cx="17956010" cy="7170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3580" lvl="1" indent="-351790" algn="just">
              <a:lnSpc>
                <a:spcPts val="5215"/>
              </a:lnSpc>
              <a:buFont typeface="Arial" panose="020B0604020202020204"/>
              <a:buChar char="•"/>
            </a:pPr>
            <a:r>
              <a:rPr lang="en-US" sz="3260">
                <a:solidFill>
                  <a:srgbClr val="4D4D4D"/>
                </a:solidFill>
                <a:latin typeface="Lato" panose="020F0502020204030203"/>
              </a:rPr>
              <a:t>This application introduces a novel approach in healthcare machine learning by offering a unified system for predicting multiple diseases via a single user interface.</a:t>
            </a:r>
            <a:endParaRPr lang="en-US" sz="3260">
              <a:solidFill>
                <a:srgbClr val="4D4D4D"/>
              </a:solidFill>
              <a:latin typeface="Lato" panose="020F0502020204030203"/>
            </a:endParaRPr>
          </a:p>
          <a:p>
            <a:pPr marL="703580" lvl="1" indent="-351790" algn="just">
              <a:lnSpc>
                <a:spcPts val="5215"/>
              </a:lnSpc>
              <a:buFont typeface="Arial" panose="020B0604020202020204"/>
              <a:buChar char="•"/>
            </a:pPr>
            <a:r>
              <a:rPr lang="en-US" sz="3260">
                <a:solidFill>
                  <a:srgbClr val="4D4D4D"/>
                </a:solidFill>
                <a:latin typeface="Lato" panose="020F0502020204030203"/>
              </a:rPr>
              <a:t>The model covers critical illnesses like diabetes, heart disease, chronic kidney disease, and cancer, with the potential to save lives through early detection.</a:t>
            </a:r>
            <a:endParaRPr lang="en-US" sz="3260">
              <a:solidFill>
                <a:srgbClr val="4D4D4D"/>
              </a:solidFill>
              <a:latin typeface="Lato" panose="020F0502020204030203"/>
            </a:endParaRPr>
          </a:p>
          <a:p>
            <a:pPr marL="703580" lvl="1" indent="-351790" algn="just">
              <a:lnSpc>
                <a:spcPts val="5215"/>
              </a:lnSpc>
              <a:buFont typeface="Arial" panose="020B0604020202020204"/>
              <a:buChar char="•"/>
            </a:pPr>
            <a:r>
              <a:rPr lang="en-US" sz="3260">
                <a:solidFill>
                  <a:srgbClr val="4D4D4D"/>
                </a:solidFill>
                <a:latin typeface="Lato" panose="020F0502020204030203"/>
              </a:rPr>
              <a:t>The system employs diverse classification algorithms including K-Nearest Neighbor, Support Vector Machine, Decision Tree, Random Forest, Logistic Regression, and Gaussian naive bayes, ensuring accurate predictions. </a:t>
            </a:r>
            <a:endParaRPr lang="en-US" sz="3260">
              <a:solidFill>
                <a:srgbClr val="4D4D4D"/>
              </a:solidFill>
              <a:latin typeface="Lato" panose="020F0502020204030203"/>
            </a:endParaRPr>
          </a:p>
          <a:p>
            <a:pPr marL="703580" lvl="1" indent="-351790" algn="just">
              <a:lnSpc>
                <a:spcPts val="5215"/>
              </a:lnSpc>
              <a:buFont typeface="Arial" panose="020B0604020202020204"/>
              <a:buChar char="•"/>
            </a:pPr>
            <a:r>
              <a:rPr lang="en-US" sz="3260">
                <a:solidFill>
                  <a:srgbClr val="4D4D4D"/>
                </a:solidFill>
                <a:latin typeface="Lato" panose="020F0502020204030203"/>
              </a:rPr>
              <a:t>Rigorous validation and comparison of each algorithm determine the optimal choice.</a:t>
            </a:r>
            <a:endParaRPr lang="en-US" sz="3260">
              <a:solidFill>
                <a:srgbClr val="4D4D4D"/>
              </a:solidFill>
              <a:latin typeface="Lato" panose="020F0502020204030203"/>
            </a:endParaRPr>
          </a:p>
          <a:p>
            <a:pPr marL="690880" lvl="1" indent="-345440" algn="just">
              <a:lnSpc>
                <a:spcPts val="512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4D4D4D"/>
                </a:solidFill>
                <a:latin typeface="Lato" panose="020F0502020204030203"/>
              </a:rPr>
              <a:t>Multiple datasets, one for each disease, contribute to achieving the highest prediction accuracy, ultimately resulting in a comprehensive web application for multi-disease forecasting powered by machine learning.</a:t>
            </a:r>
            <a:endParaRPr lang="en-US" sz="3200">
              <a:solidFill>
                <a:srgbClr val="4D4D4D"/>
              </a:solidFill>
              <a:latin typeface="Lato" panose="020F050202020403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00917" y="2174540"/>
            <a:ext cx="17341098" cy="774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512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4D4D4D"/>
                </a:solidFill>
                <a:latin typeface="Lato" panose="020F0502020204030203"/>
              </a:rPr>
              <a:t>The Multi-Disease Predictor project employs advanced machine learning to predict multiple diseases using diverse medical data sources, fostering early detection and personalized patient care.</a:t>
            </a:r>
            <a:endParaRPr lang="en-US" sz="3200">
              <a:solidFill>
                <a:srgbClr val="4D4D4D"/>
              </a:solidFill>
              <a:latin typeface="Lato" panose="020F0502020204030203"/>
            </a:endParaRPr>
          </a:p>
          <a:p>
            <a:pPr marL="690880" lvl="1" indent="-345440" algn="just">
              <a:lnSpc>
                <a:spcPts val="512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4D4D4D"/>
                </a:solidFill>
                <a:latin typeface="Lato" panose="020F0502020204030203"/>
              </a:rPr>
              <a:t>Disease-specific models are developed through a combination of supervised and unsupervised learning, offering transparent insights into prediction factors.</a:t>
            </a:r>
            <a:endParaRPr lang="en-US" sz="3200">
              <a:solidFill>
                <a:srgbClr val="4D4D4D"/>
              </a:solidFill>
              <a:latin typeface="Lato" panose="020F0502020204030203"/>
            </a:endParaRPr>
          </a:p>
          <a:p>
            <a:pPr marL="690880" lvl="1" indent="-345440" algn="just">
              <a:lnSpc>
                <a:spcPts val="512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4D4D4D"/>
                </a:solidFill>
                <a:latin typeface="Lato" panose="020F0502020204030203"/>
              </a:rPr>
              <a:t>Real-time predictions empower healthcare practitioners to intervene promptly, enhancing patient outcomes.</a:t>
            </a:r>
            <a:endParaRPr lang="en-US" sz="3200">
              <a:solidFill>
                <a:srgbClr val="4D4D4D"/>
              </a:solidFill>
              <a:latin typeface="Lato" panose="020F0502020204030203"/>
            </a:endParaRPr>
          </a:p>
          <a:p>
            <a:pPr marL="690880" lvl="1" indent="-345440" algn="just">
              <a:lnSpc>
                <a:spcPts val="512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4D4D4D"/>
                </a:solidFill>
                <a:latin typeface="Lato" panose="020F0502020204030203"/>
              </a:rPr>
              <a:t>The system's scalability and adherence to data protection regulations enable easy integration and safeguard patient privacy.</a:t>
            </a:r>
            <a:endParaRPr lang="en-US" sz="3200">
              <a:solidFill>
                <a:srgbClr val="4D4D4D"/>
              </a:solidFill>
              <a:latin typeface="Lato" panose="020F0502020204030203"/>
            </a:endParaRPr>
          </a:p>
          <a:p>
            <a:pPr marL="690880" lvl="1" indent="-345440" algn="just">
              <a:lnSpc>
                <a:spcPts val="512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4D4D4D"/>
                </a:solidFill>
                <a:latin typeface="Lato" panose="020F0502020204030203"/>
              </a:rPr>
              <a:t>This collaborative initiative aims to revolutionize healthcare through proactive, data-driven practices.</a:t>
            </a:r>
            <a:endParaRPr lang="en-US" sz="3200">
              <a:solidFill>
                <a:srgbClr val="4D4D4D"/>
              </a:solidFill>
              <a:latin typeface="Lato" panose="020F0502020204030203"/>
            </a:endParaRPr>
          </a:p>
          <a:p>
            <a:pPr algn="just">
              <a:lnSpc>
                <a:spcPts val="512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5285360" y="392663"/>
            <a:ext cx="7717280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5500" spc="-109">
                <a:solidFill>
                  <a:srgbClr val="2E2E2E"/>
                </a:solidFill>
                <a:latin typeface="Lato Bold" panose="020F0502020204030203"/>
              </a:rPr>
              <a:t>PROJECT DESCRIPTION</a:t>
            </a:r>
            <a:endParaRPr lang="en-US" sz="5500" spc="-109">
              <a:solidFill>
                <a:srgbClr val="2E2E2E"/>
              </a:solidFill>
              <a:latin typeface="Lato Bold" panose="020F050202020403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66736" y="2344768"/>
            <a:ext cx="5059141" cy="6508931"/>
            <a:chOff x="0" y="0"/>
            <a:chExt cx="1332449" cy="17142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32449" cy="1714286"/>
            </a:xfrm>
            <a:custGeom>
              <a:avLst/>
              <a:gdLst/>
              <a:ahLst/>
              <a:cxnLst/>
              <a:rect l="l" t="t" r="r" b="b"/>
              <a:pathLst>
                <a:path w="1332449" h="1714286">
                  <a:moveTo>
                    <a:pt x="0" y="0"/>
                  </a:moveTo>
                  <a:lnTo>
                    <a:pt x="1332449" y="0"/>
                  </a:lnTo>
                  <a:lnTo>
                    <a:pt x="1332449" y="1714286"/>
                  </a:lnTo>
                  <a:lnTo>
                    <a:pt x="0" y="1714286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6382259" y="2344768"/>
            <a:ext cx="5061813" cy="6508931"/>
            <a:chOff x="0" y="0"/>
            <a:chExt cx="1333153" cy="17142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33153" cy="1714286"/>
            </a:xfrm>
            <a:custGeom>
              <a:avLst/>
              <a:gdLst/>
              <a:ahLst/>
              <a:cxnLst/>
              <a:rect l="l" t="t" r="r" b="b"/>
              <a:pathLst>
                <a:path w="1333153" h="1714286">
                  <a:moveTo>
                    <a:pt x="0" y="0"/>
                  </a:moveTo>
                  <a:lnTo>
                    <a:pt x="1333153" y="0"/>
                  </a:lnTo>
                  <a:lnTo>
                    <a:pt x="1333153" y="1714286"/>
                  </a:lnTo>
                  <a:lnTo>
                    <a:pt x="0" y="1714286"/>
                  </a:lnTo>
                  <a:close/>
                </a:path>
              </a:pathLst>
            </a:custGeom>
            <a:solidFill>
              <a:srgbClr val="E9E9E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2200454" y="2344768"/>
            <a:ext cx="5058846" cy="6508931"/>
            <a:chOff x="0" y="0"/>
            <a:chExt cx="1332371" cy="171428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32371" cy="1714286"/>
            </a:xfrm>
            <a:custGeom>
              <a:avLst/>
              <a:gdLst/>
              <a:ahLst/>
              <a:cxnLst/>
              <a:rect l="l" t="t" r="r" b="b"/>
              <a:pathLst>
                <a:path w="1332371" h="1714286">
                  <a:moveTo>
                    <a:pt x="0" y="0"/>
                  </a:moveTo>
                  <a:lnTo>
                    <a:pt x="1332371" y="0"/>
                  </a:lnTo>
                  <a:lnTo>
                    <a:pt x="1332371" y="1714286"/>
                  </a:lnTo>
                  <a:lnTo>
                    <a:pt x="0" y="1714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069657" y="200208"/>
            <a:ext cx="10148687" cy="191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5500" spc="-110">
                <a:solidFill>
                  <a:srgbClr val="2E2E2E"/>
                </a:solidFill>
                <a:latin typeface="Lato Bold" panose="020F0502020204030203"/>
              </a:rPr>
              <a:t>TOOLS AND TECHNOLOGIES </a:t>
            </a:r>
            <a:endParaRPr lang="en-US" sz="5500" spc="-110">
              <a:solidFill>
                <a:srgbClr val="2E2E2E"/>
              </a:solidFill>
              <a:latin typeface="Lato Bold" panose="020F0502020204030203"/>
            </a:endParaRPr>
          </a:p>
          <a:p>
            <a:pPr>
              <a:lnSpc>
                <a:spcPts val="770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1134925" y="2815257"/>
            <a:ext cx="3218485" cy="1393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spc="-80">
                <a:solidFill>
                  <a:srgbClr val="2E2E2E"/>
                </a:solidFill>
                <a:latin typeface="Lato Bold" panose="020F0502020204030203"/>
              </a:rPr>
              <a:t>HTML </a:t>
            </a:r>
            <a:endParaRPr lang="en-US" sz="4000" spc="-80">
              <a:solidFill>
                <a:srgbClr val="2E2E2E"/>
              </a:solidFill>
              <a:latin typeface="Lato Bold" panose="020F0502020204030203"/>
            </a:endParaRPr>
          </a:p>
          <a:p>
            <a:pPr algn="ctr">
              <a:lnSpc>
                <a:spcPts val="560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742002" y="4197119"/>
            <a:ext cx="4621082" cy="4454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5"/>
              </a:lnSpc>
            </a:pPr>
          </a:p>
          <a:p>
            <a:pPr algn="ctr">
              <a:lnSpc>
                <a:spcPts val="3925"/>
              </a:lnSpc>
            </a:pPr>
            <a:r>
              <a:rPr lang="en-US" sz="2450">
                <a:solidFill>
                  <a:srgbClr val="4D4D4D"/>
                </a:solidFill>
                <a:latin typeface="Lato" panose="020F0502020204030203"/>
              </a:rPr>
              <a:t> The preferred markup language for documents intended to be viewed in a web browser is HTML, or HyperText Markup Language. It describes the purpose and organization of web content.</a:t>
            </a:r>
            <a:endParaRPr lang="en-US" sz="2450">
              <a:solidFill>
                <a:srgbClr val="4D4D4D"/>
              </a:solidFill>
              <a:latin typeface="Lato" panose="020F0502020204030203"/>
            </a:endParaRPr>
          </a:p>
          <a:p>
            <a:pPr algn="ctr">
              <a:lnSpc>
                <a:spcPts val="3925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7303924" y="2866064"/>
            <a:ext cx="3218485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spc="-80">
                <a:solidFill>
                  <a:srgbClr val="2E2E2E"/>
                </a:solidFill>
                <a:latin typeface="Lato Bold" panose="020F0502020204030203"/>
              </a:rPr>
              <a:t>CSS</a:t>
            </a:r>
            <a:endParaRPr lang="en-US" sz="4000" spc="-80">
              <a:solidFill>
                <a:srgbClr val="2E2E2E"/>
              </a:solidFill>
              <a:latin typeface="Lato Bold" panose="020F0502020204030203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672216" y="4718646"/>
            <a:ext cx="4481900" cy="393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450">
                <a:solidFill>
                  <a:srgbClr val="4D4D4D"/>
                </a:solidFill>
                <a:latin typeface="Lato" panose="020F0502020204030203"/>
              </a:rPr>
              <a:t> CSS is a style sheet language that is used to describe how a page that has been produced in a markup language, such as HTML or XML (including XML dialects like SVG, MathML, or XHTML), will look.</a:t>
            </a:r>
            <a:endParaRPr lang="en-US" sz="2450">
              <a:solidFill>
                <a:srgbClr val="4D4D4D"/>
              </a:solidFill>
              <a:latin typeface="Lato" panose="020F0502020204030203"/>
            </a:endParaRPr>
          </a:p>
          <a:p>
            <a:pPr algn="ctr">
              <a:lnSpc>
                <a:spcPts val="392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12392383" y="3930906"/>
            <a:ext cx="4674989" cy="55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0"/>
              </a:lnSpc>
            </a:pPr>
          </a:p>
          <a:p>
            <a:pPr algn="ctr">
              <a:lnSpc>
                <a:spcPts val="3920"/>
              </a:lnSpc>
            </a:pPr>
            <a:r>
              <a:rPr lang="en-US" sz="2450">
                <a:solidFill>
                  <a:srgbClr val="4D4D4D"/>
                </a:solidFill>
                <a:latin typeface="Lato" panose="020F0502020204030203"/>
              </a:rPr>
              <a:t> Bootstrap is a free and open-source CSS framework designed for front-end web development that prioritizes mobile responsiveness. It includes design templates for typography, forms, buttons, navigation, and other interface elements in HTML, CSS, and (optionally) JavaScript.</a:t>
            </a:r>
            <a:endParaRPr lang="en-US" sz="2450">
              <a:solidFill>
                <a:srgbClr val="4D4D4D"/>
              </a:solidFill>
              <a:latin typeface="Lato" panose="020F0502020204030203"/>
            </a:endParaRPr>
          </a:p>
          <a:p>
            <a:pPr algn="ctr">
              <a:lnSpc>
                <a:spcPts val="2900"/>
              </a:lnSpc>
            </a:pPr>
          </a:p>
          <a:p>
            <a:pPr algn="ctr">
              <a:lnSpc>
                <a:spcPts val="2900"/>
              </a:lnSpc>
            </a:pPr>
          </a:p>
        </p:txBody>
      </p:sp>
      <p:sp>
        <p:nvSpPr>
          <p:cNvPr id="17" name="TextBox 17"/>
          <p:cNvSpPr txBox="1"/>
          <p:nvPr/>
        </p:nvSpPr>
        <p:spPr>
          <a:xfrm>
            <a:off x="13307737" y="2866064"/>
            <a:ext cx="3218485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spc="-80">
                <a:solidFill>
                  <a:srgbClr val="2E2E2E"/>
                </a:solidFill>
                <a:latin typeface="Lato Bold" panose="020F0502020204030203"/>
              </a:rPr>
              <a:t>BOOTSTRAP</a:t>
            </a:r>
            <a:endParaRPr lang="en-US" sz="4000" spc="-80">
              <a:solidFill>
                <a:srgbClr val="2E2E2E"/>
              </a:solidFill>
              <a:latin typeface="Lato Bold" panose="020F05020202040302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849930" y="2675089"/>
            <a:ext cx="5075949" cy="6178610"/>
            <a:chOff x="0" y="0"/>
            <a:chExt cx="1336875" cy="1627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36875" cy="1627288"/>
            </a:xfrm>
            <a:custGeom>
              <a:avLst/>
              <a:gdLst/>
              <a:ahLst/>
              <a:cxnLst/>
              <a:rect l="l" t="t" r="r" b="b"/>
              <a:pathLst>
                <a:path w="1336875" h="1627288">
                  <a:moveTo>
                    <a:pt x="0" y="0"/>
                  </a:moveTo>
                  <a:lnTo>
                    <a:pt x="1336875" y="0"/>
                  </a:lnTo>
                  <a:lnTo>
                    <a:pt x="1336875" y="1627288"/>
                  </a:lnTo>
                  <a:lnTo>
                    <a:pt x="0" y="1627288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6545004" y="2675089"/>
            <a:ext cx="5057330" cy="6178610"/>
            <a:chOff x="0" y="0"/>
            <a:chExt cx="1331972" cy="16272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31972" cy="1627288"/>
            </a:xfrm>
            <a:custGeom>
              <a:avLst/>
              <a:gdLst/>
              <a:ahLst/>
              <a:cxnLst/>
              <a:rect l="l" t="t" r="r" b="b"/>
              <a:pathLst>
                <a:path w="1331972" h="1627288">
                  <a:moveTo>
                    <a:pt x="0" y="0"/>
                  </a:moveTo>
                  <a:lnTo>
                    <a:pt x="1331972" y="0"/>
                  </a:lnTo>
                  <a:lnTo>
                    <a:pt x="1331972" y="1627288"/>
                  </a:lnTo>
                  <a:lnTo>
                    <a:pt x="0" y="1627288"/>
                  </a:lnTo>
                  <a:close/>
                </a:path>
              </a:pathLst>
            </a:custGeom>
            <a:solidFill>
              <a:srgbClr val="E9E9E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2224077" y="2675089"/>
            <a:ext cx="5176790" cy="6178610"/>
            <a:chOff x="0" y="0"/>
            <a:chExt cx="1363434" cy="162728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3434" cy="1627288"/>
            </a:xfrm>
            <a:custGeom>
              <a:avLst/>
              <a:gdLst/>
              <a:ahLst/>
              <a:cxnLst/>
              <a:rect l="l" t="t" r="r" b="b"/>
              <a:pathLst>
                <a:path w="1363434" h="1627288">
                  <a:moveTo>
                    <a:pt x="0" y="0"/>
                  </a:moveTo>
                  <a:lnTo>
                    <a:pt x="1363434" y="0"/>
                  </a:lnTo>
                  <a:lnTo>
                    <a:pt x="1363434" y="1627288"/>
                  </a:lnTo>
                  <a:lnTo>
                    <a:pt x="0" y="1627288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692707" y="320402"/>
            <a:ext cx="10388827" cy="946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5500" spc="-110">
                <a:solidFill>
                  <a:srgbClr val="2E2E2E"/>
                </a:solidFill>
                <a:latin typeface="Lato Bold" panose="020F0502020204030203"/>
              </a:rPr>
              <a:t>TOOLS AND TECHNOLOGIES</a:t>
            </a:r>
            <a:r>
              <a:rPr lang="en-US" sz="5500" spc="-110">
                <a:solidFill>
                  <a:srgbClr val="2E2E2E"/>
                </a:solidFill>
                <a:latin typeface="Lato Bold" panose="020F0502020204030203"/>
              </a:rPr>
              <a:t> </a:t>
            </a:r>
            <a:endParaRPr lang="en-US" sz="5500" spc="-110">
              <a:solidFill>
                <a:srgbClr val="2E2E2E"/>
              </a:solidFill>
              <a:latin typeface="Lato Bold" panose="020F0502020204030203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2868878"/>
            <a:ext cx="3218485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spc="-80">
                <a:solidFill>
                  <a:srgbClr val="2E2E2E"/>
                </a:solidFill>
                <a:latin typeface="Lato Bold" panose="020F0502020204030203"/>
              </a:rPr>
              <a:t>PYTHON</a:t>
            </a:r>
            <a:endParaRPr lang="en-US" sz="4000" spc="-80">
              <a:solidFill>
                <a:srgbClr val="2E2E2E"/>
              </a:solidFill>
              <a:latin typeface="Lato Bold" panose="020F0502020204030203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4748070"/>
            <a:ext cx="4799185" cy="397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000">
                <a:solidFill>
                  <a:srgbClr val="4D4D4D"/>
                </a:solidFill>
                <a:latin typeface="Lato" panose="020F0502020204030203"/>
              </a:rPr>
              <a:t>A high-level, all-purpose programming language is Python. Code readability is prioritized in its design philosophy, which makes heavy use of indentation. Python uses garbage collection and has dynamic typing.It supports a variety of programming paradigms, including procedural, object-oriented, and functional structured programming</a:t>
            </a:r>
            <a:endParaRPr lang="en-US" sz="2000">
              <a:solidFill>
                <a:srgbClr val="4D4D4D"/>
              </a:solidFill>
              <a:latin typeface="Lato" panose="020F0502020204030203"/>
            </a:endParaRPr>
          </a:p>
          <a:p>
            <a:pPr algn="ctr">
              <a:lnSpc>
                <a:spcPts val="320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7016134" y="2868878"/>
            <a:ext cx="3218485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spc="-80">
                <a:solidFill>
                  <a:srgbClr val="2E2E2E"/>
                </a:solidFill>
                <a:latin typeface="Lato Bold" panose="020F0502020204030203"/>
              </a:rPr>
              <a:t>LIBRARIES</a:t>
            </a:r>
            <a:endParaRPr lang="en-US" sz="4000" spc="-80">
              <a:solidFill>
                <a:srgbClr val="2E2E2E"/>
              </a:solidFill>
              <a:latin typeface="Lato Bold" panose="020F0502020204030203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739447" y="4244866"/>
            <a:ext cx="4668445" cy="447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2030">
                <a:solidFill>
                  <a:srgbClr val="4D4D4D"/>
                </a:solidFill>
                <a:latin typeface="Lato Bold" panose="020F0502020204030203"/>
              </a:rPr>
              <a:t> Scikit-learn:</a:t>
            </a:r>
            <a:r>
              <a:rPr lang="en-US" sz="2030">
                <a:solidFill>
                  <a:srgbClr val="4D4D4D"/>
                </a:solidFill>
                <a:latin typeface="Lato" panose="020F0502020204030203"/>
              </a:rPr>
              <a:t>  A powerful machine learning library for building predictive models.</a:t>
            </a:r>
            <a:endParaRPr lang="en-US" sz="2030">
              <a:solidFill>
                <a:srgbClr val="4D4D4D"/>
              </a:solidFill>
              <a:latin typeface="Lato" panose="020F0502020204030203"/>
            </a:endParaRPr>
          </a:p>
          <a:p>
            <a:pPr algn="ctr">
              <a:lnSpc>
                <a:spcPts val="3250"/>
              </a:lnSpc>
            </a:pPr>
          </a:p>
          <a:p>
            <a:pPr algn="ctr">
              <a:lnSpc>
                <a:spcPts val="3250"/>
              </a:lnSpc>
            </a:pPr>
            <a:r>
              <a:rPr lang="en-US" sz="2030">
                <a:solidFill>
                  <a:srgbClr val="4D4D4D"/>
                </a:solidFill>
                <a:latin typeface="Lato Bold" panose="020F0502020204030203"/>
              </a:rPr>
              <a:t> TensorFlow :</a:t>
            </a:r>
            <a:r>
              <a:rPr lang="en-US" sz="2030">
                <a:solidFill>
                  <a:srgbClr val="4D4D4D"/>
                </a:solidFill>
                <a:latin typeface="Lato" panose="020F0502020204030203"/>
              </a:rPr>
              <a:t>  Deep learning frameworks for creating complex neural network models.</a:t>
            </a:r>
            <a:endParaRPr lang="en-US" sz="2030">
              <a:solidFill>
                <a:srgbClr val="4D4D4D"/>
              </a:solidFill>
              <a:latin typeface="Lato" panose="020F0502020204030203"/>
            </a:endParaRPr>
          </a:p>
          <a:p>
            <a:pPr algn="ctr">
              <a:lnSpc>
                <a:spcPts val="3250"/>
              </a:lnSpc>
            </a:pPr>
            <a:r>
              <a:rPr lang="en-US" sz="2030">
                <a:solidFill>
                  <a:srgbClr val="4D4D4D"/>
                </a:solidFill>
                <a:latin typeface="Lato" panose="020F0502020204030203"/>
              </a:rPr>
              <a:t>    </a:t>
            </a:r>
            <a:endParaRPr lang="en-US" sz="2030">
              <a:solidFill>
                <a:srgbClr val="4D4D4D"/>
              </a:solidFill>
              <a:latin typeface="Lato" panose="020F0502020204030203"/>
            </a:endParaRPr>
          </a:p>
          <a:p>
            <a:pPr algn="ctr">
              <a:lnSpc>
                <a:spcPts val="3250"/>
              </a:lnSpc>
            </a:pPr>
            <a:r>
              <a:rPr lang="en-US" sz="2030">
                <a:solidFill>
                  <a:srgbClr val="4D4D4D"/>
                </a:solidFill>
                <a:latin typeface="Lato" panose="020F0502020204030203"/>
              </a:rPr>
              <a:t> </a:t>
            </a:r>
            <a:r>
              <a:rPr lang="en-US" sz="2030">
                <a:solidFill>
                  <a:srgbClr val="4D4D4D"/>
                </a:solidFill>
                <a:latin typeface="Lato Bold" panose="020F0502020204030203"/>
              </a:rPr>
              <a:t>Pandas and NumPy:</a:t>
            </a:r>
            <a:r>
              <a:rPr lang="en-US" sz="2030">
                <a:solidFill>
                  <a:srgbClr val="4D4D4D"/>
                </a:solidFill>
                <a:latin typeface="Lato" panose="020F0502020204030203"/>
              </a:rPr>
              <a:t>  Data manipulation and numerical computation libraries.</a:t>
            </a:r>
            <a:endParaRPr lang="en-US" sz="2030">
              <a:solidFill>
                <a:srgbClr val="4D4D4D"/>
              </a:solidFill>
              <a:latin typeface="Lato" panose="020F0502020204030203"/>
            </a:endParaRPr>
          </a:p>
          <a:p>
            <a:pPr algn="ctr">
              <a:lnSpc>
                <a:spcPts val="325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12779072" y="2868878"/>
            <a:ext cx="3218485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spc="-80">
                <a:solidFill>
                  <a:srgbClr val="2E2E2E"/>
                </a:solidFill>
                <a:latin typeface="Lato Bold" panose="020F0502020204030203"/>
              </a:rPr>
              <a:t>MODELS</a:t>
            </a:r>
            <a:endParaRPr lang="en-US" sz="4000" spc="-80">
              <a:solidFill>
                <a:srgbClr val="2E2E2E"/>
              </a:solidFill>
              <a:latin typeface="Lato Bold" panose="020F0502020204030203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437156" y="4719495"/>
            <a:ext cx="4822144" cy="314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5"/>
              </a:lnSpc>
            </a:pPr>
            <a:r>
              <a:rPr lang="en-US" sz="2640">
                <a:solidFill>
                  <a:srgbClr val="4D4D4D"/>
                </a:solidFill>
                <a:latin typeface="Lato" panose="020F0502020204030203"/>
              </a:rPr>
              <a:t>Gaussian naive bayes,</a:t>
            </a:r>
            <a:endParaRPr lang="en-US" sz="2640">
              <a:solidFill>
                <a:srgbClr val="4D4D4D"/>
              </a:solidFill>
              <a:latin typeface="Lato" panose="020F0502020204030203"/>
            </a:endParaRPr>
          </a:p>
          <a:p>
            <a:pPr algn="ctr">
              <a:lnSpc>
                <a:spcPts val="4225"/>
              </a:lnSpc>
            </a:pPr>
            <a:r>
              <a:rPr lang="en-US" sz="2640">
                <a:solidFill>
                  <a:srgbClr val="4D4D4D"/>
                </a:solidFill>
                <a:latin typeface="Lato" panose="020F0502020204030203"/>
              </a:rPr>
              <a:t> Decision Tree,</a:t>
            </a:r>
            <a:endParaRPr lang="en-US" sz="2640">
              <a:solidFill>
                <a:srgbClr val="4D4D4D"/>
              </a:solidFill>
              <a:latin typeface="Lato" panose="020F0502020204030203"/>
            </a:endParaRPr>
          </a:p>
          <a:p>
            <a:pPr algn="ctr">
              <a:lnSpc>
                <a:spcPts val="4225"/>
              </a:lnSpc>
            </a:pPr>
            <a:r>
              <a:rPr lang="en-US" sz="2640">
                <a:solidFill>
                  <a:srgbClr val="4D4D4D"/>
                </a:solidFill>
                <a:latin typeface="Lato" panose="020F0502020204030203"/>
              </a:rPr>
              <a:t> Random Forest, </a:t>
            </a:r>
            <a:endParaRPr lang="en-US" sz="2640">
              <a:solidFill>
                <a:srgbClr val="4D4D4D"/>
              </a:solidFill>
              <a:latin typeface="Lato" panose="020F0502020204030203"/>
            </a:endParaRPr>
          </a:p>
          <a:p>
            <a:pPr algn="ctr">
              <a:lnSpc>
                <a:spcPts val="4225"/>
              </a:lnSpc>
            </a:pPr>
            <a:r>
              <a:rPr lang="en-US" sz="2640">
                <a:solidFill>
                  <a:srgbClr val="4D4D4D"/>
                </a:solidFill>
                <a:latin typeface="Lato" panose="020F0502020204030203"/>
              </a:rPr>
              <a:t> Logistic Regression</a:t>
            </a:r>
            <a:endParaRPr lang="en-US" sz="2640">
              <a:solidFill>
                <a:srgbClr val="4D4D4D"/>
              </a:solidFill>
              <a:latin typeface="Lato" panose="020F0502020204030203"/>
            </a:endParaRPr>
          </a:p>
          <a:p>
            <a:pPr algn="ctr">
              <a:lnSpc>
                <a:spcPts val="4225"/>
              </a:lnSpc>
            </a:pPr>
            <a:r>
              <a:rPr lang="en-US" sz="2640">
                <a:solidFill>
                  <a:srgbClr val="4D4D4D"/>
                </a:solidFill>
                <a:latin typeface="Lato" panose="020F0502020204030203"/>
              </a:rPr>
              <a:t>Support Vector Machine</a:t>
            </a:r>
            <a:endParaRPr lang="en-US" sz="2640">
              <a:solidFill>
                <a:srgbClr val="4D4D4D"/>
              </a:solidFill>
              <a:latin typeface="Lato" panose="020F0502020204030203"/>
            </a:endParaRPr>
          </a:p>
          <a:p>
            <a:pPr algn="ctr">
              <a:lnSpc>
                <a:spcPts val="422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5632571" cy="10287000"/>
            <a:chOff x="0" y="0"/>
            <a:chExt cx="148347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3476" cy="2709333"/>
            </a:xfrm>
            <a:custGeom>
              <a:avLst/>
              <a:gdLst/>
              <a:ahLst/>
              <a:cxnLst/>
              <a:rect l="l" t="t" r="r" b="b"/>
              <a:pathLst>
                <a:path w="1483476" h="2709333">
                  <a:moveTo>
                    <a:pt x="0" y="0"/>
                  </a:moveTo>
                  <a:lnTo>
                    <a:pt x="1483476" y="0"/>
                  </a:lnTo>
                  <a:lnTo>
                    <a:pt x="14834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5632571" y="0"/>
            <a:ext cx="12655429" cy="10287000"/>
            <a:chOff x="0" y="0"/>
            <a:chExt cx="3333117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33117" cy="2709333"/>
            </a:xfrm>
            <a:custGeom>
              <a:avLst/>
              <a:gdLst/>
              <a:ahLst/>
              <a:cxnLst/>
              <a:rect l="l" t="t" r="r" b="b"/>
              <a:pathLst>
                <a:path w="3333117" h="2709333">
                  <a:moveTo>
                    <a:pt x="0" y="0"/>
                  </a:moveTo>
                  <a:lnTo>
                    <a:pt x="3333117" y="0"/>
                  </a:lnTo>
                  <a:lnTo>
                    <a:pt x="333311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2058820"/>
            <a:ext cx="16230600" cy="8020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0" lvl="1" indent="-269875" algn="just">
              <a:lnSpc>
                <a:spcPts val="40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4D4D4D"/>
                </a:solidFill>
                <a:latin typeface="Lato Bold" panose="020F0502020204030203"/>
              </a:rPr>
              <a:t>Multi-Disease Prediction:</a:t>
            </a:r>
            <a:r>
              <a:rPr lang="en-US" sz="2500">
                <a:solidFill>
                  <a:srgbClr val="4D4D4D"/>
                </a:solidFill>
                <a:latin typeface="Lato" panose="020F0502020204030203"/>
              </a:rPr>
              <a:t> The application should be capable of predicting multiple diseases such as diabetes, heart disease, chronic kidney disease, and cancer based on input data.</a:t>
            </a:r>
            <a:endParaRPr lang="en-US" sz="2500">
              <a:solidFill>
                <a:srgbClr val="4D4D4D"/>
              </a:solidFill>
              <a:latin typeface="Lato" panose="020F0502020204030203"/>
            </a:endParaRPr>
          </a:p>
          <a:p>
            <a:pPr marL="539750" lvl="1" indent="-269875" algn="just">
              <a:lnSpc>
                <a:spcPts val="40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4D4D4D"/>
                </a:solidFill>
                <a:latin typeface="Lato Bold" panose="020F0502020204030203"/>
              </a:rPr>
              <a:t>User Interface:</a:t>
            </a:r>
            <a:r>
              <a:rPr lang="en-US" sz="2500">
                <a:solidFill>
                  <a:srgbClr val="4D4D4D"/>
                </a:solidFill>
                <a:latin typeface="Lato" panose="020F0502020204030203"/>
              </a:rPr>
              <a:t> The system should offer a user-friendly interface where healthcare practitioners can input patient information and receive disease predictions.</a:t>
            </a:r>
            <a:endParaRPr lang="en-US" sz="2500">
              <a:solidFill>
                <a:srgbClr val="4D4D4D"/>
              </a:solidFill>
              <a:latin typeface="Lato" panose="020F0502020204030203"/>
            </a:endParaRPr>
          </a:p>
          <a:p>
            <a:pPr marL="539750" lvl="1" indent="-269875" algn="just">
              <a:lnSpc>
                <a:spcPts val="40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4D4D4D"/>
                </a:solidFill>
                <a:latin typeface="Lato Bold" panose="020F0502020204030203"/>
              </a:rPr>
              <a:t>Algorithm Integration:</a:t>
            </a:r>
            <a:r>
              <a:rPr lang="en-US" sz="2500">
                <a:solidFill>
                  <a:srgbClr val="4D4D4D"/>
                </a:solidFill>
                <a:latin typeface="Lato" panose="020F0502020204030203"/>
              </a:rPr>
              <a:t> The application must implement various classification algorithms (K-Nearest Neighbor, Support Vector Machine, Decision Tree, Random Forest, Logistic Regression, Gaussian naive bayes) to perform disease prediction.</a:t>
            </a:r>
            <a:endParaRPr lang="en-US" sz="2500">
              <a:solidFill>
                <a:srgbClr val="4D4D4D"/>
              </a:solidFill>
              <a:latin typeface="Lato" panose="020F0502020204030203"/>
            </a:endParaRPr>
          </a:p>
          <a:p>
            <a:pPr marL="539750" lvl="1" indent="-269875" algn="just">
              <a:lnSpc>
                <a:spcPts val="40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4D4D4D"/>
                </a:solidFill>
                <a:latin typeface="Lato Bold" panose="020F0502020204030203"/>
              </a:rPr>
              <a:t>Accuracy Validation:</a:t>
            </a:r>
            <a:r>
              <a:rPr lang="en-US" sz="2500">
                <a:solidFill>
                  <a:srgbClr val="4D4D4D"/>
                </a:solidFill>
                <a:latin typeface="Lato" panose="020F0502020204030203"/>
              </a:rPr>
              <a:t> The accuracy of each algorithm should be validated and compared with each other to identify the most accurate algorithm for disease prediction.</a:t>
            </a:r>
            <a:endParaRPr lang="en-US" sz="2500">
              <a:solidFill>
                <a:srgbClr val="4D4D4D"/>
              </a:solidFill>
              <a:latin typeface="Lato" panose="020F0502020204030203"/>
            </a:endParaRPr>
          </a:p>
          <a:p>
            <a:pPr marL="539750" lvl="1" indent="-269875" algn="just">
              <a:lnSpc>
                <a:spcPts val="40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4D4D4D"/>
                </a:solidFill>
                <a:latin typeface="Lato Bold" panose="020F0502020204030203"/>
              </a:rPr>
              <a:t>Dataset Utilization:</a:t>
            </a:r>
            <a:r>
              <a:rPr lang="en-US" sz="2500">
                <a:solidFill>
                  <a:srgbClr val="4D4D4D"/>
                </a:solidFill>
                <a:latin typeface="Lato" panose="020F0502020204030203"/>
              </a:rPr>
              <a:t> Multiple datasets, each specific to a disease, should be utilized to enhance prediction accuracy for different diseases.</a:t>
            </a:r>
            <a:endParaRPr lang="en-US" sz="2500">
              <a:solidFill>
                <a:srgbClr val="4D4D4D"/>
              </a:solidFill>
              <a:latin typeface="Lato" panose="020F0502020204030203"/>
            </a:endParaRPr>
          </a:p>
          <a:p>
            <a:pPr marL="539750" lvl="1" indent="-269875" algn="just">
              <a:lnSpc>
                <a:spcPts val="40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4D4D4D"/>
                </a:solidFill>
                <a:latin typeface="Lato Bold" panose="020F0502020204030203"/>
              </a:rPr>
              <a:t>Real-time Predictions: </a:t>
            </a:r>
            <a:r>
              <a:rPr lang="en-US" sz="2500">
                <a:solidFill>
                  <a:srgbClr val="4D4D4D"/>
                </a:solidFill>
                <a:latin typeface="Lato" panose="020F0502020204030203"/>
              </a:rPr>
              <a:t>The system should provide real-time predictions, enabling prompt interventions and timely patient care.</a:t>
            </a:r>
            <a:endParaRPr lang="en-US" sz="2500">
              <a:solidFill>
                <a:srgbClr val="4D4D4D"/>
              </a:solidFill>
              <a:latin typeface="Lato" panose="020F0502020204030203"/>
            </a:endParaRPr>
          </a:p>
          <a:p>
            <a:pPr marL="539750" lvl="1" indent="-269875" algn="just">
              <a:lnSpc>
                <a:spcPts val="40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4D4D4D"/>
                </a:solidFill>
                <a:latin typeface="Lato Bold" panose="020F0502020204030203"/>
              </a:rPr>
              <a:t>Scalability:</a:t>
            </a:r>
            <a:r>
              <a:rPr lang="en-US" sz="2500">
                <a:solidFill>
                  <a:srgbClr val="4D4D4D"/>
                </a:solidFill>
                <a:latin typeface="Lato" panose="020F0502020204030203"/>
              </a:rPr>
              <a:t> The application's architecture should be scalable, allowing for easy integration of new diseases and data sources in the future.</a:t>
            </a:r>
            <a:endParaRPr lang="en-US" sz="2500">
              <a:solidFill>
                <a:srgbClr val="4D4D4D"/>
              </a:solidFill>
              <a:latin typeface="Lato" panose="020F0502020204030203"/>
            </a:endParaRPr>
          </a:p>
          <a:p>
            <a:pPr algn="just">
              <a:lnSpc>
                <a:spcPts val="3775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2057796" y="508000"/>
            <a:ext cx="14172407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700"/>
              </a:lnSpc>
            </a:pPr>
            <a:r>
              <a:rPr lang="en-US" sz="5500">
                <a:solidFill>
                  <a:srgbClr val="4D4D4D"/>
                </a:solidFill>
                <a:latin typeface="Lato Bold" panose="020F0502020204030203"/>
              </a:rPr>
              <a:t>FUNCTIONAL REQUIREMENTS</a:t>
            </a:r>
            <a:endParaRPr lang="en-US" sz="5500">
              <a:solidFill>
                <a:srgbClr val="4D4D4D"/>
              </a:solidFill>
              <a:latin typeface="Lato Bold" panose="020F050202020403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5632571" cy="10287000"/>
            <a:chOff x="0" y="0"/>
            <a:chExt cx="148347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3476" cy="2709333"/>
            </a:xfrm>
            <a:custGeom>
              <a:avLst/>
              <a:gdLst/>
              <a:ahLst/>
              <a:cxnLst/>
              <a:rect l="l" t="t" r="r" b="b"/>
              <a:pathLst>
                <a:path w="1483476" h="2709333">
                  <a:moveTo>
                    <a:pt x="0" y="0"/>
                  </a:moveTo>
                  <a:lnTo>
                    <a:pt x="1483476" y="0"/>
                  </a:lnTo>
                  <a:lnTo>
                    <a:pt x="14834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5632571" y="0"/>
            <a:ext cx="12655429" cy="10287000"/>
            <a:chOff x="0" y="0"/>
            <a:chExt cx="3333117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33117" cy="2709333"/>
            </a:xfrm>
            <a:custGeom>
              <a:avLst/>
              <a:gdLst/>
              <a:ahLst/>
              <a:cxnLst/>
              <a:rect l="l" t="t" r="r" b="b"/>
              <a:pathLst>
                <a:path w="3333117" h="2709333">
                  <a:moveTo>
                    <a:pt x="0" y="0"/>
                  </a:moveTo>
                  <a:lnTo>
                    <a:pt x="3333117" y="0"/>
                  </a:lnTo>
                  <a:lnTo>
                    <a:pt x="333311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56398" y="2547981"/>
            <a:ext cx="16232345" cy="703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0" lvl="1" indent="-269875" algn="just">
              <a:lnSpc>
                <a:spcPts val="40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4D4D4D"/>
                </a:solidFill>
                <a:latin typeface="Lato Bold" panose="020F0502020204030203"/>
              </a:rPr>
              <a:t>Performance:</a:t>
            </a:r>
            <a:r>
              <a:rPr lang="en-US" sz="2500">
                <a:solidFill>
                  <a:srgbClr val="4D4D4D"/>
                </a:solidFill>
                <a:latin typeface="Lato" panose="020F0502020204030203"/>
              </a:rPr>
              <a:t> The application should deliver predictions within a reasonable response time, even with a large volume of concurrent users.</a:t>
            </a:r>
            <a:endParaRPr lang="en-US" sz="2500">
              <a:solidFill>
                <a:srgbClr val="4D4D4D"/>
              </a:solidFill>
              <a:latin typeface="Lato" panose="020F0502020204030203"/>
            </a:endParaRPr>
          </a:p>
          <a:p>
            <a:pPr marL="539750" lvl="1" indent="-269875" algn="just">
              <a:lnSpc>
                <a:spcPts val="40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4D4D4D"/>
                </a:solidFill>
                <a:latin typeface="Lato Bold" panose="020F0502020204030203"/>
              </a:rPr>
              <a:t>Accuracy: </a:t>
            </a:r>
            <a:r>
              <a:rPr lang="en-US" sz="2500">
                <a:solidFill>
                  <a:srgbClr val="4D4D4D"/>
                </a:solidFill>
                <a:latin typeface="Lato" panose="020F0502020204030203"/>
              </a:rPr>
              <a:t>The prediction accuracy of the chosen algorithm should be high to ensure reliable disease forecasts.</a:t>
            </a:r>
            <a:endParaRPr lang="en-US" sz="2500">
              <a:solidFill>
                <a:srgbClr val="4D4D4D"/>
              </a:solidFill>
              <a:latin typeface="Lato" panose="020F0502020204030203"/>
            </a:endParaRPr>
          </a:p>
          <a:p>
            <a:pPr marL="539750" lvl="1" indent="-269875" algn="just">
              <a:lnSpc>
                <a:spcPts val="40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4D4D4D"/>
                </a:solidFill>
                <a:latin typeface="Lato Bold" panose="020F0502020204030203"/>
              </a:rPr>
              <a:t>Usability:</a:t>
            </a:r>
            <a:r>
              <a:rPr lang="en-US" sz="2500">
                <a:solidFill>
                  <a:srgbClr val="4D4D4D"/>
                </a:solidFill>
                <a:latin typeface="Lato" panose="020F0502020204030203"/>
              </a:rPr>
              <a:t> The user interface should be intuitive and easy to navigate for healthcare practitioners with varying levels of technical expertise.</a:t>
            </a:r>
            <a:endParaRPr lang="en-US" sz="2500">
              <a:solidFill>
                <a:srgbClr val="4D4D4D"/>
              </a:solidFill>
              <a:latin typeface="Lato" panose="020F0502020204030203"/>
            </a:endParaRPr>
          </a:p>
          <a:p>
            <a:pPr marL="539750" lvl="1" indent="-269875" algn="just">
              <a:lnSpc>
                <a:spcPts val="40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4D4D4D"/>
                </a:solidFill>
                <a:latin typeface="Lato Bold" panose="020F0502020204030203"/>
              </a:rPr>
              <a:t>Security:</a:t>
            </a:r>
            <a:r>
              <a:rPr lang="en-US" sz="2500">
                <a:solidFill>
                  <a:srgbClr val="4D4D4D"/>
                </a:solidFill>
                <a:latin typeface="Lato" panose="020F0502020204030203"/>
              </a:rPr>
              <a:t> The application must adhere to rigorous data protection regulations (such as HIPAA) to ensure patient data privacy and security.</a:t>
            </a:r>
            <a:endParaRPr lang="en-US" sz="2500">
              <a:solidFill>
                <a:srgbClr val="4D4D4D"/>
              </a:solidFill>
              <a:latin typeface="Lato" panose="020F0502020204030203"/>
            </a:endParaRPr>
          </a:p>
          <a:p>
            <a:pPr marL="539750" lvl="1" indent="-269875" algn="just">
              <a:lnSpc>
                <a:spcPts val="40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4D4D4D"/>
                </a:solidFill>
                <a:latin typeface="Lato Bold" panose="020F0502020204030203"/>
              </a:rPr>
              <a:t>Reliability:</a:t>
            </a:r>
            <a:r>
              <a:rPr lang="en-US" sz="2500">
                <a:solidFill>
                  <a:srgbClr val="4D4D4D"/>
                </a:solidFill>
                <a:latin typeface="Lato" panose="020F0502020204030203"/>
              </a:rPr>
              <a:t> The system should be highly reliable, minimizing downtime and ensuring consistent availability for healthcare practitioners.</a:t>
            </a:r>
            <a:endParaRPr lang="en-US" sz="2500">
              <a:solidFill>
                <a:srgbClr val="4D4D4D"/>
              </a:solidFill>
              <a:latin typeface="Lato" panose="020F0502020204030203"/>
            </a:endParaRPr>
          </a:p>
          <a:p>
            <a:pPr marL="539750" lvl="1" indent="-269875" algn="just">
              <a:lnSpc>
                <a:spcPts val="40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4D4D4D"/>
                </a:solidFill>
                <a:latin typeface="Lato Bold" panose="020F0502020204030203"/>
              </a:rPr>
              <a:t>Compatibility:</a:t>
            </a:r>
            <a:r>
              <a:rPr lang="en-US" sz="2500">
                <a:solidFill>
                  <a:srgbClr val="4D4D4D"/>
                </a:solidFill>
                <a:latin typeface="Lato" panose="020F0502020204030203"/>
              </a:rPr>
              <a:t> The application should be compatible with various devices and browsers commonly used in healthcare settings.</a:t>
            </a:r>
            <a:endParaRPr lang="en-US" sz="2500">
              <a:solidFill>
                <a:srgbClr val="4D4D4D"/>
              </a:solidFill>
              <a:latin typeface="Lato" panose="020F0502020204030203"/>
            </a:endParaRPr>
          </a:p>
          <a:p>
            <a:pPr marL="539750" lvl="1" indent="-269875" algn="just">
              <a:lnSpc>
                <a:spcPts val="40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4D4D4D"/>
                </a:solidFill>
                <a:latin typeface="Lato Bold" panose="020F0502020204030203"/>
              </a:rPr>
              <a:t>Scalability:</a:t>
            </a:r>
            <a:r>
              <a:rPr lang="en-US" sz="2500">
                <a:solidFill>
                  <a:srgbClr val="4D4D4D"/>
                </a:solidFill>
                <a:latin typeface="Lato" panose="020F0502020204030203"/>
              </a:rPr>
              <a:t> The system should be able to handle increasing data volume and user traffic as the number of users and diseases grows.</a:t>
            </a:r>
            <a:endParaRPr lang="en-US" sz="2500">
              <a:solidFill>
                <a:srgbClr val="4D4D4D"/>
              </a:solidFill>
              <a:latin typeface="Lato" panose="020F0502020204030203"/>
            </a:endParaRPr>
          </a:p>
          <a:p>
            <a:pPr algn="just">
              <a:lnSpc>
                <a:spcPts val="400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1372832" y="508000"/>
            <a:ext cx="14148813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700"/>
              </a:lnSpc>
            </a:pPr>
            <a:r>
              <a:rPr lang="en-US" sz="5500">
                <a:solidFill>
                  <a:srgbClr val="4D4D4D"/>
                </a:solidFill>
                <a:latin typeface="Lato Bold" panose="020F0502020204030203"/>
              </a:rPr>
              <a:t>NON FUNCTIONAL REQUIREMENTS</a:t>
            </a:r>
            <a:endParaRPr lang="en-US" sz="5500">
              <a:solidFill>
                <a:srgbClr val="4D4D4D"/>
              </a:solidFill>
              <a:latin typeface="Lato Bold" panose="020F05020202040302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591669" y="0"/>
            <a:ext cx="8696331" cy="10287000"/>
            <a:chOff x="0" y="0"/>
            <a:chExt cx="229039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90392" cy="2709333"/>
            </a:xfrm>
            <a:custGeom>
              <a:avLst/>
              <a:gdLst/>
              <a:ahLst/>
              <a:cxnLst/>
              <a:rect l="l" t="t" r="r" b="b"/>
              <a:pathLst>
                <a:path w="2290392" h="2709333">
                  <a:moveTo>
                    <a:pt x="0" y="0"/>
                  </a:moveTo>
                  <a:lnTo>
                    <a:pt x="2290392" y="0"/>
                  </a:lnTo>
                  <a:lnTo>
                    <a:pt x="22903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79303" y="200025"/>
            <a:ext cx="9412366" cy="4294308"/>
          </a:xfrm>
          <a:custGeom>
            <a:avLst/>
            <a:gdLst/>
            <a:ahLst/>
            <a:cxnLst/>
            <a:rect l="l" t="t" r="r" b="b"/>
            <a:pathLst>
              <a:path w="9412366" h="4294308">
                <a:moveTo>
                  <a:pt x="0" y="0"/>
                </a:moveTo>
                <a:lnTo>
                  <a:pt x="9412366" y="0"/>
                </a:lnTo>
                <a:lnTo>
                  <a:pt x="9412366" y="4294308"/>
                </a:lnTo>
                <a:lnTo>
                  <a:pt x="0" y="429430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04643" y="5067323"/>
            <a:ext cx="13597360" cy="4958662"/>
          </a:xfrm>
          <a:custGeom>
            <a:avLst/>
            <a:gdLst/>
            <a:ahLst/>
            <a:cxnLst/>
            <a:rect l="l" t="t" r="r" b="b"/>
            <a:pathLst>
              <a:path w="13597360" h="4958662">
                <a:moveTo>
                  <a:pt x="0" y="0"/>
                </a:moveTo>
                <a:lnTo>
                  <a:pt x="13597360" y="0"/>
                </a:lnTo>
                <a:lnTo>
                  <a:pt x="13597360" y="4958662"/>
                </a:lnTo>
                <a:lnTo>
                  <a:pt x="0" y="495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436" b="-96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991200" y="-114300"/>
            <a:ext cx="5506250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900"/>
              </a:lnSpc>
            </a:pPr>
            <a:r>
              <a:rPr lang="en-US" sz="5500">
                <a:solidFill>
                  <a:srgbClr val="4D4D4D"/>
                </a:solidFill>
                <a:latin typeface="Lato Bold" panose="020F0502020204030203"/>
              </a:rPr>
              <a:t>SNAPSHOTS</a:t>
            </a:r>
            <a:endParaRPr lang="en-US" sz="5500">
              <a:solidFill>
                <a:srgbClr val="4D4D4D"/>
              </a:solidFill>
              <a:latin typeface="Lato Bold" panose="020F0502020204030203"/>
            </a:endParaRPr>
          </a:p>
        </p:txBody>
      </p:sp>
      <p:sp>
        <p:nvSpPr>
          <p:cNvPr id="8" name="Freeform 5"/>
          <p:cNvSpPr/>
          <p:nvPr/>
        </p:nvSpPr>
        <p:spPr>
          <a:xfrm>
            <a:off x="9601184" y="1104886"/>
            <a:ext cx="8504481" cy="4077645"/>
          </a:xfrm>
          <a:custGeom>
            <a:avLst/>
            <a:gdLst/>
            <a:ahLst/>
            <a:cxnLst/>
            <a:rect l="l" t="t" r="r" b="b"/>
            <a:pathLst>
              <a:path w="8504481" h="4077645">
                <a:moveTo>
                  <a:pt x="0" y="0"/>
                </a:moveTo>
                <a:lnTo>
                  <a:pt x="8504481" y="0"/>
                </a:lnTo>
                <a:lnTo>
                  <a:pt x="8504481" y="4077645"/>
                </a:lnTo>
                <a:lnTo>
                  <a:pt x="0" y="40776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342" b="-3342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591669" y="0"/>
            <a:ext cx="8696331" cy="10287000"/>
            <a:chOff x="0" y="0"/>
            <a:chExt cx="229039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90392" cy="2709333"/>
            </a:xfrm>
            <a:custGeom>
              <a:avLst/>
              <a:gdLst/>
              <a:ahLst/>
              <a:cxnLst/>
              <a:rect l="l" t="t" r="r" b="b"/>
              <a:pathLst>
                <a:path w="2290392" h="2709333">
                  <a:moveTo>
                    <a:pt x="0" y="0"/>
                  </a:moveTo>
                  <a:lnTo>
                    <a:pt x="2290392" y="0"/>
                  </a:lnTo>
                  <a:lnTo>
                    <a:pt x="22903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52307" y="266878"/>
            <a:ext cx="8425183" cy="4277575"/>
          </a:xfrm>
          <a:custGeom>
            <a:avLst/>
            <a:gdLst/>
            <a:ahLst/>
            <a:cxnLst/>
            <a:rect l="l" t="t" r="r" b="b"/>
            <a:pathLst>
              <a:path w="8425183" h="4277575">
                <a:moveTo>
                  <a:pt x="0" y="0"/>
                </a:moveTo>
                <a:lnTo>
                  <a:pt x="8425183" y="0"/>
                </a:lnTo>
                <a:lnTo>
                  <a:pt x="8425183" y="4277575"/>
                </a:lnTo>
                <a:lnTo>
                  <a:pt x="0" y="427757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379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892086" y="6361290"/>
            <a:ext cx="2586858" cy="266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FFFFFF"/>
                </a:solidFill>
                <a:latin typeface="Lato Bold" panose="020F0502020204030203"/>
              </a:rPr>
              <a:t>reallyygreatsite.com</a:t>
            </a:r>
            <a:endParaRPr lang="en-US" sz="1500">
              <a:solidFill>
                <a:srgbClr val="FFFFFF"/>
              </a:solidFill>
              <a:latin typeface="Lato Bold" panose="020F0502020204030203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52400" y="5143486"/>
            <a:ext cx="8931651" cy="4077645"/>
          </a:xfrm>
          <a:custGeom>
            <a:avLst/>
            <a:gdLst/>
            <a:ahLst/>
            <a:cxnLst/>
            <a:rect l="l" t="t" r="r" b="b"/>
            <a:pathLst>
              <a:path w="8931651" h="4077645">
                <a:moveTo>
                  <a:pt x="0" y="0"/>
                </a:moveTo>
                <a:lnTo>
                  <a:pt x="8931651" y="0"/>
                </a:lnTo>
                <a:lnTo>
                  <a:pt x="8931651" y="4077645"/>
                </a:lnTo>
                <a:lnTo>
                  <a:pt x="0" y="40776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616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839200" y="267335"/>
            <a:ext cx="9069705" cy="4502150"/>
          </a:xfrm>
          <a:custGeom>
            <a:avLst/>
            <a:gdLst/>
            <a:ahLst/>
            <a:cxnLst/>
            <a:rect l="l" t="t" r="r" b="b"/>
            <a:pathLst>
              <a:path w="8641802" h="4277575">
                <a:moveTo>
                  <a:pt x="0" y="0"/>
                </a:moveTo>
                <a:lnTo>
                  <a:pt x="8641802" y="0"/>
                </a:lnTo>
                <a:lnTo>
                  <a:pt x="8641802" y="4277575"/>
                </a:lnTo>
                <a:lnTo>
                  <a:pt x="0" y="42775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75" r="-2975"/>
            </a:stretch>
          </a:blipFill>
        </p:spPr>
      </p:sp>
      <p:sp>
        <p:nvSpPr>
          <p:cNvPr id="10" name="Freeform 2"/>
          <p:cNvSpPr/>
          <p:nvPr/>
        </p:nvSpPr>
        <p:spPr>
          <a:xfrm>
            <a:off x="9448800" y="4914900"/>
            <a:ext cx="8460105" cy="5211445"/>
          </a:xfrm>
          <a:custGeom>
            <a:avLst/>
            <a:gdLst/>
            <a:ahLst/>
            <a:cxnLst/>
            <a:rect l="l" t="t" r="r" b="b"/>
            <a:pathLst>
              <a:path w="9343748" h="4671874">
                <a:moveTo>
                  <a:pt x="0" y="0"/>
                </a:moveTo>
                <a:lnTo>
                  <a:pt x="9343747" y="0"/>
                </a:lnTo>
                <a:lnTo>
                  <a:pt x="9343747" y="4671873"/>
                </a:lnTo>
                <a:lnTo>
                  <a:pt x="0" y="46718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6395</Words>
  <Application>WPS Presentation</Application>
  <PresentationFormat>On-screen Show (4:3)</PresentationFormat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Lato Bold</vt:lpstr>
      <vt:lpstr>Arial</vt:lpstr>
      <vt:lpstr>Lato</vt:lpstr>
      <vt:lpstr>Canva Sans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/>
  <cp:lastModifiedBy>ayank</cp:lastModifiedBy>
  <cp:revision>3</cp:revision>
  <dcterms:created xsi:type="dcterms:W3CDTF">2006-08-16T00:00:00Z</dcterms:created>
  <dcterms:modified xsi:type="dcterms:W3CDTF">2023-08-24T13:13:45Z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4A78D22398CB4291BE8C00E46524F500</vt:lpwstr>
  </property>
  <property fmtid="{D5CDD505-2E9C-101B-9397-08002B2CF9AE}" pid="3" name="KSOProductBuildVer">
    <vt:lpwstr>1033-11.2.0.11388</vt:lpwstr>
  </property>
</Properties>
</file>