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C0DBB6-EB4C-432A-B2D9-6D7DF589F0D7}">
  <a:tblStyle styleId="{A6C0DBB6-EB4C-432A-B2D9-6D7DF589F0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fcf4cf3e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fcf4cf3e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2fcf4cf3e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2fcf4cf3e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2fcf4cf3e_0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2fcf4cf3e_0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3034ad3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3034ad3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2fcf4cf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2fcf4cf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2fcf4cf3e_0_1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2fcf4cf3e_0_1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2fcf4cf3e_0_1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2fcf4cf3e_0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2fcf4cf3e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2fcf4cf3e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2fcf4cf3e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2fcf4cf3e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2fcf4cf3e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2fcf4cf3e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2fcf4cf3e_0_1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2fcf4cf3e_0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2fcf4cf3e_0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2fcf4cf3e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rotWithShape="1">
          <a:blip r:embed="rId3">
            <a:alphaModFix/>
          </a:blip>
          <a:srcRect b="0" l="0" r="0" t="0"/>
          <a:stretch/>
        </p:blipFill>
        <p:spPr>
          <a:xfrm>
            <a:off x="139833" y="281180"/>
            <a:ext cx="984027" cy="1088802"/>
          </a:xfrm>
          <a:prstGeom prst="rect">
            <a:avLst/>
          </a:prstGeom>
          <a:noFill/>
          <a:ln>
            <a:noFill/>
          </a:ln>
        </p:spPr>
      </p:pic>
      <p:sp>
        <p:nvSpPr>
          <p:cNvPr id="278" name="Google Shape;278;p13"/>
          <p:cNvSpPr txBox="1"/>
          <p:nvPr/>
        </p:nvSpPr>
        <p:spPr>
          <a:xfrm>
            <a:off x="1494040" y="138586"/>
            <a:ext cx="7202100" cy="1374000"/>
          </a:xfrm>
          <a:prstGeom prst="rect">
            <a:avLst/>
          </a:prstGeom>
          <a:noFill/>
          <a:ln>
            <a:noFill/>
          </a:ln>
        </p:spPr>
        <p:txBody>
          <a:bodyPr anchorCtr="0" anchor="t" bIns="82925" lIns="82925" spcFirstLastPara="1" rIns="82925" wrap="square" tIns="82925">
            <a:noAutofit/>
          </a:bodyPr>
          <a:lstStyle/>
          <a:p>
            <a:pPr indent="0" lvl="0" marL="0" marR="0" rtl="0" algn="l">
              <a:lnSpc>
                <a:spcPct val="100000"/>
              </a:lnSpc>
              <a:spcBef>
                <a:spcPts val="0"/>
              </a:spcBef>
              <a:spcAft>
                <a:spcPts val="0"/>
              </a:spcAft>
              <a:buClr>
                <a:srgbClr val="000000"/>
              </a:buClr>
              <a:buSzPts val="1814"/>
              <a:buFont typeface="Arial"/>
              <a:buNone/>
            </a:pPr>
            <a:r>
              <a:rPr i="0" lang="en" sz="1914" u="none" cap="none" strike="noStrike">
                <a:latin typeface="Times New Roman"/>
                <a:ea typeface="Times New Roman"/>
                <a:cs typeface="Times New Roman"/>
                <a:sym typeface="Times New Roman"/>
              </a:rPr>
              <a:t>K S INSTITUTE OF TECHNOLOGY, BANGALORE-560109</a:t>
            </a:r>
            <a:endParaRPr i="0" sz="1914"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70"/>
              <a:buFont typeface="Times New Roman"/>
              <a:buNone/>
            </a:pPr>
            <a:r>
              <a:rPr i="0" lang="en" sz="1370" u="none" cap="none" strike="noStrike">
                <a:latin typeface="Times New Roman"/>
                <a:ea typeface="Times New Roman"/>
                <a:cs typeface="Times New Roman"/>
                <a:sym typeface="Times New Roman"/>
              </a:rPr>
              <a:t>  (Affiliated to VTU, Belagavi &amp; Approved by AICTE, New Delhi, Accredited by NACC &amp;IEI)</a:t>
            </a:r>
            <a:endParaRPr i="0" sz="1900" u="none" cap="none" strike="noStrike">
              <a:latin typeface="Times New Roman"/>
              <a:ea typeface="Times New Roman"/>
              <a:cs typeface="Times New Roman"/>
              <a:sym typeface="Times New Roman"/>
            </a:endParaRPr>
          </a:p>
        </p:txBody>
      </p:sp>
      <p:sp>
        <p:nvSpPr>
          <p:cNvPr id="279" name="Google Shape;279;p13"/>
          <p:cNvSpPr txBox="1"/>
          <p:nvPr/>
        </p:nvSpPr>
        <p:spPr>
          <a:xfrm>
            <a:off x="1825011" y="1620198"/>
            <a:ext cx="6014400" cy="710400"/>
          </a:xfrm>
          <a:prstGeom prst="rect">
            <a:avLst/>
          </a:prstGeom>
          <a:noFill/>
          <a:ln>
            <a:noFill/>
          </a:ln>
        </p:spPr>
        <p:txBody>
          <a:bodyPr anchorCtr="0" anchor="t" bIns="82925" lIns="82925" spcFirstLastPara="1" rIns="82925" wrap="square" tIns="82925">
            <a:noAutofit/>
          </a:bodyPr>
          <a:lstStyle/>
          <a:p>
            <a:pPr indent="0" lvl="0" marL="0" marR="0" rtl="0" algn="ctr">
              <a:lnSpc>
                <a:spcPct val="100000"/>
              </a:lnSpc>
              <a:spcBef>
                <a:spcPts val="0"/>
              </a:spcBef>
              <a:spcAft>
                <a:spcPts val="0"/>
              </a:spcAft>
              <a:buClr>
                <a:srgbClr val="000000"/>
              </a:buClr>
              <a:buSzPts val="1995"/>
              <a:buFont typeface="Times New Roman"/>
              <a:buNone/>
            </a:pPr>
            <a:r>
              <a:rPr b="1" i="0" lang="en" sz="1995" u="none" cap="none" strike="noStrike">
                <a:solidFill>
                  <a:srgbClr val="000000"/>
                </a:solidFill>
                <a:latin typeface="Times New Roman"/>
                <a:ea typeface="Times New Roman"/>
                <a:cs typeface="Times New Roman"/>
                <a:sym typeface="Times New Roman"/>
              </a:rPr>
              <a:t> DETECTION OF MELANOMA SKIN CANCER</a:t>
            </a:r>
            <a:endParaRPr b="1" i="0" sz="1995" u="none" cap="none" strike="noStrike">
              <a:solidFill>
                <a:srgbClr val="000000"/>
              </a:solidFill>
              <a:latin typeface="Times New Roman"/>
              <a:ea typeface="Times New Roman"/>
              <a:cs typeface="Times New Roman"/>
              <a:sym typeface="Times New Roman"/>
            </a:endParaRPr>
          </a:p>
        </p:txBody>
      </p:sp>
      <p:sp>
        <p:nvSpPr>
          <p:cNvPr id="280" name="Google Shape;280;p13"/>
          <p:cNvSpPr txBox="1"/>
          <p:nvPr/>
        </p:nvSpPr>
        <p:spPr>
          <a:xfrm>
            <a:off x="361725" y="3048925"/>
            <a:ext cx="3000000" cy="16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1">
                <a:latin typeface="Times New Roman"/>
                <a:ea typeface="Times New Roman"/>
                <a:cs typeface="Times New Roman"/>
                <a:sym typeface="Times New Roman"/>
              </a:rPr>
              <a:t>Under the guidance of :</a:t>
            </a:r>
            <a:endParaRPr sz="1551">
              <a:latin typeface="Times New Roman"/>
              <a:ea typeface="Times New Roman"/>
              <a:cs typeface="Times New Roman"/>
              <a:sym typeface="Times New Roman"/>
            </a:endParaRPr>
          </a:p>
          <a:p>
            <a:pPr indent="0" lvl="0" marL="0" rtl="0" algn="l">
              <a:spcBef>
                <a:spcPts val="0"/>
              </a:spcBef>
              <a:spcAft>
                <a:spcPts val="0"/>
              </a:spcAft>
              <a:buNone/>
            </a:pPr>
            <a:r>
              <a:rPr lang="en" sz="1551">
                <a:latin typeface="Times New Roman"/>
                <a:ea typeface="Times New Roman"/>
                <a:cs typeface="Times New Roman"/>
                <a:sym typeface="Times New Roman"/>
              </a:rPr>
              <a:t> Mrs. Beena K</a:t>
            </a:r>
            <a:endParaRPr sz="1551">
              <a:latin typeface="Times New Roman"/>
              <a:ea typeface="Times New Roman"/>
              <a:cs typeface="Times New Roman"/>
              <a:sym typeface="Times New Roman"/>
            </a:endParaRPr>
          </a:p>
          <a:p>
            <a:pPr indent="0" lvl="0" marL="0" rtl="0" algn="l">
              <a:spcBef>
                <a:spcPts val="0"/>
              </a:spcBef>
              <a:spcAft>
                <a:spcPts val="0"/>
              </a:spcAft>
              <a:buNone/>
            </a:pPr>
            <a:r>
              <a:rPr lang="en" sz="1551">
                <a:latin typeface="Times New Roman"/>
                <a:ea typeface="Times New Roman"/>
                <a:cs typeface="Times New Roman"/>
                <a:sym typeface="Times New Roman"/>
              </a:rPr>
              <a:t>Assistant professor </a:t>
            </a:r>
            <a:endParaRPr sz="1551">
              <a:latin typeface="Times New Roman"/>
              <a:ea typeface="Times New Roman"/>
              <a:cs typeface="Times New Roman"/>
              <a:sym typeface="Times New Roman"/>
            </a:endParaRPr>
          </a:p>
          <a:p>
            <a:pPr indent="0" lvl="0" marL="0" rtl="0" algn="l">
              <a:spcBef>
                <a:spcPts val="0"/>
              </a:spcBef>
              <a:spcAft>
                <a:spcPts val="0"/>
              </a:spcAft>
              <a:buNone/>
            </a:pPr>
            <a:r>
              <a:rPr lang="en" sz="1551">
                <a:latin typeface="Times New Roman"/>
                <a:ea typeface="Times New Roman"/>
                <a:cs typeface="Times New Roman"/>
                <a:sym typeface="Times New Roman"/>
              </a:rPr>
              <a:t>Dept of CSE , KSIT</a:t>
            </a:r>
            <a:endParaRPr sz="1551">
              <a:latin typeface="Times New Roman"/>
              <a:ea typeface="Times New Roman"/>
              <a:cs typeface="Times New Roman"/>
              <a:sym typeface="Times New Roman"/>
            </a:endParaRPr>
          </a:p>
        </p:txBody>
      </p:sp>
      <p:sp>
        <p:nvSpPr>
          <p:cNvPr id="281" name="Google Shape;281;p13"/>
          <p:cNvSpPr txBox="1"/>
          <p:nvPr/>
        </p:nvSpPr>
        <p:spPr>
          <a:xfrm>
            <a:off x="6018400" y="2900200"/>
            <a:ext cx="3000000" cy="16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1">
                <a:latin typeface="Times New Roman"/>
                <a:ea typeface="Times New Roman"/>
                <a:cs typeface="Times New Roman"/>
                <a:sym typeface="Times New Roman"/>
              </a:rPr>
              <a:t>Deekshitha R          1KS17CS021</a:t>
            </a:r>
            <a:endParaRPr sz="1551">
              <a:latin typeface="Times New Roman"/>
              <a:ea typeface="Times New Roman"/>
              <a:cs typeface="Times New Roman"/>
              <a:sym typeface="Times New Roman"/>
            </a:endParaRPr>
          </a:p>
          <a:p>
            <a:pPr indent="0" lvl="0" marL="0" rtl="0" algn="l">
              <a:spcBef>
                <a:spcPts val="0"/>
              </a:spcBef>
              <a:spcAft>
                <a:spcPts val="0"/>
              </a:spcAft>
              <a:buNone/>
            </a:pPr>
            <a:r>
              <a:rPr lang="en" sz="1551">
                <a:latin typeface="Times New Roman"/>
                <a:ea typeface="Times New Roman"/>
                <a:cs typeface="Times New Roman"/>
                <a:sym typeface="Times New Roman"/>
              </a:rPr>
              <a:t>Lavanya V              1KS17CS037</a:t>
            </a:r>
            <a:endParaRPr sz="1551">
              <a:latin typeface="Times New Roman"/>
              <a:ea typeface="Times New Roman"/>
              <a:cs typeface="Times New Roman"/>
              <a:sym typeface="Times New Roman"/>
            </a:endParaRPr>
          </a:p>
          <a:p>
            <a:pPr indent="0" lvl="0" marL="0" rtl="0" algn="l">
              <a:spcBef>
                <a:spcPts val="0"/>
              </a:spcBef>
              <a:spcAft>
                <a:spcPts val="0"/>
              </a:spcAft>
              <a:buNone/>
            </a:pPr>
            <a:r>
              <a:rPr lang="en" sz="1551">
                <a:latin typeface="Times New Roman"/>
                <a:ea typeface="Times New Roman"/>
                <a:cs typeface="Times New Roman"/>
                <a:sym typeface="Times New Roman"/>
              </a:rPr>
              <a:t>Mounika M K L      1KS17CS044     </a:t>
            </a:r>
            <a:endParaRPr sz="1551">
              <a:latin typeface="Times New Roman"/>
              <a:ea typeface="Times New Roman"/>
              <a:cs typeface="Times New Roman"/>
              <a:sym typeface="Times New Roman"/>
            </a:endParaRPr>
          </a:p>
          <a:p>
            <a:pPr indent="0" lvl="0" marL="0" rtl="0" algn="l">
              <a:spcBef>
                <a:spcPts val="0"/>
              </a:spcBef>
              <a:spcAft>
                <a:spcPts val="0"/>
              </a:spcAft>
              <a:buNone/>
            </a:pPr>
            <a:r>
              <a:rPr lang="en" sz="1551">
                <a:latin typeface="Times New Roman"/>
                <a:ea typeface="Times New Roman"/>
                <a:cs typeface="Times New Roman"/>
                <a:sym typeface="Times New Roman"/>
              </a:rPr>
              <a:t>Neha K                    1KS17CS045</a:t>
            </a:r>
            <a:endParaRPr sz="1551">
              <a:latin typeface="Times New Roman"/>
              <a:ea typeface="Times New Roman"/>
              <a:cs typeface="Times New Roman"/>
              <a:sym typeface="Times New Roman"/>
            </a:endParaRPr>
          </a:p>
        </p:txBody>
      </p:sp>
      <p:sp>
        <p:nvSpPr>
          <p:cNvPr id="282" name="Google Shape;282;p13"/>
          <p:cNvSpPr txBox="1"/>
          <p:nvPr/>
        </p:nvSpPr>
        <p:spPr>
          <a:xfrm>
            <a:off x="914400" y="802175"/>
            <a:ext cx="7550700" cy="71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77">
                <a:latin typeface="Times New Roman"/>
                <a:ea typeface="Times New Roman"/>
                <a:cs typeface="Times New Roman"/>
                <a:sym typeface="Times New Roman"/>
              </a:rPr>
              <a:t>Department of Computer Science and Engineering</a:t>
            </a:r>
            <a:endParaRPr sz="2177">
              <a:latin typeface="Times New Roman"/>
              <a:ea typeface="Times New Roman"/>
              <a:cs typeface="Times New Roman"/>
              <a:sym typeface="Times New Roman"/>
            </a:endParaRPr>
          </a:p>
          <a:p>
            <a:pPr indent="0" lvl="0" marL="0" rtl="0" algn="ctr">
              <a:spcBef>
                <a:spcPts val="0"/>
              </a:spcBef>
              <a:spcAft>
                <a:spcPts val="0"/>
              </a:spcAft>
              <a:buNone/>
            </a:pPr>
            <a:r>
              <a:rPr lang="en" sz="2177">
                <a:latin typeface="Times New Roman"/>
                <a:ea typeface="Times New Roman"/>
                <a:cs typeface="Times New Roman"/>
                <a:sym typeface="Times New Roman"/>
              </a:rPr>
              <a:t>Project Phase 1 +Seminar(17CSP78) </a:t>
            </a:r>
            <a:endParaRPr sz="2177">
              <a:latin typeface="Times New Roman"/>
              <a:ea typeface="Times New Roman"/>
              <a:cs typeface="Times New Roman"/>
              <a:sym typeface="Times New Roman"/>
            </a:endParaRPr>
          </a:p>
        </p:txBody>
      </p:sp>
      <p:sp>
        <p:nvSpPr>
          <p:cNvPr id="283" name="Google Shape;283;p13"/>
          <p:cNvSpPr txBox="1"/>
          <p:nvPr/>
        </p:nvSpPr>
        <p:spPr>
          <a:xfrm>
            <a:off x="2830425" y="2230900"/>
            <a:ext cx="3000000" cy="5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14">
                <a:latin typeface="Times New Roman"/>
                <a:ea typeface="Times New Roman"/>
                <a:cs typeface="Times New Roman"/>
                <a:sym typeface="Times New Roman"/>
              </a:rPr>
              <a:t>Batch No:2020_CSE_24</a:t>
            </a:r>
            <a:endParaRPr sz="1814">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2"/>
          <p:cNvSpPr txBox="1"/>
          <p:nvPr>
            <p:ph type="ctrTitle"/>
          </p:nvPr>
        </p:nvSpPr>
        <p:spPr>
          <a:xfrm>
            <a:off x="886100" y="272049"/>
            <a:ext cx="4255500" cy="83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Expected Outcomes</a:t>
            </a:r>
            <a:endParaRPr sz="3200">
              <a:latin typeface="Times New Roman"/>
              <a:ea typeface="Times New Roman"/>
              <a:cs typeface="Times New Roman"/>
              <a:sym typeface="Times New Roman"/>
            </a:endParaRPr>
          </a:p>
        </p:txBody>
      </p:sp>
      <p:sp>
        <p:nvSpPr>
          <p:cNvPr id="351" name="Google Shape;351;p22"/>
          <p:cNvSpPr txBox="1"/>
          <p:nvPr>
            <p:ph idx="1" type="subTitle"/>
          </p:nvPr>
        </p:nvSpPr>
        <p:spPr>
          <a:xfrm>
            <a:off x="824000" y="1105750"/>
            <a:ext cx="7368300" cy="3186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Graphical User Interface to use program functionality</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Classifies images into malignant or benign cancer</a:t>
            </a:r>
            <a:endParaRPr sz="2200">
              <a:latin typeface="Times New Roman"/>
              <a:ea typeface="Times New Roman"/>
              <a:cs typeface="Times New Roman"/>
              <a:sym typeface="Times New Roman"/>
            </a:endParaRPr>
          </a:p>
          <a:p>
            <a:pPr indent="0" lvl="0" marL="91440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3"/>
          <p:cNvSpPr txBox="1"/>
          <p:nvPr>
            <p:ph type="ctrTitle"/>
          </p:nvPr>
        </p:nvSpPr>
        <p:spPr>
          <a:xfrm>
            <a:off x="774300" y="595078"/>
            <a:ext cx="42555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Contribution to Society</a:t>
            </a:r>
            <a:endParaRPr sz="3200">
              <a:latin typeface="Times New Roman"/>
              <a:ea typeface="Times New Roman"/>
              <a:cs typeface="Times New Roman"/>
              <a:sym typeface="Times New Roman"/>
            </a:endParaRPr>
          </a:p>
        </p:txBody>
      </p:sp>
      <p:sp>
        <p:nvSpPr>
          <p:cNvPr id="357" name="Google Shape;357;p23"/>
          <p:cNvSpPr txBox="1"/>
          <p:nvPr>
            <p:ph idx="1" type="subTitle"/>
          </p:nvPr>
        </p:nvSpPr>
        <p:spPr>
          <a:xfrm>
            <a:off x="824000" y="1354200"/>
            <a:ext cx="7294200" cy="30564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 Achieves an effective way to identify skin cancer at an early stage.</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Without performing any unnecessary skin biopsies, to be able to detect the melanoma skin cancer.</a:t>
            </a:r>
            <a:endParaRPr sz="22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300">
                <a:latin typeface="Arial"/>
                <a:ea typeface="Arial"/>
                <a:cs typeface="Arial"/>
                <a:sym typeface="Arial"/>
              </a:rPr>
              <a:t>  </a:t>
            </a:r>
            <a:endParaRPr sz="23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ctrTitle"/>
          </p:nvPr>
        </p:nvSpPr>
        <p:spPr>
          <a:xfrm>
            <a:off x="749475" y="284467"/>
            <a:ext cx="4255500" cy="7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References</a:t>
            </a:r>
            <a:endParaRPr sz="3200">
              <a:latin typeface="Times New Roman"/>
              <a:ea typeface="Times New Roman"/>
              <a:cs typeface="Times New Roman"/>
              <a:sym typeface="Times New Roman"/>
            </a:endParaRPr>
          </a:p>
        </p:txBody>
      </p:sp>
      <p:sp>
        <p:nvSpPr>
          <p:cNvPr id="363" name="Google Shape;363;p24"/>
          <p:cNvSpPr txBox="1"/>
          <p:nvPr>
            <p:ph idx="1" type="subTitle"/>
          </p:nvPr>
        </p:nvSpPr>
        <p:spPr>
          <a:xfrm>
            <a:off x="824000" y="1031175"/>
            <a:ext cx="7405500" cy="3260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 Non-invasive Automatic Skin Cancer Detection System for Characterizing malignant melanoma from Seborrheic Keratosis, Mai Ramadan Ibraheem, Mahammed Elmogy, 2020.</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23850" lvl="0" marL="457200" rtl="0" algn="l">
              <a:spcBef>
                <a:spcPts val="0"/>
              </a:spcBef>
              <a:spcAft>
                <a:spcPts val="0"/>
              </a:spcAft>
              <a:buSzPts val="1500"/>
              <a:buChar char="●"/>
            </a:pPr>
            <a:r>
              <a:rPr lang="en" sz="1500">
                <a:latin typeface="Times New Roman"/>
                <a:ea typeface="Times New Roman"/>
                <a:cs typeface="Times New Roman"/>
                <a:sym typeface="Times New Roman"/>
              </a:rPr>
              <a:t>Skin Cancer Classification using Deep Learning and Transfer Learning, Khalid M. Hosny, Mohamed A. Kassem, Mohamed M. Foaud, 2018.</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500">
                <a:latin typeface="Times New Roman"/>
                <a:ea typeface="Times New Roman"/>
                <a:cs typeface="Times New Roman"/>
                <a:sym typeface="Times New Roman"/>
              </a:rPr>
              <a:t>Skin Lesion Analysis Toward Melanoma Detection, </a:t>
            </a:r>
            <a:r>
              <a:rPr lang="en" sz="1400">
                <a:latin typeface="Times New Roman"/>
                <a:ea typeface="Times New Roman"/>
                <a:cs typeface="Times New Roman"/>
                <a:sym typeface="Times New Roman"/>
              </a:rPr>
              <a:t>Noel C. F. Codella , David Gutman , M. Emre Celebi, Brian Helba et al, 2018.</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Hair Segmentation and Removal in Dermoscopic Images using Deep Learning, Lidia Talavera-Martínez;Pedro Bibiloni;Manuel González-Hidalg</a:t>
            </a:r>
            <a:r>
              <a:rPr lang="en" sz="1400">
                <a:latin typeface="Times New Roman"/>
                <a:ea typeface="Times New Roman"/>
                <a:cs typeface="Times New Roman"/>
                <a:sym typeface="Times New Roman"/>
              </a:rPr>
              <a:t>o, </a:t>
            </a:r>
            <a:r>
              <a:rPr lang="en" sz="1400">
                <a:latin typeface="Times New Roman"/>
                <a:ea typeface="Times New Roman"/>
                <a:cs typeface="Times New Roman"/>
                <a:sym typeface="Times New Roman"/>
              </a:rPr>
              <a:t>IEEE, 2020</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50000"/>
              </a:lnSpc>
              <a:spcBef>
                <a:spcPts val="50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1326150" y="1181525"/>
            <a:ext cx="30612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Times New Roman"/>
                <a:ea typeface="Times New Roman"/>
                <a:cs typeface="Times New Roman"/>
                <a:sym typeface="Times New Roman"/>
              </a:rPr>
              <a:t>THANK</a:t>
            </a:r>
            <a:r>
              <a:rPr lang="en"/>
              <a:t> </a:t>
            </a:r>
            <a:endParaRPr/>
          </a:p>
        </p:txBody>
      </p:sp>
      <p:sp>
        <p:nvSpPr>
          <p:cNvPr id="369" name="Google Shape;369;p25"/>
          <p:cNvSpPr txBox="1"/>
          <p:nvPr>
            <p:ph idx="1" type="body"/>
          </p:nvPr>
        </p:nvSpPr>
        <p:spPr>
          <a:xfrm>
            <a:off x="3829750" y="1769175"/>
            <a:ext cx="2253000" cy="91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5000">
                <a:latin typeface="Times New Roman"/>
                <a:ea typeface="Times New Roman"/>
                <a:cs typeface="Times New Roman"/>
                <a:sym typeface="Times New Roman"/>
              </a:rPr>
              <a:t>YOU</a:t>
            </a:r>
            <a:endParaRPr b="1" sz="5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ctrTitle"/>
          </p:nvPr>
        </p:nvSpPr>
        <p:spPr>
          <a:xfrm>
            <a:off x="526525" y="337244"/>
            <a:ext cx="4255500" cy="9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latin typeface="Times New Roman"/>
                <a:ea typeface="Times New Roman"/>
                <a:cs typeface="Times New Roman"/>
                <a:sym typeface="Times New Roman"/>
              </a:rPr>
              <a:t>Contents</a:t>
            </a:r>
            <a:endParaRPr sz="3300">
              <a:latin typeface="Times New Roman"/>
              <a:ea typeface="Times New Roman"/>
              <a:cs typeface="Times New Roman"/>
              <a:sym typeface="Times New Roman"/>
            </a:endParaRPr>
          </a:p>
        </p:txBody>
      </p:sp>
      <p:sp>
        <p:nvSpPr>
          <p:cNvPr id="289" name="Google Shape;289;p14"/>
          <p:cNvSpPr txBox="1"/>
          <p:nvPr>
            <p:ph idx="1" type="subTitle"/>
          </p:nvPr>
        </p:nvSpPr>
        <p:spPr>
          <a:xfrm>
            <a:off x="824000" y="1165025"/>
            <a:ext cx="6537900" cy="3606600"/>
          </a:xfrm>
          <a:prstGeom prst="rect">
            <a:avLst/>
          </a:prstGeom>
        </p:spPr>
        <p:txBody>
          <a:bodyPr anchorCtr="0" anchor="t" bIns="91425" lIns="91425" spcFirstLastPara="1" rIns="91425" wrap="square" tIns="91425">
            <a:noAutofit/>
          </a:bodyPr>
          <a:lstStyle/>
          <a:p>
            <a:pPr indent="-349091" lvl="0" marL="457200" rtl="0" algn="l">
              <a:lnSpc>
                <a:spcPct val="130000"/>
              </a:lnSpc>
              <a:spcBef>
                <a:spcPts val="0"/>
              </a:spcBef>
              <a:spcAft>
                <a:spcPts val="0"/>
              </a:spcAft>
              <a:buSzPts val="1898"/>
              <a:buFont typeface="Times New Roman"/>
              <a:buChar char="●"/>
            </a:pPr>
            <a:r>
              <a:rPr lang="en" sz="1897">
                <a:latin typeface="Times New Roman"/>
                <a:ea typeface="Times New Roman"/>
                <a:cs typeface="Times New Roman"/>
                <a:sym typeface="Times New Roman"/>
              </a:rPr>
              <a:t>Introduction</a:t>
            </a:r>
            <a:endParaRPr sz="2100">
              <a:latin typeface="Times New Roman"/>
              <a:ea typeface="Times New Roman"/>
              <a:cs typeface="Times New Roman"/>
              <a:sym typeface="Times New Roman"/>
            </a:endParaRPr>
          </a:p>
          <a:p>
            <a:pPr indent="-349091" lvl="0" marL="457200" rtl="0" algn="l">
              <a:lnSpc>
                <a:spcPct val="130000"/>
              </a:lnSpc>
              <a:spcBef>
                <a:spcPts val="0"/>
              </a:spcBef>
              <a:spcAft>
                <a:spcPts val="0"/>
              </a:spcAft>
              <a:buSzPts val="1898"/>
              <a:buFont typeface="Times New Roman"/>
              <a:buChar char="●"/>
            </a:pPr>
            <a:r>
              <a:rPr lang="en" sz="1897">
                <a:latin typeface="Times New Roman"/>
                <a:ea typeface="Times New Roman"/>
                <a:cs typeface="Times New Roman"/>
                <a:sym typeface="Times New Roman"/>
              </a:rPr>
              <a:t>Literature survey</a:t>
            </a:r>
            <a:endParaRPr sz="2100">
              <a:latin typeface="Times New Roman"/>
              <a:ea typeface="Times New Roman"/>
              <a:cs typeface="Times New Roman"/>
              <a:sym typeface="Times New Roman"/>
            </a:endParaRPr>
          </a:p>
          <a:p>
            <a:pPr indent="-349091" lvl="0" marL="457200" rtl="0" algn="l">
              <a:lnSpc>
                <a:spcPct val="130000"/>
              </a:lnSpc>
              <a:spcBef>
                <a:spcPts val="0"/>
              </a:spcBef>
              <a:spcAft>
                <a:spcPts val="0"/>
              </a:spcAft>
              <a:buSzPts val="1898"/>
              <a:buFont typeface="Times New Roman"/>
              <a:buChar char="●"/>
            </a:pPr>
            <a:r>
              <a:rPr lang="en" sz="1897">
                <a:latin typeface="Times New Roman"/>
                <a:ea typeface="Times New Roman"/>
                <a:cs typeface="Times New Roman"/>
                <a:sym typeface="Times New Roman"/>
              </a:rPr>
              <a:t>Problem identification, Statement and Scope</a:t>
            </a:r>
            <a:endParaRPr sz="2100">
              <a:latin typeface="Times New Roman"/>
              <a:ea typeface="Times New Roman"/>
              <a:cs typeface="Times New Roman"/>
              <a:sym typeface="Times New Roman"/>
            </a:endParaRPr>
          </a:p>
          <a:p>
            <a:pPr indent="-349091" lvl="0" marL="457200" rtl="0" algn="l">
              <a:lnSpc>
                <a:spcPct val="130000"/>
              </a:lnSpc>
              <a:spcBef>
                <a:spcPts val="0"/>
              </a:spcBef>
              <a:spcAft>
                <a:spcPts val="0"/>
              </a:spcAft>
              <a:buSzPts val="1898"/>
              <a:buFont typeface="Times New Roman"/>
              <a:buChar char="●"/>
            </a:pPr>
            <a:r>
              <a:rPr lang="en" sz="1897">
                <a:latin typeface="Times New Roman"/>
                <a:ea typeface="Times New Roman"/>
                <a:cs typeface="Times New Roman"/>
                <a:sym typeface="Times New Roman"/>
              </a:rPr>
              <a:t>Goals and Objectives</a:t>
            </a:r>
            <a:endParaRPr sz="2100">
              <a:latin typeface="Times New Roman"/>
              <a:ea typeface="Times New Roman"/>
              <a:cs typeface="Times New Roman"/>
              <a:sym typeface="Times New Roman"/>
            </a:endParaRPr>
          </a:p>
          <a:p>
            <a:pPr indent="-349091" lvl="0" marL="457200" rtl="0" algn="l">
              <a:lnSpc>
                <a:spcPct val="130000"/>
              </a:lnSpc>
              <a:spcBef>
                <a:spcPts val="0"/>
              </a:spcBef>
              <a:spcAft>
                <a:spcPts val="0"/>
              </a:spcAft>
              <a:buSzPts val="1898"/>
              <a:buFont typeface="Times New Roman"/>
              <a:buChar char="●"/>
            </a:pPr>
            <a:r>
              <a:rPr lang="en" sz="1897">
                <a:latin typeface="Times New Roman"/>
                <a:ea typeface="Times New Roman"/>
                <a:cs typeface="Times New Roman"/>
                <a:sym typeface="Times New Roman"/>
              </a:rPr>
              <a:t>Methodology</a:t>
            </a:r>
            <a:endParaRPr sz="1897">
              <a:latin typeface="Times New Roman"/>
              <a:ea typeface="Times New Roman"/>
              <a:cs typeface="Times New Roman"/>
              <a:sym typeface="Times New Roman"/>
            </a:endParaRPr>
          </a:p>
          <a:p>
            <a:pPr indent="-349091" lvl="0" marL="457200" rtl="0" algn="l">
              <a:lnSpc>
                <a:spcPct val="130000"/>
              </a:lnSpc>
              <a:spcBef>
                <a:spcPts val="0"/>
              </a:spcBef>
              <a:spcAft>
                <a:spcPts val="0"/>
              </a:spcAft>
              <a:buSzPts val="1898"/>
              <a:buFont typeface="Times New Roman"/>
              <a:buChar char="●"/>
            </a:pPr>
            <a:r>
              <a:rPr lang="en" sz="1897">
                <a:latin typeface="Times New Roman"/>
                <a:ea typeface="Times New Roman"/>
                <a:cs typeface="Times New Roman"/>
                <a:sym typeface="Times New Roman"/>
              </a:rPr>
              <a:t>Expected Outcome</a:t>
            </a:r>
            <a:endParaRPr sz="1897">
              <a:latin typeface="Times New Roman"/>
              <a:ea typeface="Times New Roman"/>
              <a:cs typeface="Times New Roman"/>
              <a:sym typeface="Times New Roman"/>
            </a:endParaRPr>
          </a:p>
          <a:p>
            <a:pPr indent="-349091" lvl="0" marL="457200" rtl="0" algn="l">
              <a:lnSpc>
                <a:spcPct val="130000"/>
              </a:lnSpc>
              <a:spcBef>
                <a:spcPts val="0"/>
              </a:spcBef>
              <a:spcAft>
                <a:spcPts val="0"/>
              </a:spcAft>
              <a:buSzPts val="1898"/>
              <a:buFont typeface="Times New Roman"/>
              <a:buChar char="●"/>
            </a:pPr>
            <a:r>
              <a:rPr lang="en" sz="1897">
                <a:latin typeface="Times New Roman"/>
                <a:ea typeface="Times New Roman"/>
                <a:cs typeface="Times New Roman"/>
                <a:sym typeface="Times New Roman"/>
              </a:rPr>
              <a:t>Contribution to Society</a:t>
            </a:r>
            <a:endParaRPr sz="2100">
              <a:latin typeface="Times New Roman"/>
              <a:ea typeface="Times New Roman"/>
              <a:cs typeface="Times New Roman"/>
              <a:sym typeface="Times New Roman"/>
            </a:endParaRPr>
          </a:p>
          <a:p>
            <a:pPr indent="-349091" lvl="0" marL="457200" rtl="0" algn="l">
              <a:lnSpc>
                <a:spcPct val="130000"/>
              </a:lnSpc>
              <a:spcBef>
                <a:spcPts val="0"/>
              </a:spcBef>
              <a:spcAft>
                <a:spcPts val="0"/>
              </a:spcAft>
              <a:buSzPts val="1898"/>
              <a:buFont typeface="Times New Roman"/>
              <a:buChar char="●"/>
            </a:pPr>
            <a:r>
              <a:rPr lang="en" sz="1897">
                <a:latin typeface="Times New Roman"/>
                <a:ea typeface="Times New Roman"/>
                <a:cs typeface="Times New Roman"/>
                <a:sym typeface="Times New Roman"/>
              </a:rPr>
              <a:t>References</a:t>
            </a:r>
            <a:endParaRPr sz="1897">
              <a:latin typeface="Times New Roman"/>
              <a:ea typeface="Times New Roman"/>
              <a:cs typeface="Times New Roman"/>
              <a:sym typeface="Times New Roman"/>
            </a:endParaRPr>
          </a:p>
          <a:p>
            <a:pPr indent="0" lvl="0" marL="365760" rtl="0" algn="l">
              <a:spcBef>
                <a:spcPts val="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ctrTitle"/>
          </p:nvPr>
        </p:nvSpPr>
        <p:spPr>
          <a:xfrm>
            <a:off x="662875" y="238099"/>
            <a:ext cx="4255500" cy="88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295" name="Google Shape;295;p15"/>
          <p:cNvSpPr txBox="1"/>
          <p:nvPr>
            <p:ph idx="1" type="subTitle"/>
          </p:nvPr>
        </p:nvSpPr>
        <p:spPr>
          <a:xfrm>
            <a:off x="666750" y="929350"/>
            <a:ext cx="7810500" cy="36564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400"/>
              </a:spcBef>
              <a:spcAft>
                <a:spcPts val="0"/>
              </a:spcAft>
              <a:buSzPts val="1900"/>
              <a:buFont typeface="Times New Roman"/>
              <a:buChar char="●"/>
            </a:pPr>
            <a:r>
              <a:rPr lang="en" sz="1900">
                <a:latin typeface="Times New Roman"/>
                <a:ea typeface="Times New Roman"/>
                <a:cs typeface="Times New Roman"/>
                <a:sym typeface="Times New Roman"/>
              </a:rPr>
              <a:t>Skin cancer is an abnormal growth of skin cells. It generally develops in areas that are exposed to the sun, but it can also form in places that don’t normally get sun exposure.</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There are two types of skin cancer – Melanoma and Non -melanoma.</a:t>
            </a:r>
            <a:endParaRPr sz="26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Skin cancer, specially melanoma is one of most deadly diseases. </a:t>
            </a:r>
            <a:endParaRPr sz="1900">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Early detection of these lesions may increase the curing rate to 90%. </a:t>
            </a:r>
            <a:endParaRPr sz="1900">
              <a:latin typeface="Times New Roman"/>
              <a:ea typeface="Times New Roman"/>
              <a:cs typeface="Times New Roman"/>
              <a:sym typeface="Times New Roman"/>
            </a:endParaRPr>
          </a:p>
          <a:p>
            <a:pPr indent="0" lvl="0" marL="822960" rtl="0" algn="l">
              <a:lnSpc>
                <a:spcPct val="200000"/>
              </a:lnSpc>
              <a:spcBef>
                <a:spcPts val="40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ctrTitle"/>
          </p:nvPr>
        </p:nvSpPr>
        <p:spPr>
          <a:xfrm>
            <a:off x="662500" y="284468"/>
            <a:ext cx="4255500" cy="8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Literature Survey</a:t>
            </a:r>
            <a:endParaRPr sz="3200">
              <a:latin typeface="Times New Roman"/>
              <a:ea typeface="Times New Roman"/>
              <a:cs typeface="Times New Roman"/>
              <a:sym typeface="Times New Roman"/>
            </a:endParaRPr>
          </a:p>
        </p:txBody>
      </p:sp>
      <p:sp>
        <p:nvSpPr>
          <p:cNvPr id="301" name="Google Shape;301;p16"/>
          <p:cNvSpPr txBox="1"/>
          <p:nvPr>
            <p:ph idx="1" type="subTitle"/>
          </p:nvPr>
        </p:nvSpPr>
        <p:spPr>
          <a:xfrm>
            <a:off x="642000" y="1203500"/>
            <a:ext cx="7860000" cy="3305100"/>
          </a:xfrm>
          <a:prstGeom prst="rect">
            <a:avLst/>
          </a:prstGeom>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graphicFrame>
        <p:nvGraphicFramePr>
          <p:cNvPr id="302" name="Google Shape;302;p16"/>
          <p:cNvGraphicFramePr/>
          <p:nvPr/>
        </p:nvGraphicFramePr>
        <p:xfrm>
          <a:off x="766600" y="983100"/>
          <a:ext cx="3000000" cy="3000000"/>
        </p:xfrm>
        <a:graphic>
          <a:graphicData uri="http://schemas.openxmlformats.org/drawingml/2006/table">
            <a:tbl>
              <a:tblPr>
                <a:noFill/>
                <a:tableStyleId>{A6C0DBB6-EB4C-432A-B2D9-6D7DF589F0D7}</a:tableStyleId>
              </a:tblPr>
              <a:tblGrid>
                <a:gridCol w="2413000"/>
                <a:gridCol w="2413000"/>
                <a:gridCol w="2413000"/>
              </a:tblGrid>
              <a:tr h="355675">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Paper Title</a:t>
                      </a:r>
                      <a:endParaRPr sz="1500">
                        <a:solidFill>
                          <a:schemeClr val="lt1"/>
                        </a:solidFill>
                        <a:latin typeface="Times New Roman"/>
                        <a:ea typeface="Times New Roman"/>
                        <a:cs typeface="Times New Roman"/>
                        <a:sym typeface="Times New Roman"/>
                      </a:endParaRPr>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Author names</a:t>
                      </a:r>
                      <a:endParaRPr sz="1500">
                        <a:solidFill>
                          <a:schemeClr val="lt1"/>
                        </a:solidFill>
                        <a:latin typeface="Times New Roman"/>
                        <a:ea typeface="Times New Roman"/>
                        <a:cs typeface="Times New Roman"/>
                        <a:sym typeface="Times New Roman"/>
                      </a:endParaRPr>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Y</a:t>
                      </a:r>
                      <a:r>
                        <a:rPr lang="en" sz="1500">
                          <a:solidFill>
                            <a:schemeClr val="lt1"/>
                          </a:solidFill>
                          <a:latin typeface="Times New Roman"/>
                          <a:ea typeface="Times New Roman"/>
                          <a:cs typeface="Times New Roman"/>
                          <a:sym typeface="Times New Roman"/>
                        </a:rPr>
                        <a:t>ear</a:t>
                      </a:r>
                      <a:endParaRPr sz="1500">
                        <a:solidFill>
                          <a:schemeClr val="lt1"/>
                        </a:solidFill>
                        <a:latin typeface="Times New Roman"/>
                        <a:ea typeface="Times New Roman"/>
                        <a:cs typeface="Times New Roman"/>
                        <a:sym typeface="Times New Roman"/>
                      </a:endParaRPr>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r>
              <a:tr h="1146125">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A Non-invasive Automatic Skin Cancer Detection System for Characterizing malignant melonoma from Seborrheic Keratosis</a:t>
                      </a:r>
                      <a:endParaRPr sz="1500">
                        <a:solidFill>
                          <a:schemeClr val="lt1"/>
                        </a:solidFill>
                        <a:latin typeface="Times New Roman"/>
                        <a:ea typeface="Times New Roman"/>
                        <a:cs typeface="Times New Roman"/>
                        <a:sym typeface="Times New Roman"/>
                      </a:endParaRPr>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Mai Ramadan Ibraheem</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Mahammed Elmogy</a:t>
                      </a:r>
                      <a:endParaRPr sz="1500">
                        <a:solidFill>
                          <a:schemeClr val="lt1"/>
                        </a:solidFill>
                        <a:latin typeface="Times New Roman"/>
                        <a:ea typeface="Times New Roman"/>
                        <a:cs typeface="Times New Roman"/>
                        <a:sym typeface="Times New Roman"/>
                      </a:endParaRPr>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2020</a:t>
                      </a:r>
                      <a:endParaRPr sz="1500">
                        <a:solidFill>
                          <a:schemeClr val="lt1"/>
                        </a:solidFill>
                        <a:latin typeface="Times New Roman"/>
                        <a:ea typeface="Times New Roman"/>
                        <a:cs typeface="Times New Roman"/>
                        <a:sym typeface="Times New Roman"/>
                      </a:endParaRPr>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r>
              <a:tr h="824575">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Skin Cancer Classification using Deep Learning and Transfer Learning</a:t>
                      </a:r>
                      <a:endParaRPr sz="1500"/>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Khalid M. Hosny</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Mohamed A. Kassem</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Mohamed M. Foaud</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2018</a:t>
                      </a:r>
                      <a:endParaRPr sz="1500"/>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r>
              <a:tr h="948525">
                <a:tc>
                  <a:txBody>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Skin Lesion Analysis Toward Melanoma Detection</a:t>
                      </a:r>
                      <a:endParaRPr sz="1500">
                        <a:solidFill>
                          <a:schemeClr val="lt1"/>
                        </a:solidFill>
                        <a:latin typeface="Times New Roman"/>
                        <a:ea typeface="Times New Roman"/>
                        <a:cs typeface="Times New Roman"/>
                        <a:sym typeface="Times New Roman"/>
                      </a:endParaRPr>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Noel C. F. Codella , David Gutman , M. Emre Celebi, Brian Helba et al</a:t>
                      </a:r>
                      <a:endParaRPr>
                        <a:solidFill>
                          <a:schemeClr val="lt1"/>
                        </a:solidFill>
                        <a:latin typeface="Times New Roman"/>
                        <a:ea typeface="Times New Roman"/>
                        <a:cs typeface="Times New Roman"/>
                        <a:sym typeface="Times New Roman"/>
                      </a:endParaRPr>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2018</a:t>
                      </a:r>
                      <a:endParaRPr>
                        <a:solidFill>
                          <a:schemeClr val="lt1"/>
                        </a:solidFill>
                      </a:endParaRPr>
                    </a:p>
                  </a:txBody>
                  <a:tcPr marT="91425" marB="91425" marR="91425" marL="91425">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ctrTitle"/>
          </p:nvPr>
        </p:nvSpPr>
        <p:spPr>
          <a:xfrm>
            <a:off x="699750" y="359024"/>
            <a:ext cx="4255500" cy="78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Problem Identification</a:t>
            </a:r>
            <a:endParaRPr sz="3200">
              <a:latin typeface="Times New Roman"/>
              <a:ea typeface="Times New Roman"/>
              <a:cs typeface="Times New Roman"/>
              <a:sym typeface="Times New Roman"/>
            </a:endParaRPr>
          </a:p>
        </p:txBody>
      </p:sp>
      <p:sp>
        <p:nvSpPr>
          <p:cNvPr id="308" name="Google Shape;308;p17"/>
          <p:cNvSpPr txBox="1"/>
          <p:nvPr>
            <p:ph idx="1" type="subTitle"/>
          </p:nvPr>
        </p:nvSpPr>
        <p:spPr>
          <a:xfrm>
            <a:off x="545325" y="1090675"/>
            <a:ext cx="7882500" cy="3742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Font typeface="Times New Roman"/>
              <a:buChar char="●"/>
            </a:pPr>
            <a:r>
              <a:rPr lang="en" sz="1900">
                <a:latin typeface="Times New Roman"/>
                <a:ea typeface="Times New Roman"/>
                <a:cs typeface="Times New Roman"/>
                <a:sym typeface="Times New Roman"/>
              </a:rPr>
              <a:t>In order to achieve an effective way to identify skin cancer at an early stage without performing any unnecessary skin  biopsies. To achieve this goal, feature extraction is considered as an essential-weapon to analyze an image appropriately.</a:t>
            </a:r>
            <a:endParaRPr sz="19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900">
                <a:latin typeface="Times New Roman"/>
                <a:ea typeface="Times New Roman"/>
                <a:cs typeface="Times New Roman"/>
                <a:sym typeface="Times New Roman"/>
              </a:rPr>
              <a:t>Feature extraction techniques are applied on these segmented images. </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ctrTitle"/>
          </p:nvPr>
        </p:nvSpPr>
        <p:spPr>
          <a:xfrm>
            <a:off x="873700" y="222344"/>
            <a:ext cx="4255500" cy="9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Statement</a:t>
            </a:r>
            <a:endParaRPr sz="3200">
              <a:latin typeface="Times New Roman"/>
              <a:ea typeface="Times New Roman"/>
              <a:cs typeface="Times New Roman"/>
              <a:sym typeface="Times New Roman"/>
            </a:endParaRPr>
          </a:p>
        </p:txBody>
      </p:sp>
      <p:sp>
        <p:nvSpPr>
          <p:cNvPr id="314" name="Google Shape;314;p18"/>
          <p:cNvSpPr txBox="1"/>
          <p:nvPr>
            <p:ph idx="1" type="subTitle"/>
          </p:nvPr>
        </p:nvSpPr>
        <p:spPr>
          <a:xfrm>
            <a:off x="824000" y="1130450"/>
            <a:ext cx="7077600" cy="3161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800">
                <a:latin typeface="Times New Roman"/>
                <a:ea typeface="Times New Roman"/>
                <a:cs typeface="Times New Roman"/>
                <a:sym typeface="Times New Roman"/>
              </a:rPr>
              <a:t>We propose an enhanced segmentation approach with a novel and comprehensive approach based on deep neural classifier. This  is achieved by an effective training schemes to ensure the performance for automated melanoma recognition. </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3200">
                <a:latin typeface="Times New Roman"/>
                <a:ea typeface="Times New Roman"/>
                <a:cs typeface="Times New Roman"/>
                <a:sym typeface="Times New Roman"/>
              </a:rPr>
              <a:t>Scope</a:t>
            </a:r>
            <a:endParaRPr b="1" sz="32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800">
                <a:latin typeface="Times New Roman"/>
                <a:ea typeface="Times New Roman"/>
                <a:cs typeface="Times New Roman"/>
                <a:sym typeface="Times New Roman"/>
              </a:rPr>
              <a:t>This can be implemented in biomedical field, for faster and effective detection.</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8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23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ctrTitle"/>
          </p:nvPr>
        </p:nvSpPr>
        <p:spPr>
          <a:xfrm>
            <a:off x="749450" y="383867"/>
            <a:ext cx="4255500" cy="7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Goals and Objectives</a:t>
            </a:r>
            <a:endParaRPr sz="3200">
              <a:latin typeface="Times New Roman"/>
              <a:ea typeface="Times New Roman"/>
              <a:cs typeface="Times New Roman"/>
              <a:sym typeface="Times New Roman"/>
            </a:endParaRPr>
          </a:p>
        </p:txBody>
      </p:sp>
      <p:sp>
        <p:nvSpPr>
          <p:cNvPr id="320" name="Google Shape;320;p19"/>
          <p:cNvSpPr txBox="1"/>
          <p:nvPr>
            <p:ph idx="1" type="subTitle"/>
          </p:nvPr>
        </p:nvSpPr>
        <p:spPr>
          <a:xfrm>
            <a:off x="247875" y="1130575"/>
            <a:ext cx="8688300" cy="361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To design and develop novel image processing approached based system for melanoma detection.</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Segregating the available database into benign and malignant region  based for training the network</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Segment the region of interest effectively by removing hair and skin area which is not  subjected to any tumour</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Feature extraction for effectively extracting properties of benign and malignant region</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Training Neural network with variation in layers to find best efficiency.</a:t>
            </a:r>
            <a:endParaRPr sz="18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800">
                <a:latin typeface="Times New Roman"/>
                <a:ea typeface="Times New Roman"/>
                <a:cs typeface="Times New Roman"/>
                <a:sym typeface="Times New Roman"/>
              </a:rPr>
              <a:t>Test case to load the image and identify the test image is benign or malignant</a:t>
            </a:r>
            <a:endParaRPr sz="18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800">
                <a:latin typeface="Times New Roman"/>
                <a:ea typeface="Times New Roman"/>
                <a:cs typeface="Times New Roman"/>
                <a:sym typeface="Times New Roman"/>
              </a:rPr>
              <a:t>Create a real time implementation  to demonstrate  how the approach  it can work on real time basis</a:t>
            </a:r>
            <a:endParaRPr sz="1800">
              <a:latin typeface="Times New Roman"/>
              <a:ea typeface="Times New Roman"/>
              <a:cs typeface="Times New Roman"/>
              <a:sym typeface="Times New Roman"/>
            </a:endParaRPr>
          </a:p>
          <a:p>
            <a:pPr indent="0" lvl="0" marL="457200" rtl="0" algn="l">
              <a:lnSpc>
                <a:spcPct val="115000"/>
              </a:lnSpc>
              <a:spcBef>
                <a:spcPts val="4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400"/>
              </a:spcBef>
              <a:spcAft>
                <a:spcPts val="0"/>
              </a:spcAft>
              <a:buNone/>
            </a:pPr>
            <a:r>
              <a:t/>
            </a:r>
            <a:endParaRPr sz="1350">
              <a:solidFill>
                <a:srgbClr val="2DA2BF"/>
              </a:solidFill>
              <a:latin typeface="Arial"/>
              <a:ea typeface="Arial"/>
              <a:cs typeface="Arial"/>
              <a:sym typeface="Arial"/>
            </a:endParaRPr>
          </a:p>
          <a:p>
            <a:pPr indent="0" lvl="0" marL="0" rtl="0" algn="l">
              <a:lnSpc>
                <a:spcPct val="150000"/>
              </a:lnSpc>
              <a:spcBef>
                <a:spcPts val="500"/>
              </a:spcBef>
              <a:spcAft>
                <a:spcPts val="0"/>
              </a:spcAft>
              <a:buNone/>
            </a:pPr>
            <a:r>
              <a:t/>
            </a:r>
            <a:endParaRPr sz="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ctrTitle"/>
          </p:nvPr>
        </p:nvSpPr>
        <p:spPr>
          <a:xfrm>
            <a:off x="886125" y="185099"/>
            <a:ext cx="4255500" cy="10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Methodology</a:t>
            </a:r>
            <a:endParaRPr sz="3200">
              <a:latin typeface="Times New Roman"/>
              <a:ea typeface="Times New Roman"/>
              <a:cs typeface="Times New Roman"/>
              <a:sym typeface="Times New Roman"/>
            </a:endParaRPr>
          </a:p>
        </p:txBody>
      </p:sp>
      <p:sp>
        <p:nvSpPr>
          <p:cNvPr id="326" name="Google Shape;326;p20"/>
          <p:cNvSpPr txBox="1"/>
          <p:nvPr>
            <p:ph idx="1" type="subTitle"/>
          </p:nvPr>
        </p:nvSpPr>
        <p:spPr>
          <a:xfrm>
            <a:off x="824000" y="1018750"/>
            <a:ext cx="7475100" cy="3273000"/>
          </a:xfrm>
          <a:prstGeom prst="rect">
            <a:avLst/>
          </a:prstGeom>
        </p:spPr>
        <p:txBody>
          <a:bodyPr anchorCtr="0" anchor="t" bIns="91425" lIns="91425" spcFirstLastPara="1" rIns="91425" wrap="square" tIns="91425">
            <a:noAutofit/>
          </a:bodyPr>
          <a:lstStyle/>
          <a:p>
            <a:pPr indent="-256032" lvl="0" marL="365760" rtl="0" algn="l">
              <a:lnSpc>
                <a:spcPct val="80000"/>
              </a:lnSpc>
              <a:spcBef>
                <a:spcPts val="0"/>
              </a:spcBef>
              <a:spcAft>
                <a:spcPts val="0"/>
              </a:spcAft>
              <a:buClr>
                <a:srgbClr val="000000"/>
              </a:buClr>
              <a:buSzPts val="1384"/>
              <a:buFont typeface="Arial"/>
              <a:buNone/>
            </a:pPr>
            <a:r>
              <a:rPr lang="en" sz="1550">
                <a:latin typeface="Times New Roman"/>
                <a:ea typeface="Times New Roman"/>
                <a:cs typeface="Times New Roman"/>
                <a:sym typeface="Times New Roman"/>
              </a:rPr>
              <a:t>The system consists of four stages: </a:t>
            </a:r>
            <a:endParaRPr sz="2400">
              <a:latin typeface="Times New Roman"/>
              <a:ea typeface="Times New Roman"/>
              <a:cs typeface="Times New Roman"/>
              <a:sym typeface="Times New Roman"/>
            </a:endParaRPr>
          </a:p>
          <a:p>
            <a:pPr indent="-256032" lvl="0" marL="365760" rtl="0" algn="l">
              <a:lnSpc>
                <a:spcPct val="80000"/>
              </a:lnSpc>
              <a:spcBef>
                <a:spcPts val="400"/>
              </a:spcBef>
              <a:spcAft>
                <a:spcPts val="0"/>
              </a:spcAft>
              <a:buClr>
                <a:srgbClr val="000000"/>
              </a:buClr>
              <a:buSzPts val="1258"/>
              <a:buFont typeface="Arial"/>
              <a:buNone/>
            </a:pPr>
            <a:r>
              <a:t/>
            </a:r>
            <a:endParaRPr sz="1550">
              <a:latin typeface="Times New Roman"/>
              <a:ea typeface="Times New Roman"/>
              <a:cs typeface="Times New Roman"/>
              <a:sym typeface="Times New Roman"/>
            </a:endParaRPr>
          </a:p>
          <a:p>
            <a:pPr indent="-236982" lvl="0" marL="365760" rtl="0" algn="l">
              <a:lnSpc>
                <a:spcPct val="80000"/>
              </a:lnSpc>
              <a:spcBef>
                <a:spcPts val="400"/>
              </a:spcBef>
              <a:spcAft>
                <a:spcPts val="0"/>
              </a:spcAft>
              <a:buClr>
                <a:schemeClr val="lt1"/>
              </a:buClr>
              <a:buSzPts val="958"/>
              <a:buFont typeface="Times New Roman"/>
              <a:buChar char="🞂"/>
            </a:pPr>
            <a:r>
              <a:rPr lang="en" sz="1550">
                <a:latin typeface="Times New Roman"/>
                <a:ea typeface="Times New Roman"/>
                <a:cs typeface="Times New Roman"/>
                <a:sym typeface="Times New Roman"/>
              </a:rPr>
              <a:t>Image Pre-processing: Pre-processing techniques includes:</a:t>
            </a:r>
            <a:endParaRPr sz="2400">
              <a:latin typeface="Times New Roman"/>
              <a:ea typeface="Times New Roman"/>
              <a:cs typeface="Times New Roman"/>
              <a:sym typeface="Times New Roman"/>
            </a:endParaRPr>
          </a:p>
          <a:p>
            <a:pPr indent="0" lvl="0" marL="109728" rtl="0" algn="l">
              <a:lnSpc>
                <a:spcPct val="80000"/>
              </a:lnSpc>
              <a:spcBef>
                <a:spcPts val="400"/>
              </a:spcBef>
              <a:spcAft>
                <a:spcPts val="0"/>
              </a:spcAft>
              <a:buClr>
                <a:srgbClr val="000000"/>
              </a:buClr>
              <a:buSzPts val="1258"/>
              <a:buFont typeface="Arial"/>
              <a:buNone/>
            </a:pPr>
            <a:r>
              <a:rPr lang="en" sz="1550">
                <a:latin typeface="Times New Roman"/>
                <a:ea typeface="Times New Roman"/>
                <a:cs typeface="Times New Roman"/>
                <a:sym typeface="Times New Roman"/>
              </a:rPr>
              <a:t>            - Removal of noise and undesired structures from the images </a:t>
            </a:r>
            <a:endParaRPr sz="2400">
              <a:latin typeface="Times New Roman"/>
              <a:ea typeface="Times New Roman"/>
              <a:cs typeface="Times New Roman"/>
              <a:sym typeface="Times New Roman"/>
            </a:endParaRPr>
          </a:p>
          <a:p>
            <a:pPr indent="0" lvl="0" marL="109728" rtl="0" algn="l">
              <a:lnSpc>
                <a:spcPct val="80000"/>
              </a:lnSpc>
              <a:spcBef>
                <a:spcPts val="400"/>
              </a:spcBef>
              <a:spcAft>
                <a:spcPts val="0"/>
              </a:spcAft>
              <a:buClr>
                <a:srgbClr val="000000"/>
              </a:buClr>
              <a:buSzPts val="1258"/>
              <a:buFont typeface="Arial"/>
              <a:buNone/>
            </a:pPr>
            <a:r>
              <a:rPr lang="en" sz="1550">
                <a:latin typeface="Times New Roman"/>
                <a:ea typeface="Times New Roman"/>
                <a:cs typeface="Times New Roman"/>
                <a:sym typeface="Times New Roman"/>
              </a:rPr>
              <a:t>            - Rescaling the pixels to standard form. </a:t>
            </a:r>
            <a:endParaRPr sz="2400">
              <a:latin typeface="Times New Roman"/>
              <a:ea typeface="Times New Roman"/>
              <a:cs typeface="Times New Roman"/>
              <a:sym typeface="Times New Roman"/>
            </a:endParaRPr>
          </a:p>
          <a:p>
            <a:pPr indent="-256032" lvl="0" marL="365760" rtl="0" algn="l">
              <a:lnSpc>
                <a:spcPct val="80000"/>
              </a:lnSpc>
              <a:spcBef>
                <a:spcPts val="400"/>
              </a:spcBef>
              <a:spcAft>
                <a:spcPts val="0"/>
              </a:spcAft>
              <a:buClr>
                <a:srgbClr val="000000"/>
              </a:buClr>
              <a:buSzPts val="1258"/>
              <a:buFont typeface="Arial"/>
              <a:buNone/>
            </a:pPr>
            <a:r>
              <a:t/>
            </a:r>
            <a:endParaRPr sz="1550">
              <a:latin typeface="Times New Roman"/>
              <a:ea typeface="Times New Roman"/>
              <a:cs typeface="Times New Roman"/>
              <a:sym typeface="Times New Roman"/>
            </a:endParaRPr>
          </a:p>
          <a:p>
            <a:pPr indent="-236982" lvl="0" marL="365760" rtl="0" algn="l">
              <a:lnSpc>
                <a:spcPct val="80000"/>
              </a:lnSpc>
              <a:spcBef>
                <a:spcPts val="400"/>
              </a:spcBef>
              <a:spcAft>
                <a:spcPts val="0"/>
              </a:spcAft>
              <a:buClr>
                <a:schemeClr val="lt1"/>
              </a:buClr>
              <a:buSzPts val="958"/>
              <a:buFont typeface="Times New Roman"/>
              <a:buChar char="🞂"/>
            </a:pPr>
            <a:r>
              <a:rPr lang="en" sz="1550">
                <a:latin typeface="Times New Roman"/>
                <a:ea typeface="Times New Roman"/>
                <a:cs typeface="Times New Roman"/>
                <a:sym typeface="Times New Roman"/>
              </a:rPr>
              <a:t>Image Segmentation: To segment and localize the lesion and Improves the affected area and isolates from normal skin.</a:t>
            </a:r>
            <a:endParaRPr sz="2400">
              <a:latin typeface="Times New Roman"/>
              <a:ea typeface="Times New Roman"/>
              <a:cs typeface="Times New Roman"/>
              <a:sym typeface="Times New Roman"/>
            </a:endParaRPr>
          </a:p>
          <a:p>
            <a:pPr indent="-256032" lvl="0" marL="365760" rtl="0" algn="l">
              <a:lnSpc>
                <a:spcPct val="80000"/>
              </a:lnSpc>
              <a:spcBef>
                <a:spcPts val="400"/>
              </a:spcBef>
              <a:spcAft>
                <a:spcPts val="0"/>
              </a:spcAft>
              <a:buClr>
                <a:srgbClr val="000000"/>
              </a:buClr>
              <a:buSzPts val="1258"/>
              <a:buFont typeface="Arial"/>
              <a:buNone/>
            </a:pPr>
            <a:r>
              <a:rPr lang="en" sz="155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36982" lvl="0" marL="365760" rtl="0" algn="l">
              <a:lnSpc>
                <a:spcPct val="80000"/>
              </a:lnSpc>
              <a:spcBef>
                <a:spcPts val="400"/>
              </a:spcBef>
              <a:spcAft>
                <a:spcPts val="0"/>
              </a:spcAft>
              <a:buClr>
                <a:schemeClr val="lt1"/>
              </a:buClr>
              <a:buSzPts val="958"/>
              <a:buFont typeface="Noto Sans Symbols"/>
              <a:buChar char="🞂"/>
            </a:pPr>
            <a:r>
              <a:rPr lang="en" sz="1550">
                <a:latin typeface="Times New Roman"/>
                <a:ea typeface="Times New Roman"/>
                <a:cs typeface="Times New Roman"/>
                <a:sym typeface="Times New Roman"/>
              </a:rPr>
              <a:t>Feature Extraction</a:t>
            </a:r>
            <a:r>
              <a:rPr b="1" lang="en" sz="1550">
                <a:latin typeface="Times New Roman"/>
                <a:ea typeface="Times New Roman"/>
                <a:cs typeface="Times New Roman"/>
                <a:sym typeface="Times New Roman"/>
              </a:rPr>
              <a:t>: </a:t>
            </a:r>
            <a:r>
              <a:rPr lang="en" sz="1550">
                <a:latin typeface="Times New Roman"/>
                <a:ea typeface="Times New Roman"/>
                <a:cs typeface="Times New Roman"/>
                <a:sym typeface="Times New Roman"/>
              </a:rPr>
              <a:t>It is the most important step. Here features such as asymmetric, border, colour and diameter etc of the lesion are extracted for classifying the image. </a:t>
            </a:r>
            <a:endParaRPr sz="2400">
              <a:latin typeface="Times New Roman"/>
              <a:ea typeface="Times New Roman"/>
              <a:cs typeface="Times New Roman"/>
              <a:sym typeface="Times New Roman"/>
            </a:endParaRPr>
          </a:p>
          <a:p>
            <a:pPr indent="-176148" lvl="0" marL="365760" rtl="0" algn="l">
              <a:lnSpc>
                <a:spcPct val="80000"/>
              </a:lnSpc>
              <a:spcBef>
                <a:spcPts val="400"/>
              </a:spcBef>
              <a:spcAft>
                <a:spcPts val="0"/>
              </a:spcAft>
              <a:buClr>
                <a:srgbClr val="000000"/>
              </a:buClr>
              <a:buSzPts val="1258"/>
              <a:buFont typeface="Arial"/>
              <a:buNone/>
            </a:pPr>
            <a:r>
              <a:t/>
            </a:r>
            <a:endParaRPr sz="1550">
              <a:latin typeface="Times New Roman"/>
              <a:ea typeface="Times New Roman"/>
              <a:cs typeface="Times New Roman"/>
              <a:sym typeface="Times New Roman"/>
            </a:endParaRPr>
          </a:p>
          <a:p>
            <a:pPr indent="-236982" lvl="0" marL="365760" rtl="0" algn="l">
              <a:lnSpc>
                <a:spcPct val="80000"/>
              </a:lnSpc>
              <a:spcBef>
                <a:spcPts val="400"/>
              </a:spcBef>
              <a:spcAft>
                <a:spcPts val="0"/>
              </a:spcAft>
              <a:buClr>
                <a:schemeClr val="lt1"/>
              </a:buClr>
              <a:buSzPts val="958"/>
              <a:buFont typeface="Times New Roman"/>
              <a:buChar char="🞂"/>
            </a:pPr>
            <a:r>
              <a:rPr lang="en" sz="1550">
                <a:latin typeface="Times New Roman"/>
                <a:ea typeface="Times New Roman"/>
                <a:cs typeface="Times New Roman"/>
                <a:sym typeface="Times New Roman"/>
              </a:rPr>
              <a:t>Image Classification: Finally, the dimensions of the selected feature is supplied to an Convolutional Neural Network and Support Vector Machine classifiers for classification </a:t>
            </a:r>
            <a:endParaRPr sz="2400">
              <a:latin typeface="Times New Roman"/>
              <a:ea typeface="Times New Roman"/>
              <a:cs typeface="Times New Roman"/>
              <a:sym typeface="Times New Roman"/>
            </a:endParaRPr>
          </a:p>
          <a:p>
            <a:pPr indent="-256032" lvl="0" marL="365760" rtl="0" algn="l">
              <a:lnSpc>
                <a:spcPct val="80000"/>
              </a:lnSpc>
              <a:spcBef>
                <a:spcPts val="400"/>
              </a:spcBef>
              <a:spcAft>
                <a:spcPts val="0"/>
              </a:spcAft>
              <a:buClr>
                <a:srgbClr val="000000"/>
              </a:buClr>
              <a:buSzPts val="1258"/>
              <a:buFont typeface="Arial"/>
              <a:buNone/>
            </a:pPr>
            <a:r>
              <a:rPr lang="en" sz="1550">
                <a:solidFill>
                  <a:srgbClr val="000000"/>
                </a:solidFill>
                <a:latin typeface="Times New Roman"/>
                <a:ea typeface="Times New Roman"/>
                <a:cs typeface="Times New Roman"/>
                <a:sym typeface="Times New Roman"/>
              </a:rPr>
              <a:t>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ctrTitle"/>
          </p:nvPr>
        </p:nvSpPr>
        <p:spPr>
          <a:xfrm>
            <a:off x="824000" y="209918"/>
            <a:ext cx="4255500" cy="75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332" name="Google Shape;332;p21"/>
          <p:cNvSpPr txBox="1"/>
          <p:nvPr>
            <p:ph idx="1" type="subTitle"/>
          </p:nvPr>
        </p:nvSpPr>
        <p:spPr>
          <a:xfrm>
            <a:off x="824000" y="1192700"/>
            <a:ext cx="7823100" cy="3099000"/>
          </a:xfrm>
          <a:prstGeom prst="rect">
            <a:avLst/>
          </a:prstGeom>
        </p:spPr>
        <p:txBody>
          <a:bodyPr anchorCtr="0" anchor="t" bIns="91425" lIns="91425" spcFirstLastPara="1" rIns="91425" wrap="square" tIns="91425">
            <a:noAutofit/>
          </a:bodyPr>
          <a:lstStyle/>
          <a:p>
            <a:pPr indent="0" lvl="0" marL="0" rtl="0" algn="ctr">
              <a:lnSpc>
                <a:spcPct val="107000"/>
              </a:lnSpc>
              <a:spcBef>
                <a:spcPts val="0"/>
              </a:spcBef>
              <a:spcAft>
                <a:spcPts val="0"/>
              </a:spcAft>
              <a:buClr>
                <a:srgbClr val="FFFFFF"/>
              </a:buClr>
              <a:buSzPts val="1100"/>
              <a:buFont typeface="Lucida Sans"/>
              <a:buNone/>
            </a:pPr>
            <a:r>
              <a:rPr lang="en" sz="1100">
                <a:solidFill>
                  <a:srgbClr val="FFFFFF"/>
                </a:solidFill>
                <a:latin typeface="Lucida Sans"/>
                <a:ea typeface="Lucida Sans"/>
                <a:cs typeface="Lucida Sans"/>
                <a:sym typeface="Lucida Sans"/>
              </a:rPr>
              <a:t> </a:t>
            </a:r>
            <a:endParaRPr sz="1400">
              <a:solidFill>
                <a:srgbClr val="000000"/>
              </a:solidFill>
              <a:latin typeface="Arial"/>
              <a:ea typeface="Arial"/>
              <a:cs typeface="Arial"/>
              <a:sym typeface="Arial"/>
            </a:endParaRPr>
          </a:p>
          <a:p>
            <a:pPr indent="0" lvl="0" marL="0" rtl="0" algn="ctr">
              <a:lnSpc>
                <a:spcPct val="107000"/>
              </a:lnSpc>
              <a:spcBef>
                <a:spcPts val="0"/>
              </a:spcBef>
              <a:spcAft>
                <a:spcPts val="0"/>
              </a:spcAft>
              <a:buClr>
                <a:srgbClr val="FFFFFF"/>
              </a:buClr>
              <a:buSzPts val="1100"/>
              <a:buFont typeface="Lucida Sans"/>
              <a:buNone/>
            </a:pPr>
            <a:r>
              <a:t/>
            </a:r>
            <a:endParaRPr sz="1400">
              <a:solidFill>
                <a:srgbClr val="000000"/>
              </a:solidFill>
              <a:latin typeface="Arial"/>
              <a:ea typeface="Arial"/>
              <a:cs typeface="Arial"/>
              <a:sym typeface="Arial"/>
            </a:endParaRPr>
          </a:p>
          <a:p>
            <a:pPr indent="0" lvl="0" marL="0" rtl="0" algn="l">
              <a:lnSpc>
                <a:spcPct val="107000"/>
              </a:lnSpc>
              <a:spcBef>
                <a:spcPts val="0"/>
              </a:spcBef>
              <a:spcAft>
                <a:spcPts val="0"/>
              </a:spcAft>
              <a:buNone/>
            </a:pPr>
            <a:r>
              <a:t/>
            </a:r>
            <a:endParaRPr/>
          </a:p>
        </p:txBody>
      </p:sp>
      <p:grpSp>
        <p:nvGrpSpPr>
          <p:cNvPr id="333" name="Google Shape;333;p21"/>
          <p:cNvGrpSpPr/>
          <p:nvPr/>
        </p:nvGrpSpPr>
        <p:grpSpPr>
          <a:xfrm>
            <a:off x="934585" y="1340013"/>
            <a:ext cx="4701549" cy="2700734"/>
            <a:chOff x="0" y="939750"/>
            <a:chExt cx="4701549" cy="2700734"/>
          </a:xfrm>
        </p:grpSpPr>
        <p:sp>
          <p:nvSpPr>
            <p:cNvPr id="334" name="Google Shape;334;p21"/>
            <p:cNvSpPr/>
            <p:nvPr/>
          </p:nvSpPr>
          <p:spPr>
            <a:xfrm>
              <a:off x="0" y="939750"/>
              <a:ext cx="1949400" cy="927600"/>
            </a:xfrm>
            <a:prstGeom prst="ellipse">
              <a:avLst/>
            </a:prstGeom>
            <a:solidFill>
              <a:srgbClr val="2AA2BF"/>
            </a:solidFill>
            <a:ln cap="flat" cmpd="thickThin" w="550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txBox="1"/>
            <p:nvPr/>
          </p:nvSpPr>
          <p:spPr>
            <a:xfrm>
              <a:off x="285465" y="1075606"/>
              <a:ext cx="1378200" cy="65610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 sz="1200" u="none" cap="none" strike="noStrike">
                  <a:solidFill>
                    <a:srgbClr val="FFFFFF"/>
                  </a:solidFill>
                  <a:latin typeface="Lucida Sans"/>
                  <a:ea typeface="Lucida Sans"/>
                  <a:cs typeface="Lucida Sans"/>
                  <a:sym typeface="Lucida Sans"/>
                </a:rPr>
                <a:t>Train</a:t>
              </a:r>
              <a:endParaRPr/>
            </a:p>
          </p:txBody>
        </p:sp>
        <p:sp>
          <p:nvSpPr>
            <p:cNvPr id="336" name="Google Shape;336;p21"/>
            <p:cNvSpPr/>
            <p:nvPr/>
          </p:nvSpPr>
          <p:spPr>
            <a:xfrm>
              <a:off x="648070" y="1953761"/>
              <a:ext cx="636900" cy="602700"/>
            </a:xfrm>
            <a:prstGeom prst="mathPlus">
              <a:avLst>
                <a:gd fmla="val 23520" name="adj1"/>
              </a:avLst>
            </a:prstGeom>
            <a:solidFill>
              <a:srgbClr val="ABC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txBox="1"/>
            <p:nvPr/>
          </p:nvSpPr>
          <p:spPr>
            <a:xfrm>
              <a:off x="732481" y="2184225"/>
              <a:ext cx="468000" cy="1419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700" u="none" cap="none" strike="noStrike">
                <a:solidFill>
                  <a:srgbClr val="FFFFFF"/>
                </a:solidFill>
                <a:latin typeface="Lucida Sans"/>
                <a:ea typeface="Lucida Sans"/>
                <a:cs typeface="Lucida Sans"/>
                <a:sym typeface="Lucida Sans"/>
              </a:endParaRPr>
            </a:p>
          </p:txBody>
        </p:sp>
        <p:sp>
          <p:nvSpPr>
            <p:cNvPr id="338" name="Google Shape;338;p21"/>
            <p:cNvSpPr/>
            <p:nvPr/>
          </p:nvSpPr>
          <p:spPr>
            <a:xfrm>
              <a:off x="0" y="2675084"/>
              <a:ext cx="1949400" cy="965400"/>
            </a:xfrm>
            <a:prstGeom prst="ellipse">
              <a:avLst/>
            </a:prstGeom>
            <a:solidFill>
              <a:srgbClr val="2AA2BF"/>
            </a:solidFill>
            <a:ln cap="flat" cmpd="thickThin" w="550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txBox="1"/>
            <p:nvPr/>
          </p:nvSpPr>
          <p:spPr>
            <a:xfrm>
              <a:off x="285465" y="2816449"/>
              <a:ext cx="1378200" cy="68250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 sz="1200" u="none" cap="none" strike="noStrike">
                  <a:solidFill>
                    <a:srgbClr val="FFFFFF"/>
                  </a:solidFill>
                  <a:latin typeface="Lucida Sans"/>
                  <a:ea typeface="Lucida Sans"/>
                  <a:cs typeface="Lucida Sans"/>
                  <a:sym typeface="Lucida Sans"/>
                </a:rPr>
                <a:t>Validate / Test </a:t>
              </a:r>
              <a:endParaRPr/>
            </a:p>
          </p:txBody>
        </p:sp>
        <p:sp>
          <p:nvSpPr>
            <p:cNvPr id="340" name="Google Shape;340;p21"/>
            <p:cNvSpPr/>
            <p:nvPr/>
          </p:nvSpPr>
          <p:spPr>
            <a:xfrm rot="-75910">
              <a:off x="1837325" y="1932110"/>
              <a:ext cx="339683" cy="779894"/>
            </a:xfrm>
            <a:prstGeom prst="rightArrow">
              <a:avLst>
                <a:gd fmla="val 60000" name="adj1"/>
                <a:gd fmla="val 50000" name="adj2"/>
              </a:avLst>
            </a:prstGeom>
            <a:solidFill>
              <a:srgbClr val="ABCD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txBox="1"/>
            <p:nvPr/>
          </p:nvSpPr>
          <p:spPr>
            <a:xfrm rot="-78117">
              <a:off x="1837342" y="2089153"/>
              <a:ext cx="237661" cy="46811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2500" u="none" cap="none" strike="noStrike">
                <a:solidFill>
                  <a:srgbClr val="FFFFFF"/>
                </a:solidFill>
                <a:latin typeface="Lucida Sans"/>
                <a:ea typeface="Lucida Sans"/>
                <a:cs typeface="Lucida Sans"/>
                <a:sym typeface="Lucida Sans"/>
              </a:endParaRPr>
            </a:p>
          </p:txBody>
        </p:sp>
        <p:sp>
          <p:nvSpPr>
            <p:cNvPr id="342" name="Google Shape;342;p21"/>
            <p:cNvSpPr/>
            <p:nvPr/>
          </p:nvSpPr>
          <p:spPr>
            <a:xfrm>
              <a:off x="2282049" y="1323331"/>
              <a:ext cx="2419500" cy="1821900"/>
            </a:xfrm>
            <a:prstGeom prst="ellipse">
              <a:avLst/>
            </a:prstGeom>
            <a:solidFill>
              <a:srgbClr val="2AA2BF"/>
            </a:solidFill>
            <a:ln cap="flat" cmpd="thickThin" w="550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txBox="1"/>
            <p:nvPr/>
          </p:nvSpPr>
          <p:spPr>
            <a:xfrm>
              <a:off x="2636363" y="1590144"/>
              <a:ext cx="1710900" cy="128820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 sz="1200" u="none" cap="none" strike="noStrike">
                  <a:solidFill>
                    <a:srgbClr val="FFFFFF"/>
                  </a:solidFill>
                  <a:latin typeface="Lucida Sans"/>
                  <a:ea typeface="Lucida Sans"/>
                  <a:cs typeface="Lucida Sans"/>
                  <a:sym typeface="Lucida Sans"/>
                </a:rPr>
                <a:t>Create a final network for classification </a:t>
              </a:r>
              <a:endParaRPr/>
            </a:p>
          </p:txBody>
        </p:sp>
      </p:grpSp>
      <p:sp>
        <p:nvSpPr>
          <p:cNvPr id="344" name="Google Shape;344;p21"/>
          <p:cNvSpPr/>
          <p:nvPr/>
        </p:nvSpPr>
        <p:spPr>
          <a:xfrm>
            <a:off x="5930529" y="2433612"/>
            <a:ext cx="324000" cy="276300"/>
          </a:xfrm>
          <a:prstGeom prst="chevron">
            <a:avLst>
              <a:gd fmla="val 50000" name="adj"/>
            </a:avLst>
          </a:prstGeom>
          <a:solidFill>
            <a:srgbClr val="2DA2BF"/>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Lucida Sans"/>
              <a:buNone/>
            </a:pPr>
            <a:r>
              <a:t/>
            </a:r>
            <a:endParaRPr b="0" i="0" sz="1800" u="none" cap="none" strike="noStrike">
              <a:solidFill>
                <a:srgbClr val="FFFFFF"/>
              </a:solidFill>
              <a:latin typeface="Lucida Sans"/>
              <a:ea typeface="Lucida Sans"/>
              <a:cs typeface="Lucida Sans"/>
              <a:sym typeface="Lucida Sans"/>
            </a:endParaRPr>
          </a:p>
        </p:txBody>
      </p:sp>
      <p:pic>
        <p:nvPicPr>
          <p:cNvPr id="345" name="Google Shape;345;p21"/>
          <p:cNvPicPr preferRelativeResize="0"/>
          <p:nvPr/>
        </p:nvPicPr>
        <p:blipFill>
          <a:blip r:embed="rId3">
            <a:alphaModFix/>
          </a:blip>
          <a:stretch>
            <a:fillRect/>
          </a:stretch>
        </p:blipFill>
        <p:spPr>
          <a:xfrm>
            <a:off x="6708925" y="2043738"/>
            <a:ext cx="1490925" cy="105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