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153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491740"/>
            <a:ext cx="4869180" cy="3246120"/>
          </a:xfrm>
          <a:prstGeom prst="rect">
            <a:avLst/>
          </a:prstGeom>
        </p:spPr>
      </p:pic>
      <p:sp>
        <p:nvSpPr>
          <p:cNvPr id="6" name="Text 1"/>
          <p:cNvSpPr/>
          <p:nvPr/>
        </p:nvSpPr>
        <p:spPr>
          <a:xfrm>
            <a:off x="864037" y="1542574"/>
            <a:ext cx="7415927" cy="3193971"/>
          </a:xfrm>
          <a:prstGeom prst="rect">
            <a:avLst/>
          </a:prstGeom>
          <a:noFill/>
          <a:ln/>
        </p:spPr>
        <p:txBody>
          <a:bodyPr wrap="square" rtlCol="0" anchor="t"/>
          <a:lstStyle/>
          <a:p>
            <a:pPr marL="0" indent="0">
              <a:lnSpc>
                <a:spcPts val="8384"/>
              </a:lnSpc>
              <a:buNone/>
            </a:pPr>
            <a:r>
              <a:rPr lang="en-US" sz="6707" dirty="0">
                <a:solidFill>
                  <a:srgbClr val="97B8FF"/>
                </a:solidFill>
                <a:latin typeface="Sora" pitchFamily="34" charset="0"/>
                <a:ea typeface="Sora" pitchFamily="34" charset="-122"/>
                <a:cs typeface="Sora" pitchFamily="34" charset="-120"/>
              </a:rPr>
              <a:t>Automating Excel Reports with Python</a:t>
            </a:r>
            <a:endParaRPr lang="en-US" sz="6707" dirty="0"/>
          </a:p>
        </p:txBody>
      </p:sp>
      <p:sp>
        <p:nvSpPr>
          <p:cNvPr id="7" name="Text 2"/>
          <p:cNvSpPr/>
          <p:nvPr/>
        </p:nvSpPr>
        <p:spPr>
          <a:xfrm>
            <a:off x="864037" y="5106829"/>
            <a:ext cx="7415927" cy="158019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Tired of repetitive tasks in Excel? Python can automate your reports, saving you time and reducing errors. This project leverages Python to simplify and automate Excel tasks, making it accessible even for those who are not technically inclined. </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2105858" y="982266"/>
            <a:ext cx="4768215" cy="596027"/>
          </a:xfrm>
          <a:prstGeom prst="rect">
            <a:avLst/>
          </a:prstGeom>
          <a:noFill/>
          <a:ln/>
        </p:spPr>
        <p:txBody>
          <a:bodyPr wrap="none" rtlCol="0" anchor="t"/>
          <a:lstStyle/>
          <a:p>
            <a:pPr marL="0" indent="0">
              <a:lnSpc>
                <a:spcPts val="4693"/>
              </a:lnSpc>
              <a:buNone/>
            </a:pPr>
            <a:r>
              <a:rPr lang="en-US" sz="3755" dirty="0">
                <a:solidFill>
                  <a:srgbClr val="97B8FF"/>
                </a:solidFill>
                <a:latin typeface="Sora" pitchFamily="34" charset="0"/>
                <a:ea typeface="Sora" pitchFamily="34" charset="-122"/>
                <a:cs typeface="Sora" pitchFamily="34" charset="-120"/>
              </a:rPr>
              <a:t>Future Potentials </a:t>
            </a:r>
            <a:endParaRPr lang="en-US" sz="3755" dirty="0"/>
          </a:p>
        </p:txBody>
      </p:sp>
      <p:sp>
        <p:nvSpPr>
          <p:cNvPr id="5" name="Text 2"/>
          <p:cNvSpPr/>
          <p:nvPr/>
        </p:nvSpPr>
        <p:spPr>
          <a:xfrm>
            <a:off x="2105858" y="1959650"/>
            <a:ext cx="10418564" cy="305157"/>
          </a:xfrm>
          <a:prstGeom prst="rect">
            <a:avLst/>
          </a:prstGeom>
          <a:noFill/>
          <a:ln/>
        </p:spPr>
        <p:txBody>
          <a:bodyPr wrap="none" rtlCol="0" anchor="t"/>
          <a:lstStyle/>
          <a:p>
            <a:pPr marL="0" indent="0">
              <a:lnSpc>
                <a:spcPts val="2403"/>
              </a:lnSpc>
              <a:buNone/>
            </a:pPr>
            <a:r>
              <a:rPr lang="en-US" sz="1502" b="1" dirty="0">
                <a:solidFill>
                  <a:srgbClr val="E0D6DE"/>
                </a:solidFill>
                <a:latin typeface="Noto Sans TC" pitchFamily="34" charset="0"/>
                <a:ea typeface="Noto Sans TC" pitchFamily="34" charset="-122"/>
                <a:cs typeface="Noto Sans TC" pitchFamily="34" charset="-120"/>
              </a:rPr>
              <a:t>Integration with Cloud Services</a:t>
            </a:r>
            <a:r>
              <a:rPr lang="en-US" sz="1502" dirty="0">
                <a:solidFill>
                  <a:srgbClr val="E0D6DE"/>
                </a:solidFill>
                <a:latin typeface="Noto Sans TC" pitchFamily="34" charset="0"/>
                <a:ea typeface="Noto Sans TC" pitchFamily="34" charset="-122"/>
                <a:cs typeface="Noto Sans TC" pitchFamily="34" charset="-120"/>
              </a:rPr>
              <a:t>:</a:t>
            </a:r>
            <a:endParaRPr lang="en-US" sz="1502" dirty="0"/>
          </a:p>
        </p:txBody>
      </p:sp>
      <p:sp>
        <p:nvSpPr>
          <p:cNvPr id="6" name="Text 3"/>
          <p:cNvSpPr/>
          <p:nvPr/>
        </p:nvSpPr>
        <p:spPr>
          <a:xfrm>
            <a:off x="2410897" y="2479358"/>
            <a:ext cx="10113526" cy="305157"/>
          </a:xfrm>
          <a:prstGeom prst="rect">
            <a:avLst/>
          </a:prstGeom>
          <a:noFill/>
          <a:ln/>
        </p:spPr>
        <p:txBody>
          <a:bodyPr wrap="none" rtlCol="0" anchor="t"/>
          <a:lstStyle/>
          <a:p>
            <a:pPr marL="342900" indent="-342900" algn="l">
              <a:lnSpc>
                <a:spcPts val="2403"/>
              </a:lnSpc>
              <a:buSzPct val="100000"/>
              <a:buChar char="•"/>
            </a:pPr>
            <a:r>
              <a:rPr lang="en-US" sz="1502" dirty="0">
                <a:solidFill>
                  <a:srgbClr val="E0D6DE"/>
                </a:solidFill>
                <a:latin typeface="Noto Sans TC" pitchFamily="34" charset="0"/>
                <a:ea typeface="Noto Sans TC" pitchFamily="34" charset="-122"/>
                <a:cs typeface="Noto Sans TC" pitchFamily="34" charset="-120"/>
              </a:rPr>
              <a:t>Connect to cloud databases and services for real-time data updates and save reports directly to cloud storage.</a:t>
            </a:r>
            <a:endParaRPr lang="en-US" sz="1502" dirty="0"/>
          </a:p>
        </p:txBody>
      </p:sp>
      <p:sp>
        <p:nvSpPr>
          <p:cNvPr id="7" name="Text 4"/>
          <p:cNvSpPr/>
          <p:nvPr/>
        </p:nvSpPr>
        <p:spPr>
          <a:xfrm>
            <a:off x="2105858" y="2999065"/>
            <a:ext cx="10418564" cy="305157"/>
          </a:xfrm>
          <a:prstGeom prst="rect">
            <a:avLst/>
          </a:prstGeom>
          <a:noFill/>
          <a:ln/>
        </p:spPr>
        <p:txBody>
          <a:bodyPr wrap="none" rtlCol="0" anchor="t"/>
          <a:lstStyle/>
          <a:p>
            <a:pPr marL="0" indent="0">
              <a:lnSpc>
                <a:spcPts val="2403"/>
              </a:lnSpc>
              <a:buNone/>
            </a:pPr>
            <a:r>
              <a:rPr lang="en-US" sz="1502" b="1" dirty="0">
                <a:solidFill>
                  <a:srgbClr val="E0D6DE"/>
                </a:solidFill>
                <a:latin typeface="Noto Sans TC" pitchFamily="34" charset="0"/>
                <a:ea typeface="Noto Sans TC" pitchFamily="34" charset="-122"/>
                <a:cs typeface="Noto Sans TC" pitchFamily="34" charset="-120"/>
              </a:rPr>
              <a:t>Enhanced Data Analysis</a:t>
            </a:r>
            <a:r>
              <a:rPr lang="en-US" sz="1502" dirty="0">
                <a:solidFill>
                  <a:srgbClr val="E0D6DE"/>
                </a:solidFill>
                <a:latin typeface="Noto Sans TC" pitchFamily="34" charset="0"/>
                <a:ea typeface="Noto Sans TC" pitchFamily="34" charset="-122"/>
                <a:cs typeface="Noto Sans TC" pitchFamily="34" charset="-120"/>
              </a:rPr>
              <a:t>:</a:t>
            </a:r>
            <a:endParaRPr lang="en-US" sz="1502" dirty="0"/>
          </a:p>
        </p:txBody>
      </p:sp>
      <p:sp>
        <p:nvSpPr>
          <p:cNvPr id="8" name="Text 5"/>
          <p:cNvSpPr/>
          <p:nvPr/>
        </p:nvSpPr>
        <p:spPr>
          <a:xfrm>
            <a:off x="2410897" y="3518773"/>
            <a:ext cx="10113526" cy="305157"/>
          </a:xfrm>
          <a:prstGeom prst="rect">
            <a:avLst/>
          </a:prstGeom>
          <a:noFill/>
          <a:ln/>
        </p:spPr>
        <p:txBody>
          <a:bodyPr wrap="none" rtlCol="0" anchor="t"/>
          <a:lstStyle/>
          <a:p>
            <a:pPr marL="342900" indent="-342900" algn="l">
              <a:lnSpc>
                <a:spcPts val="2403"/>
              </a:lnSpc>
              <a:buSzPct val="100000"/>
              <a:buChar char="•"/>
            </a:pPr>
            <a:r>
              <a:rPr lang="en-US" sz="1502" dirty="0">
                <a:solidFill>
                  <a:srgbClr val="E0D6DE"/>
                </a:solidFill>
                <a:latin typeface="Noto Sans TC" pitchFamily="34" charset="0"/>
                <a:ea typeface="Noto Sans TC" pitchFamily="34" charset="-122"/>
                <a:cs typeface="Noto Sans TC" pitchFamily="34" charset="-120"/>
              </a:rPr>
              <a:t>Integrate with machine learning to provide predictive analytics and generate advanced insights from data.</a:t>
            </a:r>
            <a:endParaRPr lang="en-US" sz="1502" dirty="0"/>
          </a:p>
        </p:txBody>
      </p:sp>
      <p:sp>
        <p:nvSpPr>
          <p:cNvPr id="9" name="Text 6"/>
          <p:cNvSpPr/>
          <p:nvPr/>
        </p:nvSpPr>
        <p:spPr>
          <a:xfrm>
            <a:off x="2105858" y="4038481"/>
            <a:ext cx="10418564" cy="305157"/>
          </a:xfrm>
          <a:prstGeom prst="rect">
            <a:avLst/>
          </a:prstGeom>
          <a:noFill/>
          <a:ln/>
        </p:spPr>
        <p:txBody>
          <a:bodyPr wrap="none" rtlCol="0" anchor="t"/>
          <a:lstStyle/>
          <a:p>
            <a:pPr marL="0" indent="0">
              <a:lnSpc>
                <a:spcPts val="2403"/>
              </a:lnSpc>
              <a:buNone/>
            </a:pPr>
            <a:r>
              <a:rPr lang="en-US" sz="1502" b="1" dirty="0">
                <a:solidFill>
                  <a:srgbClr val="E0D6DE"/>
                </a:solidFill>
                <a:latin typeface="Noto Sans TC" pitchFamily="34" charset="0"/>
                <a:ea typeface="Noto Sans TC" pitchFamily="34" charset="-122"/>
                <a:cs typeface="Noto Sans TC" pitchFamily="34" charset="-120"/>
              </a:rPr>
              <a:t>Interactive Dashboards</a:t>
            </a:r>
            <a:r>
              <a:rPr lang="en-US" sz="1502" dirty="0">
                <a:solidFill>
                  <a:srgbClr val="E0D6DE"/>
                </a:solidFill>
                <a:latin typeface="Noto Sans TC" pitchFamily="34" charset="0"/>
                <a:ea typeface="Noto Sans TC" pitchFamily="34" charset="-122"/>
                <a:cs typeface="Noto Sans TC" pitchFamily="34" charset="-120"/>
              </a:rPr>
              <a:t>:</a:t>
            </a:r>
            <a:endParaRPr lang="en-US" sz="1502" dirty="0"/>
          </a:p>
        </p:txBody>
      </p:sp>
      <p:sp>
        <p:nvSpPr>
          <p:cNvPr id="10" name="Text 7"/>
          <p:cNvSpPr/>
          <p:nvPr/>
        </p:nvSpPr>
        <p:spPr>
          <a:xfrm>
            <a:off x="2410897" y="4558189"/>
            <a:ext cx="10113526" cy="305157"/>
          </a:xfrm>
          <a:prstGeom prst="rect">
            <a:avLst/>
          </a:prstGeom>
          <a:noFill/>
          <a:ln/>
        </p:spPr>
        <p:txBody>
          <a:bodyPr wrap="none" rtlCol="0" anchor="t"/>
          <a:lstStyle/>
          <a:p>
            <a:pPr marL="342900" indent="-342900" algn="l">
              <a:lnSpc>
                <a:spcPts val="2403"/>
              </a:lnSpc>
              <a:buSzPct val="100000"/>
              <a:buChar char="•"/>
            </a:pPr>
            <a:r>
              <a:rPr lang="en-US" sz="1502" dirty="0">
                <a:solidFill>
                  <a:srgbClr val="E0D6DE"/>
                </a:solidFill>
                <a:latin typeface="Noto Sans TC" pitchFamily="34" charset="0"/>
                <a:ea typeface="Noto Sans TC" pitchFamily="34" charset="-122"/>
                <a:cs typeface="Noto Sans TC" pitchFamily="34" charset="-120"/>
              </a:rPr>
              <a:t>Develop interactive dashboards and real-time data visualizations within Excel or other platforms like Power BI.</a:t>
            </a:r>
            <a:endParaRPr lang="en-US" sz="1502" dirty="0"/>
          </a:p>
        </p:txBody>
      </p:sp>
      <p:sp>
        <p:nvSpPr>
          <p:cNvPr id="11" name="Text 8"/>
          <p:cNvSpPr/>
          <p:nvPr/>
        </p:nvSpPr>
        <p:spPr>
          <a:xfrm>
            <a:off x="2105858" y="5077897"/>
            <a:ext cx="10418564" cy="305157"/>
          </a:xfrm>
          <a:prstGeom prst="rect">
            <a:avLst/>
          </a:prstGeom>
          <a:noFill/>
          <a:ln/>
        </p:spPr>
        <p:txBody>
          <a:bodyPr wrap="none" rtlCol="0" anchor="t"/>
          <a:lstStyle/>
          <a:p>
            <a:pPr marL="0" indent="0">
              <a:lnSpc>
                <a:spcPts val="2403"/>
              </a:lnSpc>
              <a:buNone/>
            </a:pPr>
            <a:r>
              <a:rPr lang="en-US" sz="1502" b="1" dirty="0">
                <a:solidFill>
                  <a:srgbClr val="E0D6DE"/>
                </a:solidFill>
                <a:latin typeface="Noto Sans TC" pitchFamily="34" charset="0"/>
                <a:ea typeface="Noto Sans TC" pitchFamily="34" charset="-122"/>
                <a:cs typeface="Noto Sans TC" pitchFamily="34" charset="-120"/>
              </a:rPr>
              <a:t>User-Friendly Interfaces</a:t>
            </a:r>
            <a:r>
              <a:rPr lang="en-US" sz="1502" dirty="0">
                <a:solidFill>
                  <a:srgbClr val="E0D6DE"/>
                </a:solidFill>
                <a:latin typeface="Noto Sans TC" pitchFamily="34" charset="0"/>
                <a:ea typeface="Noto Sans TC" pitchFamily="34" charset="-122"/>
                <a:cs typeface="Noto Sans TC" pitchFamily="34" charset="-120"/>
              </a:rPr>
              <a:t>:</a:t>
            </a:r>
            <a:endParaRPr lang="en-US" sz="1502" dirty="0"/>
          </a:p>
        </p:txBody>
      </p:sp>
      <p:sp>
        <p:nvSpPr>
          <p:cNvPr id="12" name="Text 9"/>
          <p:cNvSpPr/>
          <p:nvPr/>
        </p:nvSpPr>
        <p:spPr>
          <a:xfrm>
            <a:off x="2410897" y="5597604"/>
            <a:ext cx="10113526" cy="610314"/>
          </a:xfrm>
          <a:prstGeom prst="rect">
            <a:avLst/>
          </a:prstGeom>
          <a:noFill/>
          <a:ln/>
        </p:spPr>
        <p:txBody>
          <a:bodyPr wrap="square" rtlCol="0" anchor="t"/>
          <a:lstStyle/>
          <a:p>
            <a:pPr marL="342900" indent="-342900" algn="l">
              <a:lnSpc>
                <a:spcPts val="2403"/>
              </a:lnSpc>
              <a:buSzPct val="100000"/>
              <a:buChar char="•"/>
            </a:pPr>
            <a:r>
              <a:rPr lang="en-US" sz="1502" dirty="0">
                <a:solidFill>
                  <a:srgbClr val="E0D6DE"/>
                </a:solidFill>
                <a:latin typeface="Noto Sans TC" pitchFamily="34" charset="0"/>
                <a:ea typeface="Noto Sans TC" pitchFamily="34" charset="-122"/>
                <a:cs typeface="Noto Sans TC" pitchFamily="34" charset="-120"/>
              </a:rPr>
              <a:t>Create graphical user interfaces (GUIs) or web-based applications to allow users to customize and generate reports easily.</a:t>
            </a:r>
            <a:endParaRPr lang="en-US" sz="1502" dirty="0"/>
          </a:p>
        </p:txBody>
      </p:sp>
      <p:sp>
        <p:nvSpPr>
          <p:cNvPr id="13" name="Text 10"/>
          <p:cNvSpPr/>
          <p:nvPr/>
        </p:nvSpPr>
        <p:spPr>
          <a:xfrm>
            <a:off x="2105858" y="6422469"/>
            <a:ext cx="10418564" cy="305157"/>
          </a:xfrm>
          <a:prstGeom prst="rect">
            <a:avLst/>
          </a:prstGeom>
          <a:noFill/>
          <a:ln/>
        </p:spPr>
        <p:txBody>
          <a:bodyPr wrap="none" rtlCol="0" anchor="t"/>
          <a:lstStyle/>
          <a:p>
            <a:pPr marL="0" indent="0">
              <a:lnSpc>
                <a:spcPts val="2403"/>
              </a:lnSpc>
              <a:buNone/>
            </a:pPr>
            <a:r>
              <a:rPr lang="en-US" sz="1502" b="1" dirty="0">
                <a:solidFill>
                  <a:srgbClr val="E0D6DE"/>
                </a:solidFill>
                <a:latin typeface="Noto Sans TC" pitchFamily="34" charset="0"/>
                <a:ea typeface="Noto Sans TC" pitchFamily="34" charset="-122"/>
                <a:cs typeface="Noto Sans TC" pitchFamily="34" charset="-120"/>
              </a:rPr>
              <a:t>Automated Scheduling</a:t>
            </a:r>
            <a:r>
              <a:rPr lang="en-US" sz="1502" dirty="0">
                <a:solidFill>
                  <a:srgbClr val="E0D6DE"/>
                </a:solidFill>
                <a:latin typeface="Noto Sans TC" pitchFamily="34" charset="0"/>
                <a:ea typeface="Noto Sans TC" pitchFamily="34" charset="-122"/>
                <a:cs typeface="Noto Sans TC" pitchFamily="34" charset="-120"/>
              </a:rPr>
              <a:t>:</a:t>
            </a:r>
            <a:endParaRPr lang="en-US" sz="1502" dirty="0"/>
          </a:p>
        </p:txBody>
      </p:sp>
      <p:sp>
        <p:nvSpPr>
          <p:cNvPr id="14" name="Text 11"/>
          <p:cNvSpPr/>
          <p:nvPr/>
        </p:nvSpPr>
        <p:spPr>
          <a:xfrm>
            <a:off x="2410897" y="6942177"/>
            <a:ext cx="10113526" cy="305157"/>
          </a:xfrm>
          <a:prstGeom prst="rect">
            <a:avLst/>
          </a:prstGeom>
          <a:noFill/>
          <a:ln/>
        </p:spPr>
        <p:txBody>
          <a:bodyPr wrap="none" rtlCol="0" anchor="t"/>
          <a:lstStyle/>
          <a:p>
            <a:pPr marL="342900" indent="-342900" algn="l">
              <a:lnSpc>
                <a:spcPts val="2403"/>
              </a:lnSpc>
              <a:buSzPct val="100000"/>
              <a:buChar char="•"/>
            </a:pPr>
            <a:r>
              <a:rPr lang="en-US" sz="1502" dirty="0">
                <a:solidFill>
                  <a:srgbClr val="E0D6DE"/>
                </a:solidFill>
                <a:latin typeface="Noto Sans TC" pitchFamily="34" charset="0"/>
                <a:ea typeface="Noto Sans TC" pitchFamily="34" charset="-122"/>
                <a:cs typeface="Noto Sans TC" pitchFamily="34" charset="-120"/>
              </a:rPr>
              <a:t>Implement scheduling features to automate report generation at specified intervals and send reports via email.</a:t>
            </a:r>
            <a:endParaRPr lang="en-US" sz="150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6098" y="2840712"/>
            <a:ext cx="5054203" cy="2548176"/>
          </a:xfrm>
          <a:prstGeom prst="rect">
            <a:avLst/>
          </a:prstGeom>
        </p:spPr>
      </p:pic>
      <p:sp>
        <p:nvSpPr>
          <p:cNvPr id="6" name="Text 1"/>
          <p:cNvSpPr/>
          <p:nvPr/>
        </p:nvSpPr>
        <p:spPr>
          <a:xfrm>
            <a:off x="6091238" y="1116925"/>
            <a:ext cx="7365802" cy="540068"/>
          </a:xfrm>
          <a:prstGeom prst="rect">
            <a:avLst/>
          </a:prstGeom>
          <a:noFill/>
          <a:ln/>
        </p:spPr>
        <p:txBody>
          <a:bodyPr wrap="none" rtlCol="0" anchor="t"/>
          <a:lstStyle/>
          <a:p>
            <a:pPr marL="0" indent="0">
              <a:lnSpc>
                <a:spcPts val="4253"/>
              </a:lnSpc>
              <a:buNone/>
            </a:pPr>
            <a:r>
              <a:rPr lang="en-US" sz="3402" dirty="0">
                <a:solidFill>
                  <a:srgbClr val="97B8FF"/>
                </a:solidFill>
                <a:latin typeface="Sora" pitchFamily="34" charset="0"/>
                <a:ea typeface="Sora" pitchFamily="34" charset="-122"/>
                <a:cs typeface="Sora" pitchFamily="34" charset="-120"/>
              </a:rPr>
              <a:t>Introduction to Excel Automation</a:t>
            </a:r>
            <a:endParaRPr lang="en-US" sz="3402" dirty="0"/>
          </a:p>
        </p:txBody>
      </p:sp>
      <p:sp>
        <p:nvSpPr>
          <p:cNvPr id="7" name="Text 2"/>
          <p:cNvSpPr/>
          <p:nvPr/>
        </p:nvSpPr>
        <p:spPr>
          <a:xfrm>
            <a:off x="6091238" y="1916192"/>
            <a:ext cx="7934325" cy="829747"/>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Excel automation involves using programming languages like Python to interact with Excel spreadsheets. This allows you to perform actions like data manipulation, report generation, and analysis automatically.</a:t>
            </a:r>
            <a:endParaRPr lang="en-US" sz="1361" dirty="0"/>
          </a:p>
        </p:txBody>
      </p:sp>
      <p:sp>
        <p:nvSpPr>
          <p:cNvPr id="8" name="Shape 3"/>
          <p:cNvSpPr/>
          <p:nvPr/>
        </p:nvSpPr>
        <p:spPr>
          <a:xfrm>
            <a:off x="6091238" y="3134558"/>
            <a:ext cx="388739" cy="388739"/>
          </a:xfrm>
          <a:prstGeom prst="roundRect">
            <a:avLst>
              <a:gd name="adj" fmla="val 6669"/>
            </a:avLst>
          </a:prstGeom>
          <a:solidFill>
            <a:srgbClr val="26262B"/>
          </a:solidFill>
          <a:ln/>
        </p:spPr>
      </p:sp>
      <p:sp>
        <p:nvSpPr>
          <p:cNvPr id="9" name="Text 4"/>
          <p:cNvSpPr/>
          <p:nvPr/>
        </p:nvSpPr>
        <p:spPr>
          <a:xfrm>
            <a:off x="6230779" y="3199328"/>
            <a:ext cx="109657"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1</a:t>
            </a:r>
            <a:endParaRPr lang="en-US" sz="2041" dirty="0"/>
          </a:p>
        </p:txBody>
      </p:sp>
      <p:sp>
        <p:nvSpPr>
          <p:cNvPr id="10" name="Text 5"/>
          <p:cNvSpPr/>
          <p:nvPr/>
        </p:nvSpPr>
        <p:spPr>
          <a:xfrm>
            <a:off x="6652736" y="3134558"/>
            <a:ext cx="2160270"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Efficiency</a:t>
            </a:r>
            <a:endParaRPr lang="en-US" sz="1701" dirty="0"/>
          </a:p>
        </p:txBody>
      </p:sp>
      <p:sp>
        <p:nvSpPr>
          <p:cNvPr id="11" name="Text 6"/>
          <p:cNvSpPr/>
          <p:nvPr/>
        </p:nvSpPr>
        <p:spPr>
          <a:xfrm>
            <a:off x="6652736" y="3508058"/>
            <a:ext cx="7372826"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Automating tasks reduces manual effort, freeing up time for more strategic work.</a:t>
            </a:r>
            <a:endParaRPr lang="en-US" sz="1361" dirty="0"/>
          </a:p>
        </p:txBody>
      </p:sp>
      <p:sp>
        <p:nvSpPr>
          <p:cNvPr id="12" name="Shape 7"/>
          <p:cNvSpPr/>
          <p:nvPr/>
        </p:nvSpPr>
        <p:spPr>
          <a:xfrm>
            <a:off x="6091238" y="4151709"/>
            <a:ext cx="388739" cy="388739"/>
          </a:xfrm>
          <a:prstGeom prst="roundRect">
            <a:avLst>
              <a:gd name="adj" fmla="val 6669"/>
            </a:avLst>
          </a:prstGeom>
          <a:solidFill>
            <a:srgbClr val="26262B"/>
          </a:solidFill>
          <a:ln/>
        </p:spPr>
      </p:sp>
      <p:sp>
        <p:nvSpPr>
          <p:cNvPr id="13" name="Text 8"/>
          <p:cNvSpPr/>
          <p:nvPr/>
        </p:nvSpPr>
        <p:spPr>
          <a:xfrm>
            <a:off x="6204823" y="4216479"/>
            <a:ext cx="161568"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2</a:t>
            </a:r>
            <a:endParaRPr lang="en-US" sz="2041" dirty="0"/>
          </a:p>
        </p:txBody>
      </p:sp>
      <p:sp>
        <p:nvSpPr>
          <p:cNvPr id="14" name="Text 9"/>
          <p:cNvSpPr/>
          <p:nvPr/>
        </p:nvSpPr>
        <p:spPr>
          <a:xfrm>
            <a:off x="6652736" y="4151709"/>
            <a:ext cx="2160270"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Accuracy</a:t>
            </a:r>
            <a:endParaRPr lang="en-US" sz="1701" dirty="0"/>
          </a:p>
        </p:txBody>
      </p:sp>
      <p:sp>
        <p:nvSpPr>
          <p:cNvPr id="15" name="Text 10"/>
          <p:cNvSpPr/>
          <p:nvPr/>
        </p:nvSpPr>
        <p:spPr>
          <a:xfrm>
            <a:off x="6652736" y="4525208"/>
            <a:ext cx="7372826"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Eliminates human errors by ensuring consistent and accurate data processing.</a:t>
            </a:r>
            <a:endParaRPr lang="en-US" sz="1361" dirty="0"/>
          </a:p>
        </p:txBody>
      </p:sp>
      <p:sp>
        <p:nvSpPr>
          <p:cNvPr id="16" name="Shape 11"/>
          <p:cNvSpPr/>
          <p:nvPr/>
        </p:nvSpPr>
        <p:spPr>
          <a:xfrm>
            <a:off x="6091238" y="5168860"/>
            <a:ext cx="388739" cy="388739"/>
          </a:xfrm>
          <a:prstGeom prst="roundRect">
            <a:avLst>
              <a:gd name="adj" fmla="val 6669"/>
            </a:avLst>
          </a:prstGeom>
          <a:solidFill>
            <a:srgbClr val="26262B"/>
          </a:solidFill>
          <a:ln/>
        </p:spPr>
      </p:sp>
      <p:sp>
        <p:nvSpPr>
          <p:cNvPr id="17" name="Text 12"/>
          <p:cNvSpPr/>
          <p:nvPr/>
        </p:nvSpPr>
        <p:spPr>
          <a:xfrm>
            <a:off x="6205180" y="5233630"/>
            <a:ext cx="160734"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3</a:t>
            </a:r>
            <a:endParaRPr lang="en-US" sz="2041" dirty="0"/>
          </a:p>
        </p:txBody>
      </p:sp>
      <p:sp>
        <p:nvSpPr>
          <p:cNvPr id="18" name="Text 13"/>
          <p:cNvSpPr/>
          <p:nvPr/>
        </p:nvSpPr>
        <p:spPr>
          <a:xfrm>
            <a:off x="6652736" y="5168860"/>
            <a:ext cx="2160270"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Scalability</a:t>
            </a:r>
            <a:endParaRPr lang="en-US" sz="1701" dirty="0"/>
          </a:p>
        </p:txBody>
      </p:sp>
      <p:sp>
        <p:nvSpPr>
          <p:cNvPr id="19" name="Text 14"/>
          <p:cNvSpPr/>
          <p:nvPr/>
        </p:nvSpPr>
        <p:spPr>
          <a:xfrm>
            <a:off x="6652736" y="5542359"/>
            <a:ext cx="7372826" cy="553164"/>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Automate tasks that would be tedious or impossible to perform manually, handling large datasets.</a:t>
            </a:r>
            <a:endParaRPr lang="en-US" sz="1361" dirty="0"/>
          </a:p>
        </p:txBody>
      </p:sp>
      <p:sp>
        <p:nvSpPr>
          <p:cNvPr id="20" name="Shape 15"/>
          <p:cNvSpPr/>
          <p:nvPr/>
        </p:nvSpPr>
        <p:spPr>
          <a:xfrm>
            <a:off x="6091238" y="6462593"/>
            <a:ext cx="388739" cy="388739"/>
          </a:xfrm>
          <a:prstGeom prst="roundRect">
            <a:avLst>
              <a:gd name="adj" fmla="val 6669"/>
            </a:avLst>
          </a:prstGeom>
          <a:solidFill>
            <a:srgbClr val="26262B"/>
          </a:solidFill>
          <a:ln/>
        </p:spPr>
      </p:sp>
      <p:sp>
        <p:nvSpPr>
          <p:cNvPr id="21" name="Text 16"/>
          <p:cNvSpPr/>
          <p:nvPr/>
        </p:nvSpPr>
        <p:spPr>
          <a:xfrm>
            <a:off x="6201013" y="6527363"/>
            <a:ext cx="169069"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4</a:t>
            </a:r>
            <a:endParaRPr lang="en-US" sz="2041" dirty="0"/>
          </a:p>
        </p:txBody>
      </p:sp>
      <p:sp>
        <p:nvSpPr>
          <p:cNvPr id="22" name="Text 17"/>
          <p:cNvSpPr/>
          <p:nvPr/>
        </p:nvSpPr>
        <p:spPr>
          <a:xfrm>
            <a:off x="6652736" y="6462593"/>
            <a:ext cx="2160270" cy="269915"/>
          </a:xfrm>
          <a:prstGeom prst="rect">
            <a:avLst/>
          </a:prstGeom>
          <a:noFill/>
          <a:ln/>
        </p:spPr>
        <p:txBody>
          <a:bodyPr wrap="none" rtlCol="0" anchor="t"/>
          <a:lstStyle/>
          <a:p>
            <a:pPr marL="0" indent="0">
              <a:lnSpc>
                <a:spcPts val="2126"/>
              </a:lnSpc>
              <a:buNone/>
            </a:pPr>
            <a:r>
              <a:rPr lang="en-US" sz="1701" dirty="0">
                <a:solidFill>
                  <a:srgbClr val="E0D6DE"/>
                </a:solidFill>
                <a:latin typeface="Sora" pitchFamily="34" charset="0"/>
                <a:ea typeface="Sora" pitchFamily="34" charset="-122"/>
                <a:cs typeface="Sora" pitchFamily="34" charset="-120"/>
              </a:rPr>
              <a:t>Flexibility</a:t>
            </a:r>
            <a:endParaRPr lang="en-US" sz="1701" dirty="0"/>
          </a:p>
        </p:txBody>
      </p:sp>
      <p:sp>
        <p:nvSpPr>
          <p:cNvPr id="23" name="Text 18"/>
          <p:cNvSpPr/>
          <p:nvPr/>
        </p:nvSpPr>
        <p:spPr>
          <a:xfrm>
            <a:off x="6652736" y="6836093"/>
            <a:ext cx="7372826" cy="276582"/>
          </a:xfrm>
          <a:prstGeom prst="rect">
            <a:avLst/>
          </a:prstGeom>
          <a:noFill/>
          <a:ln/>
        </p:spPr>
        <p:txBody>
          <a:bodyPr wrap="non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Python allows you to customize automation workflows to fit specific business needs.</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sp>
        <p:nvSpPr>
          <p:cNvPr id="4" name="Text 1"/>
          <p:cNvSpPr/>
          <p:nvPr/>
        </p:nvSpPr>
        <p:spPr>
          <a:xfrm>
            <a:off x="864037" y="1804868"/>
            <a:ext cx="9442966" cy="771525"/>
          </a:xfrm>
          <a:prstGeom prst="rect">
            <a:avLst/>
          </a:prstGeom>
          <a:noFill/>
          <a:ln/>
        </p:spPr>
        <p:txBody>
          <a:bodyPr wrap="none" rtlCol="0" anchor="t"/>
          <a:lstStyle/>
          <a:p>
            <a:pPr marL="0" indent="0">
              <a:lnSpc>
                <a:spcPts val="6075"/>
              </a:lnSpc>
              <a:buNone/>
            </a:pPr>
            <a:r>
              <a:rPr lang="en-US" sz="4860" dirty="0">
                <a:solidFill>
                  <a:srgbClr val="97B8FF"/>
                </a:solidFill>
                <a:latin typeface="Sora" pitchFamily="34" charset="0"/>
                <a:ea typeface="Sora" pitchFamily="34" charset="-122"/>
                <a:cs typeface="Sora" pitchFamily="34" charset="-120"/>
              </a:rPr>
              <a:t>Why Automate Excel Reports?</a:t>
            </a:r>
            <a:endParaRPr lang="en-US" sz="4860" dirty="0"/>
          </a:p>
        </p:txBody>
      </p:sp>
      <p:sp>
        <p:nvSpPr>
          <p:cNvPr id="5" name="Text 2"/>
          <p:cNvSpPr/>
          <p:nvPr/>
        </p:nvSpPr>
        <p:spPr>
          <a:xfrm>
            <a:off x="864037" y="3070146"/>
            <a:ext cx="12902327" cy="790099"/>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Manual Excel report creation is time-consuming, prone to errors, and lacks flexibility. Automation empowers businesses to generate accurate, timely, and customized reports.</a:t>
            </a:r>
            <a:endParaRPr lang="en-US" sz="1944" dirty="0"/>
          </a:p>
        </p:txBody>
      </p:sp>
      <p:sp>
        <p:nvSpPr>
          <p:cNvPr id="6" name="Text 3"/>
          <p:cNvSpPr/>
          <p:nvPr/>
        </p:nvSpPr>
        <p:spPr>
          <a:xfrm>
            <a:off x="864037" y="4384715"/>
            <a:ext cx="3086100" cy="385763"/>
          </a:xfrm>
          <a:prstGeom prst="rect">
            <a:avLst/>
          </a:prstGeom>
          <a:noFill/>
          <a:ln/>
        </p:spPr>
        <p:txBody>
          <a:bodyPr wrap="none" rtlCol="0" anchor="t"/>
          <a:lstStyle/>
          <a:p>
            <a:pPr marL="0" indent="0">
              <a:lnSpc>
                <a:spcPts val="3038"/>
              </a:lnSpc>
              <a:buNone/>
            </a:pPr>
            <a:r>
              <a:rPr lang="en-US" sz="2430" dirty="0">
                <a:solidFill>
                  <a:srgbClr val="97B8FF"/>
                </a:solidFill>
                <a:latin typeface="Sora" pitchFamily="34" charset="0"/>
                <a:ea typeface="Sora" pitchFamily="34" charset="-122"/>
                <a:cs typeface="Sora" pitchFamily="34" charset="-120"/>
              </a:rPr>
              <a:t>Faster Turnaround</a:t>
            </a:r>
            <a:endParaRPr lang="en-US" sz="2430" dirty="0"/>
          </a:p>
        </p:txBody>
      </p:sp>
      <p:sp>
        <p:nvSpPr>
          <p:cNvPr id="7" name="Text 4"/>
          <p:cNvSpPr/>
          <p:nvPr/>
        </p:nvSpPr>
        <p:spPr>
          <a:xfrm>
            <a:off x="864037" y="5017294"/>
            <a:ext cx="3898821"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Generate reports in seconds instead of hours, improving decision-making speed.</a:t>
            </a:r>
            <a:endParaRPr lang="en-US" sz="1944" dirty="0"/>
          </a:p>
        </p:txBody>
      </p:sp>
      <p:sp>
        <p:nvSpPr>
          <p:cNvPr id="8" name="Text 5"/>
          <p:cNvSpPr/>
          <p:nvPr/>
        </p:nvSpPr>
        <p:spPr>
          <a:xfrm>
            <a:off x="5372695" y="4384715"/>
            <a:ext cx="3086100" cy="385763"/>
          </a:xfrm>
          <a:prstGeom prst="rect">
            <a:avLst/>
          </a:prstGeom>
          <a:noFill/>
          <a:ln/>
        </p:spPr>
        <p:txBody>
          <a:bodyPr wrap="none" rtlCol="0" anchor="t"/>
          <a:lstStyle/>
          <a:p>
            <a:pPr marL="0" indent="0">
              <a:lnSpc>
                <a:spcPts val="3038"/>
              </a:lnSpc>
              <a:buNone/>
            </a:pPr>
            <a:r>
              <a:rPr lang="en-US" sz="2430" dirty="0">
                <a:solidFill>
                  <a:srgbClr val="97B8FF"/>
                </a:solidFill>
                <a:latin typeface="Sora" pitchFamily="34" charset="0"/>
                <a:ea typeface="Sora" pitchFamily="34" charset="-122"/>
                <a:cs typeface="Sora" pitchFamily="34" charset="-120"/>
              </a:rPr>
              <a:t>Reduced Errors</a:t>
            </a:r>
            <a:endParaRPr lang="en-US" sz="2430" dirty="0"/>
          </a:p>
        </p:txBody>
      </p:sp>
      <p:sp>
        <p:nvSpPr>
          <p:cNvPr id="9" name="Text 6"/>
          <p:cNvSpPr/>
          <p:nvPr/>
        </p:nvSpPr>
        <p:spPr>
          <a:xfrm>
            <a:off x="5372695" y="5017294"/>
            <a:ext cx="3898821"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Eliminate manual data calculations, ensuring accuracy and consistency.</a:t>
            </a:r>
            <a:endParaRPr lang="en-US" sz="1944" dirty="0"/>
          </a:p>
        </p:txBody>
      </p:sp>
      <p:sp>
        <p:nvSpPr>
          <p:cNvPr id="10" name="Text 7"/>
          <p:cNvSpPr/>
          <p:nvPr/>
        </p:nvSpPr>
        <p:spPr>
          <a:xfrm>
            <a:off x="9881354" y="4384715"/>
            <a:ext cx="3155871" cy="385763"/>
          </a:xfrm>
          <a:prstGeom prst="rect">
            <a:avLst/>
          </a:prstGeom>
          <a:noFill/>
          <a:ln/>
        </p:spPr>
        <p:txBody>
          <a:bodyPr wrap="none" rtlCol="0" anchor="t"/>
          <a:lstStyle/>
          <a:p>
            <a:pPr marL="0" indent="0">
              <a:lnSpc>
                <a:spcPts val="3038"/>
              </a:lnSpc>
              <a:buNone/>
            </a:pPr>
            <a:r>
              <a:rPr lang="en-US" sz="2430" dirty="0">
                <a:solidFill>
                  <a:srgbClr val="97B8FF"/>
                </a:solidFill>
                <a:latin typeface="Sora" pitchFamily="34" charset="0"/>
                <a:ea typeface="Sora" pitchFamily="34" charset="-122"/>
                <a:cs typeface="Sora" pitchFamily="34" charset="-120"/>
              </a:rPr>
              <a:t>Enhanced Flexibility</a:t>
            </a:r>
            <a:endParaRPr lang="en-US" sz="2430" dirty="0"/>
          </a:p>
        </p:txBody>
      </p:sp>
      <p:sp>
        <p:nvSpPr>
          <p:cNvPr id="11" name="Text 8"/>
          <p:cNvSpPr/>
          <p:nvPr/>
        </p:nvSpPr>
        <p:spPr>
          <a:xfrm>
            <a:off x="9881354" y="5017294"/>
            <a:ext cx="3898821" cy="1185148"/>
          </a:xfrm>
          <a:prstGeom prst="rect">
            <a:avLst/>
          </a:prstGeom>
          <a:noFill/>
          <a:ln/>
        </p:spPr>
        <p:txBody>
          <a:bodyPr wrap="square" rtlCol="0" anchor="t"/>
          <a:lstStyle/>
          <a:p>
            <a:pPr marL="0" indent="0">
              <a:lnSpc>
                <a:spcPts val="3110"/>
              </a:lnSpc>
              <a:buNone/>
            </a:pPr>
            <a:r>
              <a:rPr lang="en-US" sz="1944" dirty="0">
                <a:solidFill>
                  <a:srgbClr val="E0D6DE"/>
                </a:solidFill>
                <a:latin typeface="Noto Sans TC" pitchFamily="34" charset="0"/>
                <a:ea typeface="Noto Sans TC" pitchFamily="34" charset="-122"/>
                <a:cs typeface="Noto Sans TC" pitchFamily="34" charset="-120"/>
              </a:rPr>
              <a:t>Create dynamic reports that adapt to changing data and business requirements.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032"/>
            <a:ext cx="14630400" cy="8229600"/>
          </a:xfrm>
          <a:prstGeom prst="rect">
            <a:avLst/>
          </a:prstGeom>
          <a:solidFill>
            <a:srgbClr val="07070C"/>
          </a:solidFill>
          <a:ln/>
        </p:spPr>
      </p:sp>
      <p:sp>
        <p:nvSpPr>
          <p:cNvPr id="4" name="Text 1"/>
          <p:cNvSpPr/>
          <p:nvPr/>
        </p:nvSpPr>
        <p:spPr>
          <a:xfrm>
            <a:off x="1446848" y="926902"/>
            <a:ext cx="11358443" cy="671274"/>
          </a:xfrm>
          <a:prstGeom prst="rect">
            <a:avLst/>
          </a:prstGeom>
          <a:noFill/>
          <a:ln/>
        </p:spPr>
        <p:txBody>
          <a:bodyPr wrap="none" rtlCol="0" anchor="t"/>
          <a:lstStyle/>
          <a:p>
            <a:pPr marL="0" indent="0">
              <a:lnSpc>
                <a:spcPts val="5287"/>
              </a:lnSpc>
              <a:buNone/>
            </a:pPr>
            <a:r>
              <a:rPr lang="en-US" sz="4229" dirty="0">
                <a:solidFill>
                  <a:srgbClr val="97B8FF"/>
                </a:solidFill>
                <a:latin typeface="Sora" pitchFamily="34" charset="0"/>
                <a:ea typeface="Sora" pitchFamily="34" charset="-122"/>
                <a:cs typeface="Sora" pitchFamily="34" charset="-120"/>
              </a:rPr>
              <a:t>Python: The Powerful Tool for Automation</a:t>
            </a:r>
            <a:endParaRPr lang="en-US" sz="4229" dirty="0"/>
          </a:p>
        </p:txBody>
      </p:sp>
      <p:sp>
        <p:nvSpPr>
          <p:cNvPr id="5" name="Text 2"/>
          <p:cNvSpPr/>
          <p:nvPr/>
        </p:nvSpPr>
        <p:spPr>
          <a:xfrm>
            <a:off x="1446848" y="1920359"/>
            <a:ext cx="11736586" cy="687705"/>
          </a:xfrm>
          <a:prstGeom prst="rect">
            <a:avLst/>
          </a:prstGeom>
          <a:noFill/>
          <a:ln/>
        </p:spPr>
        <p:txBody>
          <a:bodyPr wrap="square" rtlCol="0" anchor="t"/>
          <a:lstStyle/>
          <a:p>
            <a:pPr marL="0" indent="0">
              <a:lnSpc>
                <a:spcPts val="2707"/>
              </a:lnSpc>
              <a:buNone/>
            </a:pPr>
            <a:r>
              <a:rPr lang="en-US" sz="1692" dirty="0">
                <a:solidFill>
                  <a:srgbClr val="E0D6DE"/>
                </a:solidFill>
                <a:latin typeface="Noto Sans TC" pitchFamily="34" charset="0"/>
                <a:ea typeface="Noto Sans TC" pitchFamily="34" charset="-122"/>
                <a:cs typeface="Noto Sans TC" pitchFamily="34" charset="-120"/>
              </a:rPr>
              <a:t>Python's readability, extensive libraries, and robust community support make it ideal for automating tasks. Libraries like Pandas and Openpyxl provide tools for interacting with Excel files.</a:t>
            </a:r>
            <a:endParaRPr lang="en-US" sz="1692" dirty="0"/>
          </a:p>
        </p:txBody>
      </p:sp>
      <p:pic>
        <p:nvPicPr>
          <p:cNvPr id="6" name="Image 1" descr="preencoded.png"/>
          <p:cNvPicPr>
            <a:picLocks noChangeAspect="1"/>
          </p:cNvPicPr>
          <p:nvPr/>
        </p:nvPicPr>
        <p:blipFill>
          <a:blip r:embed="rId4"/>
          <a:stretch>
            <a:fillRect/>
          </a:stretch>
        </p:blipFill>
        <p:spPr>
          <a:xfrm>
            <a:off x="1446848" y="2849761"/>
            <a:ext cx="537091" cy="537091"/>
          </a:xfrm>
          <a:prstGeom prst="rect">
            <a:avLst/>
          </a:prstGeom>
        </p:spPr>
      </p:pic>
      <p:sp>
        <p:nvSpPr>
          <p:cNvPr id="7" name="Text 3"/>
          <p:cNvSpPr/>
          <p:nvPr/>
        </p:nvSpPr>
        <p:spPr>
          <a:xfrm>
            <a:off x="1446848" y="3601641"/>
            <a:ext cx="2685693" cy="335756"/>
          </a:xfrm>
          <a:prstGeom prst="rect">
            <a:avLst/>
          </a:prstGeom>
          <a:noFill/>
          <a:ln/>
        </p:spPr>
        <p:txBody>
          <a:bodyPr wrap="none" rtlCol="0" anchor="t"/>
          <a:lstStyle/>
          <a:p>
            <a:pPr marL="0" indent="0" algn="l">
              <a:lnSpc>
                <a:spcPts val="2643"/>
              </a:lnSpc>
              <a:buNone/>
            </a:pPr>
            <a:r>
              <a:rPr lang="en-US" sz="2115" dirty="0">
                <a:solidFill>
                  <a:srgbClr val="E0D6DE"/>
                </a:solidFill>
                <a:latin typeface="Sora" pitchFamily="34" charset="0"/>
                <a:ea typeface="Sora" pitchFamily="34" charset="-122"/>
                <a:cs typeface="Sora" pitchFamily="34" charset="-120"/>
              </a:rPr>
              <a:t>Data Manipulation</a:t>
            </a:r>
            <a:endParaRPr lang="en-US" sz="2115" dirty="0"/>
          </a:p>
        </p:txBody>
      </p:sp>
      <p:sp>
        <p:nvSpPr>
          <p:cNvPr id="8" name="Text 4"/>
          <p:cNvSpPr/>
          <p:nvPr/>
        </p:nvSpPr>
        <p:spPr>
          <a:xfrm>
            <a:off x="1446848" y="4066222"/>
            <a:ext cx="5707142" cy="687705"/>
          </a:xfrm>
          <a:prstGeom prst="rect">
            <a:avLst/>
          </a:prstGeom>
          <a:noFill/>
          <a:ln/>
        </p:spPr>
        <p:txBody>
          <a:bodyPr wrap="square" rtlCol="0" anchor="t"/>
          <a:lstStyle/>
          <a:p>
            <a:pPr marL="0" indent="0" algn="l">
              <a:lnSpc>
                <a:spcPts val="2707"/>
              </a:lnSpc>
              <a:buNone/>
            </a:pPr>
            <a:r>
              <a:rPr lang="en-US" sz="1692" dirty="0">
                <a:solidFill>
                  <a:srgbClr val="E0D6DE"/>
                </a:solidFill>
                <a:latin typeface="Noto Sans TC" pitchFamily="34" charset="0"/>
                <a:ea typeface="Noto Sans TC" pitchFamily="34" charset="-122"/>
                <a:cs typeface="Noto Sans TC" pitchFamily="34" charset="-120"/>
              </a:rPr>
              <a:t>Clean, transform, and analyze data efficiently using Pandas.</a:t>
            </a:r>
            <a:endParaRPr lang="en-US" sz="1692" dirty="0"/>
          </a:p>
        </p:txBody>
      </p:sp>
      <p:pic>
        <p:nvPicPr>
          <p:cNvPr id="9" name="Image 2" descr="preencoded.png"/>
          <p:cNvPicPr>
            <a:picLocks noChangeAspect="1"/>
          </p:cNvPicPr>
          <p:nvPr/>
        </p:nvPicPr>
        <p:blipFill>
          <a:blip r:embed="rId5"/>
          <a:stretch>
            <a:fillRect/>
          </a:stretch>
        </p:blipFill>
        <p:spPr>
          <a:xfrm>
            <a:off x="7476173" y="2849761"/>
            <a:ext cx="537091" cy="537091"/>
          </a:xfrm>
          <a:prstGeom prst="rect">
            <a:avLst/>
          </a:prstGeom>
        </p:spPr>
      </p:pic>
      <p:sp>
        <p:nvSpPr>
          <p:cNvPr id="10" name="Text 5"/>
          <p:cNvSpPr/>
          <p:nvPr/>
        </p:nvSpPr>
        <p:spPr>
          <a:xfrm>
            <a:off x="7476173" y="3601641"/>
            <a:ext cx="2685693" cy="335756"/>
          </a:xfrm>
          <a:prstGeom prst="rect">
            <a:avLst/>
          </a:prstGeom>
          <a:noFill/>
          <a:ln/>
        </p:spPr>
        <p:txBody>
          <a:bodyPr wrap="none" rtlCol="0" anchor="t"/>
          <a:lstStyle/>
          <a:p>
            <a:pPr marL="0" indent="0" algn="l">
              <a:lnSpc>
                <a:spcPts val="2643"/>
              </a:lnSpc>
              <a:buNone/>
            </a:pPr>
            <a:r>
              <a:rPr lang="en-US" sz="2115" dirty="0">
                <a:solidFill>
                  <a:srgbClr val="E0D6DE"/>
                </a:solidFill>
                <a:latin typeface="Sora" pitchFamily="34" charset="0"/>
                <a:ea typeface="Sora" pitchFamily="34" charset="-122"/>
                <a:cs typeface="Sora" pitchFamily="34" charset="-120"/>
              </a:rPr>
              <a:t>Report Generation</a:t>
            </a:r>
            <a:endParaRPr lang="en-US" sz="2115" dirty="0"/>
          </a:p>
        </p:txBody>
      </p:sp>
      <p:sp>
        <p:nvSpPr>
          <p:cNvPr id="11" name="Text 6"/>
          <p:cNvSpPr/>
          <p:nvPr/>
        </p:nvSpPr>
        <p:spPr>
          <a:xfrm>
            <a:off x="7476173" y="4066222"/>
            <a:ext cx="5707261" cy="687705"/>
          </a:xfrm>
          <a:prstGeom prst="rect">
            <a:avLst/>
          </a:prstGeom>
          <a:noFill/>
          <a:ln/>
        </p:spPr>
        <p:txBody>
          <a:bodyPr wrap="square" rtlCol="0" anchor="t"/>
          <a:lstStyle/>
          <a:p>
            <a:pPr marL="0" indent="0" algn="l">
              <a:lnSpc>
                <a:spcPts val="2707"/>
              </a:lnSpc>
              <a:buNone/>
            </a:pPr>
            <a:r>
              <a:rPr lang="en-US" sz="1692" dirty="0">
                <a:solidFill>
                  <a:srgbClr val="E0D6DE"/>
                </a:solidFill>
                <a:latin typeface="Noto Sans TC" pitchFamily="34" charset="0"/>
                <a:ea typeface="Noto Sans TC" pitchFamily="34" charset="-122"/>
                <a:cs typeface="Noto Sans TC" pitchFamily="34" charset="-120"/>
              </a:rPr>
              <a:t>Create visually appealing reports with formatted tables, charts, and graphs.</a:t>
            </a:r>
            <a:endParaRPr lang="en-US" sz="1692" dirty="0"/>
          </a:p>
        </p:txBody>
      </p:sp>
      <p:pic>
        <p:nvPicPr>
          <p:cNvPr id="12" name="Image 3" descr="preencoded.png"/>
          <p:cNvPicPr>
            <a:picLocks noChangeAspect="1"/>
          </p:cNvPicPr>
          <p:nvPr/>
        </p:nvPicPr>
        <p:blipFill>
          <a:blip r:embed="rId6"/>
          <a:stretch>
            <a:fillRect/>
          </a:stretch>
        </p:blipFill>
        <p:spPr>
          <a:xfrm>
            <a:off x="1446848" y="5398413"/>
            <a:ext cx="537091" cy="537091"/>
          </a:xfrm>
          <a:prstGeom prst="rect">
            <a:avLst/>
          </a:prstGeom>
        </p:spPr>
      </p:pic>
      <p:sp>
        <p:nvSpPr>
          <p:cNvPr id="13" name="Text 7"/>
          <p:cNvSpPr/>
          <p:nvPr/>
        </p:nvSpPr>
        <p:spPr>
          <a:xfrm>
            <a:off x="1446848" y="6150293"/>
            <a:ext cx="2685693" cy="335756"/>
          </a:xfrm>
          <a:prstGeom prst="rect">
            <a:avLst/>
          </a:prstGeom>
          <a:noFill/>
          <a:ln/>
        </p:spPr>
        <p:txBody>
          <a:bodyPr wrap="none" rtlCol="0" anchor="t"/>
          <a:lstStyle/>
          <a:p>
            <a:pPr marL="0" indent="0" algn="l">
              <a:lnSpc>
                <a:spcPts val="2643"/>
              </a:lnSpc>
              <a:buNone/>
            </a:pPr>
            <a:r>
              <a:rPr lang="en-US" sz="2115" dirty="0">
                <a:solidFill>
                  <a:srgbClr val="E0D6DE"/>
                </a:solidFill>
                <a:latin typeface="Sora" pitchFamily="34" charset="0"/>
                <a:ea typeface="Sora" pitchFamily="34" charset="-122"/>
                <a:cs typeface="Sora" pitchFamily="34" charset="-120"/>
              </a:rPr>
              <a:t>Task Scheduling</a:t>
            </a:r>
            <a:endParaRPr lang="en-US" sz="2115" dirty="0"/>
          </a:p>
        </p:txBody>
      </p:sp>
      <p:sp>
        <p:nvSpPr>
          <p:cNvPr id="14" name="Text 8"/>
          <p:cNvSpPr/>
          <p:nvPr/>
        </p:nvSpPr>
        <p:spPr>
          <a:xfrm>
            <a:off x="1446848" y="6614874"/>
            <a:ext cx="5707142" cy="687705"/>
          </a:xfrm>
          <a:prstGeom prst="rect">
            <a:avLst/>
          </a:prstGeom>
          <a:noFill/>
          <a:ln/>
        </p:spPr>
        <p:txBody>
          <a:bodyPr wrap="square" rtlCol="0" anchor="t"/>
          <a:lstStyle/>
          <a:p>
            <a:pPr marL="0" indent="0" algn="l">
              <a:lnSpc>
                <a:spcPts val="2707"/>
              </a:lnSpc>
              <a:buNone/>
            </a:pPr>
            <a:r>
              <a:rPr lang="en-US" sz="1692" dirty="0">
                <a:solidFill>
                  <a:srgbClr val="E0D6DE"/>
                </a:solidFill>
                <a:latin typeface="Noto Sans TC" pitchFamily="34" charset="0"/>
                <a:ea typeface="Noto Sans TC" pitchFamily="34" charset="-122"/>
                <a:cs typeface="Noto Sans TC" pitchFamily="34" charset="-120"/>
              </a:rPr>
              <a:t>Use libraries like schedule to automate tasks on a regular basis.</a:t>
            </a:r>
            <a:endParaRPr lang="en-US" sz="1692" dirty="0"/>
          </a:p>
        </p:txBody>
      </p:sp>
      <p:pic>
        <p:nvPicPr>
          <p:cNvPr id="15" name="Image 4" descr="preencoded.png"/>
          <p:cNvPicPr>
            <a:picLocks noChangeAspect="1"/>
          </p:cNvPicPr>
          <p:nvPr/>
        </p:nvPicPr>
        <p:blipFill>
          <a:blip r:embed="rId7"/>
          <a:stretch>
            <a:fillRect/>
          </a:stretch>
        </p:blipFill>
        <p:spPr>
          <a:xfrm>
            <a:off x="7476173" y="5398413"/>
            <a:ext cx="537091" cy="537091"/>
          </a:xfrm>
          <a:prstGeom prst="rect">
            <a:avLst/>
          </a:prstGeom>
        </p:spPr>
      </p:pic>
      <p:sp>
        <p:nvSpPr>
          <p:cNvPr id="16" name="Text 9"/>
          <p:cNvSpPr/>
          <p:nvPr/>
        </p:nvSpPr>
        <p:spPr>
          <a:xfrm>
            <a:off x="7476173" y="6150293"/>
            <a:ext cx="2685693" cy="335756"/>
          </a:xfrm>
          <a:prstGeom prst="rect">
            <a:avLst/>
          </a:prstGeom>
          <a:noFill/>
          <a:ln/>
        </p:spPr>
        <p:txBody>
          <a:bodyPr wrap="none" rtlCol="0" anchor="t"/>
          <a:lstStyle/>
          <a:p>
            <a:pPr marL="0" indent="0" algn="l">
              <a:lnSpc>
                <a:spcPts val="2643"/>
              </a:lnSpc>
              <a:buNone/>
            </a:pPr>
            <a:r>
              <a:rPr lang="en-US" sz="2115" dirty="0">
                <a:solidFill>
                  <a:srgbClr val="E0D6DE"/>
                </a:solidFill>
                <a:latin typeface="Sora" pitchFamily="34" charset="0"/>
                <a:ea typeface="Sora" pitchFamily="34" charset="-122"/>
                <a:cs typeface="Sora" pitchFamily="34" charset="-120"/>
              </a:rPr>
              <a:t>Data Visualization</a:t>
            </a:r>
            <a:endParaRPr lang="en-US" sz="2115" dirty="0"/>
          </a:p>
        </p:txBody>
      </p:sp>
      <p:sp>
        <p:nvSpPr>
          <p:cNvPr id="17" name="Text 10"/>
          <p:cNvSpPr/>
          <p:nvPr/>
        </p:nvSpPr>
        <p:spPr>
          <a:xfrm>
            <a:off x="7476173" y="6614874"/>
            <a:ext cx="5707261" cy="687705"/>
          </a:xfrm>
          <a:prstGeom prst="rect">
            <a:avLst/>
          </a:prstGeom>
          <a:noFill/>
          <a:ln/>
        </p:spPr>
        <p:txBody>
          <a:bodyPr wrap="square" rtlCol="0" anchor="t"/>
          <a:lstStyle/>
          <a:p>
            <a:pPr marL="0" indent="0" algn="l">
              <a:lnSpc>
                <a:spcPts val="2707"/>
              </a:lnSpc>
              <a:buNone/>
            </a:pPr>
            <a:r>
              <a:rPr lang="en-US" sz="1692" dirty="0">
                <a:solidFill>
                  <a:srgbClr val="E0D6DE"/>
                </a:solidFill>
                <a:latin typeface="Noto Sans TC" pitchFamily="34" charset="0"/>
                <a:ea typeface="Noto Sans TC" pitchFamily="34" charset="-122"/>
                <a:cs typeface="Noto Sans TC" pitchFamily="34" charset="-120"/>
              </a:rPr>
              <a:t>Generate insightful charts and visualizations using libraries like Matplotlib and Seaborn.</a:t>
            </a:r>
            <a:endParaRPr lang="en-US" sz="169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0098" y="2063591"/>
            <a:ext cx="5054203" cy="4102418"/>
          </a:xfrm>
          <a:prstGeom prst="rect">
            <a:avLst/>
          </a:prstGeom>
        </p:spPr>
      </p:pic>
      <p:sp>
        <p:nvSpPr>
          <p:cNvPr id="6" name="Text 1"/>
          <p:cNvSpPr/>
          <p:nvPr/>
        </p:nvSpPr>
        <p:spPr>
          <a:xfrm>
            <a:off x="604837" y="1091089"/>
            <a:ext cx="6469975" cy="540068"/>
          </a:xfrm>
          <a:prstGeom prst="rect">
            <a:avLst/>
          </a:prstGeom>
          <a:noFill/>
          <a:ln/>
        </p:spPr>
        <p:txBody>
          <a:bodyPr wrap="none" rtlCol="0" anchor="t"/>
          <a:lstStyle/>
          <a:p>
            <a:pPr marL="0" indent="0">
              <a:lnSpc>
                <a:spcPts val="4253"/>
              </a:lnSpc>
              <a:buNone/>
            </a:pPr>
            <a:r>
              <a:rPr lang="en-US" sz="3402" dirty="0">
                <a:solidFill>
                  <a:srgbClr val="97B8FF"/>
                </a:solidFill>
                <a:latin typeface="Sora" pitchFamily="34" charset="0"/>
                <a:ea typeface="Sora" pitchFamily="34" charset="-122"/>
                <a:cs typeface="Sora" pitchFamily="34" charset="-120"/>
              </a:rPr>
              <a:t>Integrating Python with Excel</a:t>
            </a:r>
            <a:endParaRPr lang="en-US" sz="3402" dirty="0"/>
          </a:p>
        </p:txBody>
      </p:sp>
      <p:sp>
        <p:nvSpPr>
          <p:cNvPr id="7" name="Text 2"/>
          <p:cNvSpPr/>
          <p:nvPr/>
        </p:nvSpPr>
        <p:spPr>
          <a:xfrm>
            <a:off x="604837" y="1890355"/>
            <a:ext cx="7934325" cy="553164"/>
          </a:xfrm>
          <a:prstGeom prst="rect">
            <a:avLst/>
          </a:prstGeom>
          <a:noFill/>
          <a:ln/>
        </p:spPr>
        <p:txBody>
          <a:bodyPr wrap="square" rtlCol="0" anchor="t"/>
          <a:lstStyle/>
          <a:p>
            <a:pPr marL="0" indent="0">
              <a:lnSpc>
                <a:spcPts val="2177"/>
              </a:lnSpc>
              <a:buNone/>
            </a:pPr>
            <a:r>
              <a:rPr lang="en-US" sz="1361" dirty="0">
                <a:solidFill>
                  <a:srgbClr val="E0D6DE"/>
                </a:solidFill>
                <a:latin typeface="Noto Sans TC" pitchFamily="34" charset="0"/>
                <a:ea typeface="Noto Sans TC" pitchFamily="34" charset="-122"/>
                <a:cs typeface="Noto Sans TC" pitchFamily="34" charset="-120"/>
              </a:rPr>
              <a:t>Python libraries like Openpyxl provide functions to read, write, and manipulate data in Excel files. You can access and modify cells, format data, and create new worksheets.</a:t>
            </a:r>
            <a:endParaRPr lang="en-US" sz="1361" dirty="0"/>
          </a:p>
        </p:txBody>
      </p:sp>
      <p:sp>
        <p:nvSpPr>
          <p:cNvPr id="8" name="Shape 3"/>
          <p:cNvSpPr/>
          <p:nvPr/>
        </p:nvSpPr>
        <p:spPr>
          <a:xfrm>
            <a:off x="852607" y="2637830"/>
            <a:ext cx="22860" cy="4500682"/>
          </a:xfrm>
          <a:prstGeom prst="roundRect">
            <a:avLst>
              <a:gd name="adj" fmla="val 113400"/>
            </a:avLst>
          </a:prstGeom>
          <a:solidFill>
            <a:srgbClr val="3F3F44"/>
          </a:solidFill>
          <a:ln/>
        </p:spPr>
      </p:sp>
      <p:sp>
        <p:nvSpPr>
          <p:cNvPr id="9" name="Shape 4"/>
          <p:cNvSpPr/>
          <p:nvPr/>
        </p:nvSpPr>
        <p:spPr>
          <a:xfrm>
            <a:off x="1035546" y="3015020"/>
            <a:ext cx="604837" cy="22860"/>
          </a:xfrm>
          <a:prstGeom prst="roundRect">
            <a:avLst>
              <a:gd name="adj" fmla="val 113400"/>
            </a:avLst>
          </a:prstGeom>
          <a:solidFill>
            <a:srgbClr val="3F3F44"/>
          </a:solidFill>
          <a:ln/>
        </p:spPr>
      </p:sp>
      <p:sp>
        <p:nvSpPr>
          <p:cNvPr id="10" name="Shape 5"/>
          <p:cNvSpPr/>
          <p:nvPr/>
        </p:nvSpPr>
        <p:spPr>
          <a:xfrm>
            <a:off x="669667" y="2832140"/>
            <a:ext cx="388739" cy="388739"/>
          </a:xfrm>
          <a:prstGeom prst="roundRect">
            <a:avLst>
              <a:gd name="adj" fmla="val 6669"/>
            </a:avLst>
          </a:prstGeom>
          <a:solidFill>
            <a:srgbClr val="26262B"/>
          </a:solidFill>
          <a:ln/>
        </p:spPr>
      </p:sp>
      <p:sp>
        <p:nvSpPr>
          <p:cNvPr id="11" name="Text 6"/>
          <p:cNvSpPr/>
          <p:nvPr/>
        </p:nvSpPr>
        <p:spPr>
          <a:xfrm>
            <a:off x="809208" y="2896910"/>
            <a:ext cx="109657"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1</a:t>
            </a:r>
            <a:endParaRPr lang="en-US" sz="2041" dirty="0"/>
          </a:p>
        </p:txBody>
      </p:sp>
      <p:sp>
        <p:nvSpPr>
          <p:cNvPr id="12" name="Text 7"/>
          <p:cNvSpPr/>
          <p:nvPr/>
        </p:nvSpPr>
        <p:spPr>
          <a:xfrm>
            <a:off x="1814513" y="2810589"/>
            <a:ext cx="2160270" cy="269915"/>
          </a:xfrm>
          <a:prstGeom prst="rect">
            <a:avLst/>
          </a:prstGeom>
          <a:noFill/>
          <a:ln/>
        </p:spPr>
        <p:txBody>
          <a:bodyPr wrap="none" rtlCol="0" anchor="t"/>
          <a:lstStyle/>
          <a:p>
            <a:pPr marL="0" indent="0" algn="l">
              <a:lnSpc>
                <a:spcPts val="2126"/>
              </a:lnSpc>
              <a:buNone/>
            </a:pPr>
            <a:r>
              <a:rPr lang="en-US" sz="1701" dirty="0">
                <a:solidFill>
                  <a:srgbClr val="E0D6DE"/>
                </a:solidFill>
                <a:latin typeface="Sora" pitchFamily="34" charset="0"/>
                <a:ea typeface="Sora" pitchFamily="34" charset="-122"/>
                <a:cs typeface="Sora" pitchFamily="34" charset="-120"/>
              </a:rPr>
              <a:t>Install Libraries</a:t>
            </a:r>
            <a:endParaRPr lang="en-US" sz="1701" dirty="0"/>
          </a:p>
        </p:txBody>
      </p:sp>
      <p:sp>
        <p:nvSpPr>
          <p:cNvPr id="13" name="Text 8"/>
          <p:cNvSpPr/>
          <p:nvPr/>
        </p:nvSpPr>
        <p:spPr>
          <a:xfrm>
            <a:off x="1814513" y="3184088"/>
            <a:ext cx="6724650" cy="276582"/>
          </a:xfrm>
          <a:prstGeom prst="rect">
            <a:avLst/>
          </a:prstGeom>
          <a:noFill/>
          <a:ln/>
        </p:spPr>
        <p:txBody>
          <a:bodyPr wrap="none" rtlCol="0" anchor="t"/>
          <a:lstStyle/>
          <a:p>
            <a:pPr marL="0" indent="0" algn="l">
              <a:lnSpc>
                <a:spcPts val="2177"/>
              </a:lnSpc>
              <a:buNone/>
            </a:pPr>
            <a:r>
              <a:rPr lang="en-US" sz="1361" dirty="0">
                <a:solidFill>
                  <a:srgbClr val="E0D6DE"/>
                </a:solidFill>
                <a:latin typeface="Noto Sans TC" pitchFamily="34" charset="0"/>
                <a:ea typeface="Noto Sans TC" pitchFamily="34" charset="-122"/>
                <a:cs typeface="Noto Sans TC" pitchFamily="34" charset="-120"/>
              </a:rPr>
              <a:t>Use pip to install necessary libraries like Openpyxl and Pandas.</a:t>
            </a:r>
            <a:endParaRPr lang="en-US" sz="1361" dirty="0"/>
          </a:p>
        </p:txBody>
      </p:sp>
      <p:sp>
        <p:nvSpPr>
          <p:cNvPr id="14" name="Shape 9"/>
          <p:cNvSpPr/>
          <p:nvPr/>
        </p:nvSpPr>
        <p:spPr>
          <a:xfrm>
            <a:off x="1035546" y="4183380"/>
            <a:ext cx="604837" cy="22860"/>
          </a:xfrm>
          <a:prstGeom prst="roundRect">
            <a:avLst>
              <a:gd name="adj" fmla="val 113400"/>
            </a:avLst>
          </a:prstGeom>
          <a:solidFill>
            <a:srgbClr val="3F3F44"/>
          </a:solidFill>
          <a:ln/>
        </p:spPr>
      </p:sp>
      <p:sp>
        <p:nvSpPr>
          <p:cNvPr id="15" name="Shape 10"/>
          <p:cNvSpPr/>
          <p:nvPr/>
        </p:nvSpPr>
        <p:spPr>
          <a:xfrm>
            <a:off x="669667" y="4000500"/>
            <a:ext cx="388739" cy="388739"/>
          </a:xfrm>
          <a:prstGeom prst="roundRect">
            <a:avLst>
              <a:gd name="adj" fmla="val 6669"/>
            </a:avLst>
          </a:prstGeom>
          <a:solidFill>
            <a:srgbClr val="26262B"/>
          </a:solidFill>
          <a:ln/>
        </p:spPr>
      </p:sp>
      <p:sp>
        <p:nvSpPr>
          <p:cNvPr id="16" name="Text 11"/>
          <p:cNvSpPr/>
          <p:nvPr/>
        </p:nvSpPr>
        <p:spPr>
          <a:xfrm>
            <a:off x="783253" y="4065270"/>
            <a:ext cx="161568"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2</a:t>
            </a:r>
            <a:endParaRPr lang="en-US" sz="2041" dirty="0"/>
          </a:p>
        </p:txBody>
      </p:sp>
      <p:sp>
        <p:nvSpPr>
          <p:cNvPr id="17" name="Text 12"/>
          <p:cNvSpPr/>
          <p:nvPr/>
        </p:nvSpPr>
        <p:spPr>
          <a:xfrm>
            <a:off x="1814513" y="3978950"/>
            <a:ext cx="2160270" cy="269915"/>
          </a:xfrm>
          <a:prstGeom prst="rect">
            <a:avLst/>
          </a:prstGeom>
          <a:noFill/>
          <a:ln/>
        </p:spPr>
        <p:txBody>
          <a:bodyPr wrap="none" rtlCol="0" anchor="t"/>
          <a:lstStyle/>
          <a:p>
            <a:pPr marL="0" indent="0" algn="l">
              <a:lnSpc>
                <a:spcPts val="2126"/>
              </a:lnSpc>
              <a:buNone/>
            </a:pPr>
            <a:r>
              <a:rPr lang="en-US" sz="1701" dirty="0">
                <a:solidFill>
                  <a:srgbClr val="E0D6DE"/>
                </a:solidFill>
                <a:latin typeface="Sora" pitchFamily="34" charset="0"/>
                <a:ea typeface="Sora" pitchFamily="34" charset="-122"/>
                <a:cs typeface="Sora" pitchFamily="34" charset="-120"/>
              </a:rPr>
              <a:t>Connect to Excel</a:t>
            </a:r>
            <a:endParaRPr lang="en-US" sz="1701" dirty="0"/>
          </a:p>
        </p:txBody>
      </p:sp>
      <p:sp>
        <p:nvSpPr>
          <p:cNvPr id="18" name="Text 13"/>
          <p:cNvSpPr/>
          <p:nvPr/>
        </p:nvSpPr>
        <p:spPr>
          <a:xfrm>
            <a:off x="1814513" y="4352449"/>
            <a:ext cx="6724650" cy="276582"/>
          </a:xfrm>
          <a:prstGeom prst="rect">
            <a:avLst/>
          </a:prstGeom>
          <a:noFill/>
          <a:ln/>
        </p:spPr>
        <p:txBody>
          <a:bodyPr wrap="none" rtlCol="0" anchor="t"/>
          <a:lstStyle/>
          <a:p>
            <a:pPr marL="0" indent="0" algn="l">
              <a:lnSpc>
                <a:spcPts val="2177"/>
              </a:lnSpc>
              <a:buNone/>
            </a:pPr>
            <a:r>
              <a:rPr lang="en-US" sz="1361" dirty="0">
                <a:solidFill>
                  <a:srgbClr val="E0D6DE"/>
                </a:solidFill>
                <a:latin typeface="Noto Sans TC" pitchFamily="34" charset="0"/>
                <a:ea typeface="Noto Sans TC" pitchFamily="34" charset="-122"/>
                <a:cs typeface="Noto Sans TC" pitchFamily="34" charset="-120"/>
              </a:rPr>
              <a:t>Use Openpyxl to open and work with existing Excel files or create new ones.</a:t>
            </a:r>
            <a:endParaRPr lang="en-US" sz="1361" dirty="0"/>
          </a:p>
        </p:txBody>
      </p:sp>
      <p:sp>
        <p:nvSpPr>
          <p:cNvPr id="19" name="Shape 14"/>
          <p:cNvSpPr/>
          <p:nvPr/>
        </p:nvSpPr>
        <p:spPr>
          <a:xfrm>
            <a:off x="1035546" y="5351740"/>
            <a:ext cx="604837" cy="22860"/>
          </a:xfrm>
          <a:prstGeom prst="roundRect">
            <a:avLst>
              <a:gd name="adj" fmla="val 113400"/>
            </a:avLst>
          </a:prstGeom>
          <a:solidFill>
            <a:srgbClr val="3F3F44"/>
          </a:solidFill>
          <a:ln/>
        </p:spPr>
      </p:sp>
      <p:sp>
        <p:nvSpPr>
          <p:cNvPr id="20" name="Shape 15"/>
          <p:cNvSpPr/>
          <p:nvPr/>
        </p:nvSpPr>
        <p:spPr>
          <a:xfrm>
            <a:off x="669667" y="5168860"/>
            <a:ext cx="388739" cy="388739"/>
          </a:xfrm>
          <a:prstGeom prst="roundRect">
            <a:avLst>
              <a:gd name="adj" fmla="val 6669"/>
            </a:avLst>
          </a:prstGeom>
          <a:solidFill>
            <a:srgbClr val="26262B"/>
          </a:solidFill>
          <a:ln/>
        </p:spPr>
      </p:sp>
      <p:sp>
        <p:nvSpPr>
          <p:cNvPr id="21" name="Text 16"/>
          <p:cNvSpPr/>
          <p:nvPr/>
        </p:nvSpPr>
        <p:spPr>
          <a:xfrm>
            <a:off x="783610" y="5233630"/>
            <a:ext cx="160734"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3</a:t>
            </a:r>
            <a:endParaRPr lang="en-US" sz="2041" dirty="0"/>
          </a:p>
        </p:txBody>
      </p:sp>
      <p:sp>
        <p:nvSpPr>
          <p:cNvPr id="22" name="Text 17"/>
          <p:cNvSpPr/>
          <p:nvPr/>
        </p:nvSpPr>
        <p:spPr>
          <a:xfrm>
            <a:off x="1814513" y="5147310"/>
            <a:ext cx="2238851" cy="269915"/>
          </a:xfrm>
          <a:prstGeom prst="rect">
            <a:avLst/>
          </a:prstGeom>
          <a:noFill/>
          <a:ln/>
        </p:spPr>
        <p:txBody>
          <a:bodyPr wrap="none" rtlCol="0" anchor="t"/>
          <a:lstStyle/>
          <a:p>
            <a:pPr marL="0" indent="0" algn="l">
              <a:lnSpc>
                <a:spcPts val="2126"/>
              </a:lnSpc>
              <a:buNone/>
            </a:pPr>
            <a:r>
              <a:rPr lang="en-US" sz="1701" dirty="0">
                <a:solidFill>
                  <a:srgbClr val="E0D6DE"/>
                </a:solidFill>
                <a:latin typeface="Sora" pitchFamily="34" charset="0"/>
                <a:ea typeface="Sora" pitchFamily="34" charset="-122"/>
                <a:cs typeface="Sora" pitchFamily="34" charset="-120"/>
              </a:rPr>
              <a:t>Get Summary Statistics </a:t>
            </a:r>
            <a:endParaRPr lang="en-US" sz="1701" dirty="0"/>
          </a:p>
        </p:txBody>
      </p:sp>
      <p:sp>
        <p:nvSpPr>
          <p:cNvPr id="23" name="Text 18"/>
          <p:cNvSpPr/>
          <p:nvPr/>
        </p:nvSpPr>
        <p:spPr>
          <a:xfrm>
            <a:off x="1814513" y="5520809"/>
            <a:ext cx="6724650" cy="276582"/>
          </a:xfrm>
          <a:prstGeom prst="rect">
            <a:avLst/>
          </a:prstGeom>
          <a:noFill/>
          <a:ln/>
        </p:spPr>
        <p:txBody>
          <a:bodyPr wrap="none" rtlCol="0" anchor="t"/>
          <a:lstStyle/>
          <a:p>
            <a:pPr marL="0" indent="0" algn="l">
              <a:lnSpc>
                <a:spcPts val="2177"/>
              </a:lnSpc>
              <a:buNone/>
            </a:pPr>
            <a:r>
              <a:rPr lang="en-US" sz="1361" dirty="0">
                <a:solidFill>
                  <a:srgbClr val="E0D6DE"/>
                </a:solidFill>
                <a:latin typeface="Noto Sans TC" pitchFamily="34" charset="0"/>
                <a:ea typeface="Noto Sans TC" pitchFamily="34" charset="-122"/>
                <a:cs typeface="Noto Sans TC" pitchFamily="34" charset="-120"/>
              </a:rPr>
              <a:t>Using Python describe function to display the statistics of the dataset uploaded to the app. </a:t>
            </a:r>
            <a:endParaRPr lang="en-US" sz="1361" dirty="0"/>
          </a:p>
        </p:txBody>
      </p:sp>
      <p:sp>
        <p:nvSpPr>
          <p:cNvPr id="24" name="Shape 19"/>
          <p:cNvSpPr/>
          <p:nvPr/>
        </p:nvSpPr>
        <p:spPr>
          <a:xfrm>
            <a:off x="1035546" y="6520101"/>
            <a:ext cx="604837" cy="22860"/>
          </a:xfrm>
          <a:prstGeom prst="roundRect">
            <a:avLst>
              <a:gd name="adj" fmla="val 113400"/>
            </a:avLst>
          </a:prstGeom>
          <a:solidFill>
            <a:srgbClr val="3F3F44"/>
          </a:solidFill>
          <a:ln/>
        </p:spPr>
      </p:sp>
      <p:sp>
        <p:nvSpPr>
          <p:cNvPr id="25" name="Shape 20"/>
          <p:cNvSpPr/>
          <p:nvPr/>
        </p:nvSpPr>
        <p:spPr>
          <a:xfrm>
            <a:off x="669667" y="6337221"/>
            <a:ext cx="388739" cy="388739"/>
          </a:xfrm>
          <a:prstGeom prst="roundRect">
            <a:avLst>
              <a:gd name="adj" fmla="val 6669"/>
            </a:avLst>
          </a:prstGeom>
          <a:solidFill>
            <a:srgbClr val="26262B"/>
          </a:solidFill>
          <a:ln/>
        </p:spPr>
      </p:sp>
      <p:sp>
        <p:nvSpPr>
          <p:cNvPr id="26" name="Text 21"/>
          <p:cNvSpPr/>
          <p:nvPr/>
        </p:nvSpPr>
        <p:spPr>
          <a:xfrm>
            <a:off x="779443" y="6401991"/>
            <a:ext cx="169069" cy="259199"/>
          </a:xfrm>
          <a:prstGeom prst="rect">
            <a:avLst/>
          </a:prstGeom>
          <a:noFill/>
          <a:ln/>
        </p:spPr>
        <p:txBody>
          <a:bodyPr wrap="none" rtlCol="0" anchor="t"/>
          <a:lstStyle/>
          <a:p>
            <a:pPr marL="0" indent="0" algn="ctr">
              <a:lnSpc>
                <a:spcPts val="2041"/>
              </a:lnSpc>
              <a:buNone/>
            </a:pPr>
            <a:r>
              <a:rPr lang="en-US" sz="2041" dirty="0">
                <a:solidFill>
                  <a:srgbClr val="E0D6DE"/>
                </a:solidFill>
                <a:latin typeface="Sora" pitchFamily="34" charset="0"/>
                <a:ea typeface="Sora" pitchFamily="34" charset="-122"/>
                <a:cs typeface="Sora" pitchFamily="34" charset="-120"/>
              </a:rPr>
              <a:t>4</a:t>
            </a:r>
            <a:endParaRPr lang="en-US" sz="2041" dirty="0"/>
          </a:p>
        </p:txBody>
      </p:sp>
      <p:sp>
        <p:nvSpPr>
          <p:cNvPr id="27" name="Text 22"/>
          <p:cNvSpPr/>
          <p:nvPr/>
        </p:nvSpPr>
        <p:spPr>
          <a:xfrm>
            <a:off x="1814513" y="6315670"/>
            <a:ext cx="2160270" cy="269915"/>
          </a:xfrm>
          <a:prstGeom prst="rect">
            <a:avLst/>
          </a:prstGeom>
          <a:noFill/>
          <a:ln/>
        </p:spPr>
        <p:txBody>
          <a:bodyPr wrap="none" rtlCol="0" anchor="t"/>
          <a:lstStyle/>
          <a:p>
            <a:pPr marL="0" indent="0" algn="l">
              <a:lnSpc>
                <a:spcPts val="2126"/>
              </a:lnSpc>
              <a:buNone/>
            </a:pPr>
            <a:r>
              <a:rPr lang="en-US" sz="1701" dirty="0">
                <a:solidFill>
                  <a:srgbClr val="E0D6DE"/>
                </a:solidFill>
                <a:latin typeface="Sora" pitchFamily="34" charset="0"/>
                <a:ea typeface="Sora" pitchFamily="34" charset="-122"/>
                <a:cs typeface="Sora" pitchFamily="34" charset="-120"/>
              </a:rPr>
              <a:t>Generate Reports</a:t>
            </a:r>
            <a:endParaRPr lang="en-US" sz="1701" dirty="0"/>
          </a:p>
        </p:txBody>
      </p:sp>
      <p:sp>
        <p:nvSpPr>
          <p:cNvPr id="28" name="Text 23"/>
          <p:cNvSpPr/>
          <p:nvPr/>
        </p:nvSpPr>
        <p:spPr>
          <a:xfrm>
            <a:off x="1814513" y="6689169"/>
            <a:ext cx="6724650" cy="276582"/>
          </a:xfrm>
          <a:prstGeom prst="rect">
            <a:avLst/>
          </a:prstGeom>
          <a:noFill/>
          <a:ln/>
        </p:spPr>
        <p:txBody>
          <a:bodyPr wrap="none" rtlCol="0" anchor="t"/>
          <a:lstStyle/>
          <a:p>
            <a:pPr marL="0" indent="0" algn="l">
              <a:lnSpc>
                <a:spcPts val="2177"/>
              </a:lnSpc>
              <a:buNone/>
            </a:pPr>
            <a:r>
              <a:rPr lang="en-US" sz="1361" dirty="0">
                <a:solidFill>
                  <a:srgbClr val="E0D6DE"/>
                </a:solidFill>
                <a:latin typeface="Noto Sans TC" pitchFamily="34" charset="0"/>
                <a:ea typeface="Noto Sans TC" pitchFamily="34" charset="-122"/>
                <a:cs typeface="Noto Sans TC" pitchFamily="34" charset="-120"/>
              </a:rPr>
              <a:t>Create visually appealing reports with formatted tables, charts, and graphs.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81768" y="2722126"/>
            <a:ext cx="5010864" cy="2785229"/>
          </a:xfrm>
          <a:prstGeom prst="rect">
            <a:avLst/>
          </a:prstGeom>
        </p:spPr>
      </p:pic>
      <p:sp>
        <p:nvSpPr>
          <p:cNvPr id="6" name="Text 1"/>
          <p:cNvSpPr/>
          <p:nvPr/>
        </p:nvSpPr>
        <p:spPr>
          <a:xfrm>
            <a:off x="665559" y="828794"/>
            <a:ext cx="7812881" cy="1188482"/>
          </a:xfrm>
          <a:prstGeom prst="rect">
            <a:avLst/>
          </a:prstGeom>
          <a:noFill/>
          <a:ln/>
        </p:spPr>
        <p:txBody>
          <a:bodyPr wrap="square" rtlCol="0" anchor="t"/>
          <a:lstStyle/>
          <a:p>
            <a:pPr marL="0" indent="0">
              <a:lnSpc>
                <a:spcPts val="4680"/>
              </a:lnSpc>
              <a:buNone/>
            </a:pPr>
            <a:r>
              <a:rPr lang="en-US" sz="3744" dirty="0">
                <a:solidFill>
                  <a:srgbClr val="97B8FF"/>
                </a:solidFill>
                <a:latin typeface="Sora" pitchFamily="34" charset="0"/>
                <a:ea typeface="Sora" pitchFamily="34" charset="-122"/>
                <a:cs typeface="Sora" pitchFamily="34" charset="-120"/>
              </a:rPr>
              <a:t>Extracting and Manipulating Data</a:t>
            </a:r>
            <a:endParaRPr lang="en-US" sz="3744" dirty="0"/>
          </a:p>
        </p:txBody>
      </p:sp>
      <p:sp>
        <p:nvSpPr>
          <p:cNvPr id="7" name="Text 2"/>
          <p:cNvSpPr/>
          <p:nvPr/>
        </p:nvSpPr>
        <p:spPr>
          <a:xfrm>
            <a:off x="665559" y="2302550"/>
            <a:ext cx="7812881" cy="608409"/>
          </a:xfrm>
          <a:prstGeom prst="rect">
            <a:avLst/>
          </a:prstGeom>
          <a:noFill/>
          <a:ln/>
        </p:spPr>
        <p:txBody>
          <a:bodyPr wrap="square" rtlCol="0" anchor="t"/>
          <a:lstStyle/>
          <a:p>
            <a:pPr marL="0" indent="0">
              <a:lnSpc>
                <a:spcPts val="2396"/>
              </a:lnSpc>
              <a:buNone/>
            </a:pPr>
            <a:r>
              <a:rPr lang="en-US" sz="1498" dirty="0">
                <a:solidFill>
                  <a:srgbClr val="E0D6DE"/>
                </a:solidFill>
                <a:latin typeface="Noto Sans TC" pitchFamily="34" charset="0"/>
                <a:ea typeface="Noto Sans TC" pitchFamily="34" charset="-122"/>
                <a:cs typeface="Noto Sans TC" pitchFamily="34" charset="-120"/>
              </a:rPr>
              <a:t>Python libraries like Pandas allow you to extract, manipulate, and analyze data from Excel files. You can filter, sort, aggregate, and transform data for reporting purposes.</a:t>
            </a:r>
            <a:endParaRPr lang="en-US" sz="1498" dirty="0"/>
          </a:p>
        </p:txBody>
      </p:sp>
      <p:sp>
        <p:nvSpPr>
          <p:cNvPr id="8" name="Shape 3"/>
          <p:cNvSpPr/>
          <p:nvPr/>
        </p:nvSpPr>
        <p:spPr>
          <a:xfrm>
            <a:off x="665559" y="3124914"/>
            <a:ext cx="7812881" cy="1095732"/>
          </a:xfrm>
          <a:prstGeom prst="roundRect">
            <a:avLst>
              <a:gd name="adj" fmla="val 2604"/>
            </a:avLst>
          </a:prstGeom>
          <a:solidFill>
            <a:srgbClr val="26262B"/>
          </a:solidFill>
          <a:ln/>
        </p:spPr>
      </p:sp>
      <p:sp>
        <p:nvSpPr>
          <p:cNvPr id="9" name="Text 4"/>
          <p:cNvSpPr/>
          <p:nvPr/>
        </p:nvSpPr>
        <p:spPr>
          <a:xfrm>
            <a:off x="855702" y="3315057"/>
            <a:ext cx="2377202" cy="297180"/>
          </a:xfrm>
          <a:prstGeom prst="rect">
            <a:avLst/>
          </a:prstGeom>
          <a:noFill/>
          <a:ln/>
        </p:spPr>
        <p:txBody>
          <a:bodyPr wrap="none" rtlCol="0" anchor="t"/>
          <a:lstStyle/>
          <a:p>
            <a:pPr marL="0" indent="0">
              <a:lnSpc>
                <a:spcPts val="2340"/>
              </a:lnSpc>
              <a:buNone/>
            </a:pPr>
            <a:r>
              <a:rPr lang="en-US" sz="1872" dirty="0">
                <a:solidFill>
                  <a:srgbClr val="E0D6DE"/>
                </a:solidFill>
                <a:latin typeface="Sora" pitchFamily="34" charset="0"/>
                <a:ea typeface="Sora" pitchFamily="34" charset="-122"/>
                <a:cs typeface="Sora" pitchFamily="34" charset="-120"/>
              </a:rPr>
              <a:t>Data Extraction</a:t>
            </a:r>
            <a:endParaRPr lang="en-US" sz="1872" dirty="0"/>
          </a:p>
        </p:txBody>
      </p:sp>
      <p:sp>
        <p:nvSpPr>
          <p:cNvPr id="10" name="Text 5"/>
          <p:cNvSpPr/>
          <p:nvPr/>
        </p:nvSpPr>
        <p:spPr>
          <a:xfrm>
            <a:off x="855702" y="3726299"/>
            <a:ext cx="7432596" cy="304205"/>
          </a:xfrm>
          <a:prstGeom prst="rect">
            <a:avLst/>
          </a:prstGeom>
          <a:noFill/>
          <a:ln/>
        </p:spPr>
        <p:txBody>
          <a:bodyPr wrap="none" rtlCol="0" anchor="t"/>
          <a:lstStyle/>
          <a:p>
            <a:pPr marL="0" indent="0">
              <a:lnSpc>
                <a:spcPts val="2396"/>
              </a:lnSpc>
              <a:buNone/>
            </a:pPr>
            <a:r>
              <a:rPr lang="en-US" sz="1498" dirty="0">
                <a:solidFill>
                  <a:srgbClr val="E0D6DE"/>
                </a:solidFill>
                <a:latin typeface="Noto Sans TC" pitchFamily="34" charset="0"/>
                <a:ea typeface="Noto Sans TC" pitchFamily="34" charset="-122"/>
                <a:cs typeface="Noto Sans TC" pitchFamily="34" charset="-120"/>
              </a:rPr>
              <a:t>Read data from Excel sheets into Pandas DataFrames for easy manipulation.</a:t>
            </a:r>
            <a:endParaRPr lang="en-US" sz="1498" dirty="0"/>
          </a:p>
        </p:txBody>
      </p:sp>
      <p:sp>
        <p:nvSpPr>
          <p:cNvPr id="11" name="Shape 6"/>
          <p:cNvSpPr/>
          <p:nvPr/>
        </p:nvSpPr>
        <p:spPr>
          <a:xfrm>
            <a:off x="665559" y="4410789"/>
            <a:ext cx="7812881" cy="1399937"/>
          </a:xfrm>
          <a:prstGeom prst="roundRect">
            <a:avLst>
              <a:gd name="adj" fmla="val 2038"/>
            </a:avLst>
          </a:prstGeom>
          <a:solidFill>
            <a:srgbClr val="26262B"/>
          </a:solidFill>
          <a:ln/>
        </p:spPr>
      </p:sp>
      <p:sp>
        <p:nvSpPr>
          <p:cNvPr id="12" name="Text 7"/>
          <p:cNvSpPr/>
          <p:nvPr/>
        </p:nvSpPr>
        <p:spPr>
          <a:xfrm>
            <a:off x="855702" y="4600932"/>
            <a:ext cx="2377202" cy="297180"/>
          </a:xfrm>
          <a:prstGeom prst="rect">
            <a:avLst/>
          </a:prstGeom>
          <a:noFill/>
          <a:ln/>
        </p:spPr>
        <p:txBody>
          <a:bodyPr wrap="none" rtlCol="0" anchor="t"/>
          <a:lstStyle/>
          <a:p>
            <a:pPr marL="0" indent="0">
              <a:lnSpc>
                <a:spcPts val="2340"/>
              </a:lnSpc>
              <a:buNone/>
            </a:pPr>
            <a:r>
              <a:rPr lang="en-US" sz="1872" dirty="0">
                <a:solidFill>
                  <a:srgbClr val="E0D6DE"/>
                </a:solidFill>
                <a:latin typeface="Sora" pitchFamily="34" charset="0"/>
                <a:ea typeface="Sora" pitchFamily="34" charset="-122"/>
                <a:cs typeface="Sora" pitchFamily="34" charset="-120"/>
              </a:rPr>
              <a:t>Data Cleaning</a:t>
            </a:r>
            <a:endParaRPr lang="en-US" sz="1872" dirty="0"/>
          </a:p>
        </p:txBody>
      </p:sp>
      <p:sp>
        <p:nvSpPr>
          <p:cNvPr id="13" name="Text 8"/>
          <p:cNvSpPr/>
          <p:nvPr/>
        </p:nvSpPr>
        <p:spPr>
          <a:xfrm>
            <a:off x="855702" y="5012174"/>
            <a:ext cx="7432596" cy="608409"/>
          </a:xfrm>
          <a:prstGeom prst="rect">
            <a:avLst/>
          </a:prstGeom>
          <a:noFill/>
          <a:ln/>
        </p:spPr>
        <p:txBody>
          <a:bodyPr wrap="square" rtlCol="0" anchor="t"/>
          <a:lstStyle/>
          <a:p>
            <a:pPr marL="0" indent="0">
              <a:lnSpc>
                <a:spcPts val="2396"/>
              </a:lnSpc>
              <a:buNone/>
            </a:pPr>
            <a:r>
              <a:rPr lang="en-US" sz="1498" dirty="0">
                <a:solidFill>
                  <a:srgbClr val="E0D6DE"/>
                </a:solidFill>
                <a:latin typeface="Noto Sans TC" pitchFamily="34" charset="0"/>
                <a:ea typeface="Noto Sans TC" pitchFamily="34" charset="-122"/>
                <a:cs typeface="Noto Sans TC" pitchFamily="34" charset="-120"/>
              </a:rPr>
              <a:t>Handle missing values, convert data types, and remove duplicates for accurate reporting.</a:t>
            </a:r>
            <a:endParaRPr lang="en-US" sz="1498" dirty="0"/>
          </a:p>
        </p:txBody>
      </p:sp>
      <p:sp>
        <p:nvSpPr>
          <p:cNvPr id="14" name="Shape 9"/>
          <p:cNvSpPr/>
          <p:nvPr/>
        </p:nvSpPr>
        <p:spPr>
          <a:xfrm>
            <a:off x="665559" y="6000869"/>
            <a:ext cx="7812881" cy="1399937"/>
          </a:xfrm>
          <a:prstGeom prst="roundRect">
            <a:avLst>
              <a:gd name="adj" fmla="val 2038"/>
            </a:avLst>
          </a:prstGeom>
          <a:solidFill>
            <a:srgbClr val="26262B"/>
          </a:solidFill>
          <a:ln/>
        </p:spPr>
      </p:sp>
      <p:sp>
        <p:nvSpPr>
          <p:cNvPr id="15" name="Text 10"/>
          <p:cNvSpPr/>
          <p:nvPr/>
        </p:nvSpPr>
        <p:spPr>
          <a:xfrm>
            <a:off x="855702" y="6191012"/>
            <a:ext cx="2481382" cy="297180"/>
          </a:xfrm>
          <a:prstGeom prst="rect">
            <a:avLst/>
          </a:prstGeom>
          <a:noFill/>
          <a:ln/>
        </p:spPr>
        <p:txBody>
          <a:bodyPr wrap="none" rtlCol="0" anchor="t"/>
          <a:lstStyle/>
          <a:p>
            <a:pPr marL="0" indent="0">
              <a:lnSpc>
                <a:spcPts val="2340"/>
              </a:lnSpc>
              <a:buNone/>
            </a:pPr>
            <a:r>
              <a:rPr lang="en-US" sz="1872" dirty="0">
                <a:solidFill>
                  <a:srgbClr val="E0D6DE"/>
                </a:solidFill>
                <a:latin typeface="Sora" pitchFamily="34" charset="0"/>
                <a:ea typeface="Sora" pitchFamily="34" charset="-122"/>
                <a:cs typeface="Sora" pitchFamily="34" charset="-120"/>
              </a:rPr>
              <a:t>Data Transformation</a:t>
            </a:r>
            <a:endParaRPr lang="en-US" sz="1872" dirty="0"/>
          </a:p>
        </p:txBody>
      </p:sp>
      <p:sp>
        <p:nvSpPr>
          <p:cNvPr id="16" name="Text 11"/>
          <p:cNvSpPr/>
          <p:nvPr/>
        </p:nvSpPr>
        <p:spPr>
          <a:xfrm>
            <a:off x="855702" y="6602254"/>
            <a:ext cx="7432596" cy="608409"/>
          </a:xfrm>
          <a:prstGeom prst="rect">
            <a:avLst/>
          </a:prstGeom>
          <a:noFill/>
          <a:ln/>
        </p:spPr>
        <p:txBody>
          <a:bodyPr wrap="square" rtlCol="0" anchor="t"/>
          <a:lstStyle/>
          <a:p>
            <a:pPr marL="0" indent="0">
              <a:lnSpc>
                <a:spcPts val="2396"/>
              </a:lnSpc>
              <a:buNone/>
            </a:pPr>
            <a:r>
              <a:rPr lang="en-US" sz="1498" dirty="0">
                <a:solidFill>
                  <a:srgbClr val="E0D6DE"/>
                </a:solidFill>
                <a:latin typeface="Noto Sans TC" pitchFamily="34" charset="0"/>
                <a:ea typeface="Noto Sans TC" pitchFamily="34" charset="-122"/>
                <a:cs typeface="Noto Sans TC" pitchFamily="34" charset="-120"/>
              </a:rPr>
              <a:t>Aggregate data, calculate summary statistics, and perform other data transformations.</a:t>
            </a:r>
            <a:endParaRPr lang="en-US" sz="149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2373868"/>
          </a:xfrm>
          <a:prstGeom prst="rect">
            <a:avLst/>
          </a:prstGeom>
        </p:spPr>
      </p:pic>
      <p:sp>
        <p:nvSpPr>
          <p:cNvPr id="5" name="Text 1"/>
          <p:cNvSpPr/>
          <p:nvPr/>
        </p:nvSpPr>
        <p:spPr>
          <a:xfrm>
            <a:off x="2128123" y="2896076"/>
            <a:ext cx="7007185" cy="593527"/>
          </a:xfrm>
          <a:prstGeom prst="rect">
            <a:avLst/>
          </a:prstGeom>
          <a:noFill/>
          <a:ln/>
        </p:spPr>
        <p:txBody>
          <a:bodyPr wrap="none" rtlCol="0" anchor="t"/>
          <a:lstStyle/>
          <a:p>
            <a:pPr marL="0" indent="0">
              <a:lnSpc>
                <a:spcPts val="4673"/>
              </a:lnSpc>
              <a:buNone/>
            </a:pPr>
            <a:r>
              <a:rPr lang="en-US" sz="3738" dirty="0">
                <a:solidFill>
                  <a:srgbClr val="97B8FF"/>
                </a:solidFill>
                <a:latin typeface="Sora" pitchFamily="34" charset="0"/>
                <a:ea typeface="Sora" pitchFamily="34" charset="-122"/>
                <a:cs typeface="Sora" pitchFamily="34" charset="-120"/>
              </a:rPr>
              <a:t>Generating Dynamic Reports</a:t>
            </a:r>
            <a:endParaRPr lang="en-US" sz="3738" dirty="0"/>
          </a:p>
        </p:txBody>
      </p:sp>
      <p:sp>
        <p:nvSpPr>
          <p:cNvPr id="6" name="Text 2"/>
          <p:cNvSpPr/>
          <p:nvPr/>
        </p:nvSpPr>
        <p:spPr>
          <a:xfrm>
            <a:off x="2128123" y="3774400"/>
            <a:ext cx="10374035" cy="607695"/>
          </a:xfrm>
          <a:prstGeom prst="rect">
            <a:avLst/>
          </a:prstGeom>
          <a:noFill/>
          <a:ln/>
        </p:spPr>
        <p:txBody>
          <a:bodyPr wrap="squar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Python allows you to create dynamic reports that adapt to changing data. You can generate charts, tables, and other visual elements based on your data.</a:t>
            </a:r>
            <a:endParaRPr lang="en-US" sz="1495" dirty="0"/>
          </a:p>
        </p:txBody>
      </p:sp>
      <p:sp>
        <p:nvSpPr>
          <p:cNvPr id="7" name="Shape 3"/>
          <p:cNvSpPr/>
          <p:nvPr/>
        </p:nvSpPr>
        <p:spPr>
          <a:xfrm>
            <a:off x="2128123" y="4595693"/>
            <a:ext cx="10374035" cy="3114675"/>
          </a:xfrm>
          <a:prstGeom prst="roundRect">
            <a:avLst>
              <a:gd name="adj" fmla="val 915"/>
            </a:avLst>
          </a:prstGeom>
          <a:noFill/>
          <a:ln w="7620">
            <a:solidFill>
              <a:srgbClr val="FFFFFF">
                <a:alpha val="24000"/>
              </a:srgbClr>
            </a:solidFill>
            <a:prstDash val="solid"/>
          </a:ln>
        </p:spPr>
      </p:sp>
      <p:sp>
        <p:nvSpPr>
          <p:cNvPr id="8" name="Shape 4"/>
          <p:cNvSpPr/>
          <p:nvPr/>
        </p:nvSpPr>
        <p:spPr>
          <a:xfrm>
            <a:off x="2135743" y="4603313"/>
            <a:ext cx="10358795" cy="546973"/>
          </a:xfrm>
          <a:prstGeom prst="rect">
            <a:avLst/>
          </a:prstGeom>
          <a:solidFill>
            <a:srgbClr val="FFFFFF">
              <a:alpha val="4000"/>
            </a:srgbClr>
          </a:solidFill>
          <a:ln/>
        </p:spPr>
      </p:sp>
      <p:sp>
        <p:nvSpPr>
          <p:cNvPr id="9" name="Text 5"/>
          <p:cNvSpPr/>
          <p:nvPr/>
        </p:nvSpPr>
        <p:spPr>
          <a:xfrm>
            <a:off x="2325767" y="4724876"/>
            <a:ext cx="4795718" cy="303848"/>
          </a:xfrm>
          <a:prstGeom prst="rect">
            <a:avLst/>
          </a:prstGeom>
          <a:noFill/>
          <a:ln/>
        </p:spPr>
        <p:txBody>
          <a:bodyPr wrap="non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Feature</a:t>
            </a:r>
            <a:endParaRPr lang="en-US" sz="1495" dirty="0"/>
          </a:p>
        </p:txBody>
      </p:sp>
      <p:sp>
        <p:nvSpPr>
          <p:cNvPr id="10" name="Text 6"/>
          <p:cNvSpPr/>
          <p:nvPr/>
        </p:nvSpPr>
        <p:spPr>
          <a:xfrm>
            <a:off x="7508915" y="4724876"/>
            <a:ext cx="4795718" cy="303848"/>
          </a:xfrm>
          <a:prstGeom prst="rect">
            <a:avLst/>
          </a:prstGeom>
          <a:noFill/>
          <a:ln/>
        </p:spPr>
        <p:txBody>
          <a:bodyPr wrap="non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Description</a:t>
            </a:r>
            <a:endParaRPr lang="en-US" sz="1495" dirty="0"/>
          </a:p>
        </p:txBody>
      </p:sp>
      <p:sp>
        <p:nvSpPr>
          <p:cNvPr id="11" name="Shape 7"/>
          <p:cNvSpPr/>
          <p:nvPr/>
        </p:nvSpPr>
        <p:spPr>
          <a:xfrm>
            <a:off x="2135743" y="5150287"/>
            <a:ext cx="10358795" cy="850821"/>
          </a:xfrm>
          <a:prstGeom prst="rect">
            <a:avLst/>
          </a:prstGeom>
          <a:solidFill>
            <a:srgbClr val="000000">
              <a:alpha val="4000"/>
            </a:srgbClr>
          </a:solidFill>
          <a:ln/>
        </p:spPr>
      </p:sp>
      <p:sp>
        <p:nvSpPr>
          <p:cNvPr id="12" name="Text 8"/>
          <p:cNvSpPr/>
          <p:nvPr/>
        </p:nvSpPr>
        <p:spPr>
          <a:xfrm>
            <a:off x="2325767" y="5271849"/>
            <a:ext cx="4795718" cy="303848"/>
          </a:xfrm>
          <a:prstGeom prst="rect">
            <a:avLst/>
          </a:prstGeom>
          <a:noFill/>
          <a:ln/>
        </p:spPr>
        <p:txBody>
          <a:bodyPr wrap="non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Data-driven</a:t>
            </a:r>
            <a:endParaRPr lang="en-US" sz="1495" dirty="0"/>
          </a:p>
        </p:txBody>
      </p:sp>
      <p:sp>
        <p:nvSpPr>
          <p:cNvPr id="13" name="Text 9"/>
          <p:cNvSpPr/>
          <p:nvPr/>
        </p:nvSpPr>
        <p:spPr>
          <a:xfrm>
            <a:off x="7508915" y="5271849"/>
            <a:ext cx="4795718" cy="607695"/>
          </a:xfrm>
          <a:prstGeom prst="rect">
            <a:avLst/>
          </a:prstGeom>
          <a:noFill/>
          <a:ln/>
        </p:spPr>
        <p:txBody>
          <a:bodyPr wrap="squar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Reports automatically update based on changes in the source data.</a:t>
            </a:r>
            <a:endParaRPr lang="en-US" sz="1495" dirty="0"/>
          </a:p>
        </p:txBody>
      </p:sp>
      <p:sp>
        <p:nvSpPr>
          <p:cNvPr id="14" name="Shape 10"/>
          <p:cNvSpPr/>
          <p:nvPr/>
        </p:nvSpPr>
        <p:spPr>
          <a:xfrm>
            <a:off x="2135743" y="6001107"/>
            <a:ext cx="10358795" cy="850821"/>
          </a:xfrm>
          <a:prstGeom prst="rect">
            <a:avLst/>
          </a:prstGeom>
          <a:solidFill>
            <a:srgbClr val="FFFFFF">
              <a:alpha val="4000"/>
            </a:srgbClr>
          </a:solidFill>
          <a:ln/>
        </p:spPr>
      </p:sp>
      <p:sp>
        <p:nvSpPr>
          <p:cNvPr id="15" name="Text 11"/>
          <p:cNvSpPr/>
          <p:nvPr/>
        </p:nvSpPr>
        <p:spPr>
          <a:xfrm>
            <a:off x="2325767" y="6122670"/>
            <a:ext cx="4795718" cy="303848"/>
          </a:xfrm>
          <a:prstGeom prst="rect">
            <a:avLst/>
          </a:prstGeom>
          <a:noFill/>
          <a:ln/>
        </p:spPr>
        <p:txBody>
          <a:bodyPr wrap="non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Customizable</a:t>
            </a:r>
            <a:endParaRPr lang="en-US" sz="1495" dirty="0"/>
          </a:p>
        </p:txBody>
      </p:sp>
      <p:sp>
        <p:nvSpPr>
          <p:cNvPr id="16" name="Text 12"/>
          <p:cNvSpPr/>
          <p:nvPr/>
        </p:nvSpPr>
        <p:spPr>
          <a:xfrm>
            <a:off x="7508915" y="6122670"/>
            <a:ext cx="4795718" cy="607695"/>
          </a:xfrm>
          <a:prstGeom prst="rect">
            <a:avLst/>
          </a:prstGeom>
          <a:noFill/>
          <a:ln/>
        </p:spPr>
        <p:txBody>
          <a:bodyPr wrap="squar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Design reports with specific layouts, formatting, and visualizations.</a:t>
            </a:r>
            <a:endParaRPr lang="en-US" sz="1495" dirty="0"/>
          </a:p>
        </p:txBody>
      </p:sp>
      <p:sp>
        <p:nvSpPr>
          <p:cNvPr id="17" name="Shape 13"/>
          <p:cNvSpPr/>
          <p:nvPr/>
        </p:nvSpPr>
        <p:spPr>
          <a:xfrm>
            <a:off x="2135743" y="6851928"/>
            <a:ext cx="10358795" cy="850821"/>
          </a:xfrm>
          <a:prstGeom prst="rect">
            <a:avLst/>
          </a:prstGeom>
          <a:solidFill>
            <a:srgbClr val="000000">
              <a:alpha val="4000"/>
            </a:srgbClr>
          </a:solidFill>
          <a:ln/>
        </p:spPr>
      </p:sp>
      <p:sp>
        <p:nvSpPr>
          <p:cNvPr id="18" name="Text 14"/>
          <p:cNvSpPr/>
          <p:nvPr/>
        </p:nvSpPr>
        <p:spPr>
          <a:xfrm>
            <a:off x="2325767" y="6973491"/>
            <a:ext cx="4795718" cy="303848"/>
          </a:xfrm>
          <a:prstGeom prst="rect">
            <a:avLst/>
          </a:prstGeom>
          <a:noFill/>
          <a:ln/>
        </p:spPr>
        <p:txBody>
          <a:bodyPr wrap="non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Interactive</a:t>
            </a:r>
            <a:endParaRPr lang="en-US" sz="1495" dirty="0"/>
          </a:p>
        </p:txBody>
      </p:sp>
      <p:sp>
        <p:nvSpPr>
          <p:cNvPr id="19" name="Text 15"/>
          <p:cNvSpPr/>
          <p:nvPr/>
        </p:nvSpPr>
        <p:spPr>
          <a:xfrm>
            <a:off x="7508915" y="6973491"/>
            <a:ext cx="4795718" cy="607695"/>
          </a:xfrm>
          <a:prstGeom prst="rect">
            <a:avLst/>
          </a:prstGeom>
          <a:noFill/>
          <a:ln/>
        </p:spPr>
        <p:txBody>
          <a:bodyPr wrap="square" rtlCol="0" anchor="t"/>
          <a:lstStyle/>
          <a:p>
            <a:pPr marL="0" indent="0">
              <a:lnSpc>
                <a:spcPts val="2393"/>
              </a:lnSpc>
              <a:buNone/>
            </a:pPr>
            <a:r>
              <a:rPr lang="en-US" sz="1495" dirty="0">
                <a:solidFill>
                  <a:srgbClr val="E0D6DE"/>
                </a:solidFill>
                <a:latin typeface="Noto Sans TC" pitchFamily="34" charset="0"/>
                <a:ea typeface="Noto Sans TC" pitchFamily="34" charset="-122"/>
                <a:cs typeface="Noto Sans TC" pitchFamily="34" charset="-120"/>
              </a:rPr>
              <a:t>Create reports with interactive elements like filters and drilldowns.</a:t>
            </a:r>
            <a:endParaRPr lang="en-US" sz="149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335208"/>
          </a:xfrm>
          <a:prstGeom prst="rect">
            <a:avLst/>
          </a:prstGeom>
          <a:solidFill>
            <a:srgbClr val="07070C"/>
          </a:solidFill>
          <a:ln/>
        </p:spPr>
      </p:sp>
      <p:sp>
        <p:nvSpPr>
          <p:cNvPr id="4" name="Text 1"/>
          <p:cNvSpPr/>
          <p:nvPr/>
        </p:nvSpPr>
        <p:spPr>
          <a:xfrm>
            <a:off x="1148715" y="620792"/>
            <a:ext cx="12332851" cy="1411129"/>
          </a:xfrm>
          <a:prstGeom prst="rect">
            <a:avLst/>
          </a:prstGeom>
          <a:noFill/>
          <a:ln/>
        </p:spPr>
        <p:txBody>
          <a:bodyPr wrap="square" rtlCol="0" anchor="t"/>
          <a:lstStyle/>
          <a:p>
            <a:pPr marL="0" indent="0">
              <a:lnSpc>
                <a:spcPts val="5555"/>
              </a:lnSpc>
              <a:buNone/>
            </a:pPr>
            <a:r>
              <a:rPr lang="en-US" sz="4444" dirty="0">
                <a:solidFill>
                  <a:srgbClr val="97B8FF"/>
                </a:solidFill>
                <a:latin typeface="Sora" pitchFamily="34" charset="0"/>
                <a:ea typeface="Sora" pitchFamily="34" charset="-122"/>
                <a:cs typeface="Sora" pitchFamily="34" charset="-120"/>
              </a:rPr>
              <a:t>Real-World Applications of Excel Automation</a:t>
            </a:r>
            <a:endParaRPr lang="en-US" sz="4444" dirty="0"/>
          </a:p>
        </p:txBody>
      </p:sp>
      <p:sp>
        <p:nvSpPr>
          <p:cNvPr id="5" name="Text 2"/>
          <p:cNvSpPr/>
          <p:nvPr/>
        </p:nvSpPr>
        <p:spPr>
          <a:xfrm>
            <a:off x="1148715" y="2483406"/>
            <a:ext cx="12332851" cy="722233"/>
          </a:xfrm>
          <a:prstGeom prst="rect">
            <a:avLst/>
          </a:prstGeom>
          <a:noFill/>
          <a:ln/>
        </p:spPr>
        <p:txBody>
          <a:bodyPr wrap="square" rtlCol="0" anchor="t"/>
          <a:lstStyle/>
          <a:p>
            <a:pPr marL="0" indent="0">
              <a:lnSpc>
                <a:spcPts val="2844"/>
              </a:lnSpc>
              <a:buNone/>
            </a:pPr>
            <a:r>
              <a:rPr lang="en-US" sz="1778" dirty="0">
                <a:solidFill>
                  <a:srgbClr val="E0D6DE"/>
                </a:solidFill>
                <a:latin typeface="Noto Sans TC" pitchFamily="34" charset="0"/>
                <a:ea typeface="Noto Sans TC" pitchFamily="34" charset="-122"/>
                <a:cs typeface="Noto Sans TC" pitchFamily="34" charset="-120"/>
              </a:rPr>
              <a:t>Python automation of Excel reports is used across various industries to streamline processes and improve decision-making. Examples include financial reporting, sales analysis, and inventory management.</a:t>
            </a:r>
            <a:endParaRPr lang="en-US" sz="1778" dirty="0"/>
          </a:p>
        </p:txBody>
      </p:sp>
      <p:pic>
        <p:nvPicPr>
          <p:cNvPr id="6" name="Image 1" descr="preencoded.png"/>
          <p:cNvPicPr>
            <a:picLocks noChangeAspect="1"/>
          </p:cNvPicPr>
          <p:nvPr/>
        </p:nvPicPr>
        <p:blipFill>
          <a:blip r:embed="rId4"/>
          <a:stretch>
            <a:fillRect/>
          </a:stretch>
        </p:blipFill>
        <p:spPr>
          <a:xfrm>
            <a:off x="1148715" y="3459599"/>
            <a:ext cx="3885128" cy="2401133"/>
          </a:xfrm>
          <a:prstGeom prst="rect">
            <a:avLst/>
          </a:prstGeom>
        </p:spPr>
      </p:pic>
      <p:sp>
        <p:nvSpPr>
          <p:cNvPr id="7" name="Text 3"/>
          <p:cNvSpPr/>
          <p:nvPr/>
        </p:nvSpPr>
        <p:spPr>
          <a:xfrm>
            <a:off x="1148715" y="6142911"/>
            <a:ext cx="2822138" cy="352663"/>
          </a:xfrm>
          <a:prstGeom prst="rect">
            <a:avLst/>
          </a:prstGeom>
          <a:noFill/>
          <a:ln/>
        </p:spPr>
        <p:txBody>
          <a:bodyPr wrap="none" rtlCol="0" anchor="t"/>
          <a:lstStyle/>
          <a:p>
            <a:pPr marL="0" indent="0" algn="l">
              <a:lnSpc>
                <a:spcPts val="2778"/>
              </a:lnSpc>
              <a:buNone/>
            </a:pPr>
            <a:r>
              <a:rPr lang="en-US" sz="2222" dirty="0">
                <a:solidFill>
                  <a:srgbClr val="E0D6DE"/>
                </a:solidFill>
                <a:latin typeface="Sora" pitchFamily="34" charset="0"/>
                <a:ea typeface="Sora" pitchFamily="34" charset="-122"/>
                <a:cs typeface="Sora" pitchFamily="34" charset="-120"/>
              </a:rPr>
              <a:t>Financial Reporting</a:t>
            </a:r>
            <a:endParaRPr lang="en-US" sz="2222" dirty="0"/>
          </a:p>
        </p:txBody>
      </p:sp>
      <p:sp>
        <p:nvSpPr>
          <p:cNvPr id="8" name="Text 4"/>
          <p:cNvSpPr/>
          <p:nvPr/>
        </p:nvSpPr>
        <p:spPr>
          <a:xfrm>
            <a:off x="1148715" y="6630948"/>
            <a:ext cx="3885128" cy="1083350"/>
          </a:xfrm>
          <a:prstGeom prst="rect">
            <a:avLst/>
          </a:prstGeom>
          <a:noFill/>
          <a:ln/>
        </p:spPr>
        <p:txBody>
          <a:bodyPr wrap="square" rtlCol="0" anchor="t"/>
          <a:lstStyle/>
          <a:p>
            <a:pPr marL="0" indent="0" algn="l">
              <a:lnSpc>
                <a:spcPts val="2844"/>
              </a:lnSpc>
              <a:buNone/>
            </a:pPr>
            <a:r>
              <a:rPr lang="en-US" sz="1778" dirty="0">
                <a:solidFill>
                  <a:srgbClr val="E0D6DE"/>
                </a:solidFill>
                <a:latin typeface="Noto Sans TC" pitchFamily="34" charset="0"/>
                <a:ea typeface="Noto Sans TC" pitchFamily="34" charset="-122"/>
                <a:cs typeface="Noto Sans TC" pitchFamily="34" charset="-120"/>
              </a:rPr>
              <a:t>Generate monthly financial statements, balance sheets, and profit and loss reports.</a:t>
            </a:r>
            <a:endParaRPr lang="en-US" sz="1778" dirty="0"/>
          </a:p>
        </p:txBody>
      </p:sp>
      <p:pic>
        <p:nvPicPr>
          <p:cNvPr id="9" name="Image 2" descr="preencoded.png"/>
          <p:cNvPicPr>
            <a:picLocks noChangeAspect="1"/>
          </p:cNvPicPr>
          <p:nvPr/>
        </p:nvPicPr>
        <p:blipFill>
          <a:blip r:embed="rId5"/>
          <a:stretch>
            <a:fillRect/>
          </a:stretch>
        </p:blipFill>
        <p:spPr>
          <a:xfrm>
            <a:off x="5372457" y="3459599"/>
            <a:ext cx="3885248" cy="2401253"/>
          </a:xfrm>
          <a:prstGeom prst="rect">
            <a:avLst/>
          </a:prstGeom>
        </p:spPr>
      </p:pic>
      <p:sp>
        <p:nvSpPr>
          <p:cNvPr id="10" name="Text 5"/>
          <p:cNvSpPr/>
          <p:nvPr/>
        </p:nvSpPr>
        <p:spPr>
          <a:xfrm>
            <a:off x="5372457" y="6143030"/>
            <a:ext cx="2822138" cy="352663"/>
          </a:xfrm>
          <a:prstGeom prst="rect">
            <a:avLst/>
          </a:prstGeom>
          <a:noFill/>
          <a:ln/>
        </p:spPr>
        <p:txBody>
          <a:bodyPr wrap="none" rtlCol="0" anchor="t"/>
          <a:lstStyle/>
          <a:p>
            <a:pPr marL="0" indent="0" algn="l">
              <a:lnSpc>
                <a:spcPts val="2778"/>
              </a:lnSpc>
              <a:buNone/>
            </a:pPr>
            <a:r>
              <a:rPr lang="en-US" sz="2222" dirty="0">
                <a:solidFill>
                  <a:srgbClr val="E0D6DE"/>
                </a:solidFill>
                <a:latin typeface="Sora" pitchFamily="34" charset="0"/>
                <a:ea typeface="Sora" pitchFamily="34" charset="-122"/>
                <a:cs typeface="Sora" pitchFamily="34" charset="-120"/>
              </a:rPr>
              <a:t>Sales Analysis</a:t>
            </a:r>
            <a:endParaRPr lang="en-US" sz="2222" dirty="0"/>
          </a:p>
        </p:txBody>
      </p:sp>
      <p:sp>
        <p:nvSpPr>
          <p:cNvPr id="11" name="Text 6"/>
          <p:cNvSpPr/>
          <p:nvPr/>
        </p:nvSpPr>
        <p:spPr>
          <a:xfrm>
            <a:off x="5372457" y="6631067"/>
            <a:ext cx="3885248" cy="1083350"/>
          </a:xfrm>
          <a:prstGeom prst="rect">
            <a:avLst/>
          </a:prstGeom>
          <a:noFill/>
          <a:ln/>
        </p:spPr>
        <p:txBody>
          <a:bodyPr wrap="square" rtlCol="0" anchor="t"/>
          <a:lstStyle/>
          <a:p>
            <a:pPr marL="0" indent="0" algn="l">
              <a:lnSpc>
                <a:spcPts val="2844"/>
              </a:lnSpc>
              <a:buNone/>
            </a:pPr>
            <a:r>
              <a:rPr lang="en-US" sz="1778" dirty="0">
                <a:solidFill>
                  <a:srgbClr val="E0D6DE"/>
                </a:solidFill>
                <a:latin typeface="Noto Sans TC" pitchFamily="34" charset="0"/>
                <a:ea typeface="Noto Sans TC" pitchFamily="34" charset="-122"/>
                <a:cs typeface="Noto Sans TC" pitchFamily="34" charset="-120"/>
              </a:rPr>
              <a:t>Analyze sales data to identify trends, track performance, and forecast future sales.</a:t>
            </a:r>
            <a:endParaRPr lang="en-US" sz="1778" dirty="0"/>
          </a:p>
        </p:txBody>
      </p:sp>
      <p:pic>
        <p:nvPicPr>
          <p:cNvPr id="12" name="Image 3" descr="preencoded.png"/>
          <p:cNvPicPr>
            <a:picLocks noChangeAspect="1"/>
          </p:cNvPicPr>
          <p:nvPr/>
        </p:nvPicPr>
        <p:blipFill>
          <a:blip r:embed="rId6"/>
          <a:stretch>
            <a:fillRect/>
          </a:stretch>
        </p:blipFill>
        <p:spPr>
          <a:xfrm>
            <a:off x="9596318" y="3459599"/>
            <a:ext cx="3885128" cy="2401133"/>
          </a:xfrm>
          <a:prstGeom prst="rect">
            <a:avLst/>
          </a:prstGeom>
        </p:spPr>
      </p:pic>
      <p:sp>
        <p:nvSpPr>
          <p:cNvPr id="13" name="Text 7"/>
          <p:cNvSpPr/>
          <p:nvPr/>
        </p:nvSpPr>
        <p:spPr>
          <a:xfrm>
            <a:off x="9596318" y="6142911"/>
            <a:ext cx="3326725" cy="352663"/>
          </a:xfrm>
          <a:prstGeom prst="rect">
            <a:avLst/>
          </a:prstGeom>
          <a:noFill/>
          <a:ln/>
        </p:spPr>
        <p:txBody>
          <a:bodyPr wrap="none" rtlCol="0" anchor="t"/>
          <a:lstStyle/>
          <a:p>
            <a:pPr marL="0" indent="0" algn="l">
              <a:lnSpc>
                <a:spcPts val="2778"/>
              </a:lnSpc>
              <a:buNone/>
            </a:pPr>
            <a:r>
              <a:rPr lang="en-US" sz="2222" dirty="0">
                <a:solidFill>
                  <a:srgbClr val="E0D6DE"/>
                </a:solidFill>
                <a:latin typeface="Sora" pitchFamily="34" charset="0"/>
                <a:ea typeface="Sora" pitchFamily="34" charset="-122"/>
                <a:cs typeface="Sora" pitchFamily="34" charset="-120"/>
              </a:rPr>
              <a:t>Inventory Management</a:t>
            </a:r>
            <a:endParaRPr lang="en-US" sz="2222" dirty="0"/>
          </a:p>
        </p:txBody>
      </p:sp>
      <p:sp>
        <p:nvSpPr>
          <p:cNvPr id="14" name="Text 8"/>
          <p:cNvSpPr/>
          <p:nvPr/>
        </p:nvSpPr>
        <p:spPr>
          <a:xfrm>
            <a:off x="9596318" y="6630948"/>
            <a:ext cx="3885128" cy="1083350"/>
          </a:xfrm>
          <a:prstGeom prst="rect">
            <a:avLst/>
          </a:prstGeom>
          <a:noFill/>
          <a:ln/>
        </p:spPr>
        <p:txBody>
          <a:bodyPr wrap="square" rtlCol="0" anchor="t"/>
          <a:lstStyle/>
          <a:p>
            <a:pPr marL="0" indent="0" algn="l">
              <a:lnSpc>
                <a:spcPts val="2844"/>
              </a:lnSpc>
              <a:buNone/>
            </a:pPr>
            <a:r>
              <a:rPr lang="en-US" sz="1778" dirty="0">
                <a:solidFill>
                  <a:srgbClr val="E0D6DE"/>
                </a:solidFill>
                <a:latin typeface="Noto Sans TC" pitchFamily="34" charset="0"/>
                <a:ea typeface="Noto Sans TC" pitchFamily="34" charset="-122"/>
                <a:cs typeface="Noto Sans TC" pitchFamily="34" charset="-120"/>
              </a:rPr>
              <a:t>Track inventory levels, generate purchase orders, and manage stock replenishment.</a:t>
            </a:r>
            <a:endParaRPr lang="en-US" sz="177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607" y="1243251"/>
            <a:ext cx="4919067" cy="5743099"/>
          </a:xfrm>
          <a:prstGeom prst="rect">
            <a:avLst/>
          </a:prstGeom>
        </p:spPr>
      </p:pic>
      <p:sp>
        <p:nvSpPr>
          <p:cNvPr id="6" name="Text 1"/>
          <p:cNvSpPr/>
          <p:nvPr/>
        </p:nvSpPr>
        <p:spPr>
          <a:xfrm>
            <a:off x="6280547" y="978098"/>
            <a:ext cx="7555706" cy="1418273"/>
          </a:xfrm>
          <a:prstGeom prst="rect">
            <a:avLst/>
          </a:prstGeom>
          <a:noFill/>
          <a:ln/>
        </p:spPr>
        <p:txBody>
          <a:bodyPr wrap="square" rtlCol="0" anchor="t"/>
          <a:lstStyle/>
          <a:p>
            <a:pPr marL="0" indent="0">
              <a:lnSpc>
                <a:spcPts val="5584"/>
              </a:lnSpc>
              <a:buNone/>
            </a:pPr>
            <a:r>
              <a:rPr lang="en-US" sz="4467" dirty="0">
                <a:solidFill>
                  <a:srgbClr val="97B8FF"/>
                </a:solidFill>
                <a:latin typeface="Sora" pitchFamily="34" charset="0"/>
                <a:ea typeface="Sora" pitchFamily="34" charset="-122"/>
                <a:cs typeface="Sora" pitchFamily="34" charset="-120"/>
              </a:rPr>
              <a:t>Benefits and Challenges of Excel Automation</a:t>
            </a:r>
            <a:endParaRPr lang="en-US" sz="4467" dirty="0"/>
          </a:p>
        </p:txBody>
      </p:sp>
      <p:sp>
        <p:nvSpPr>
          <p:cNvPr id="7" name="Text 2"/>
          <p:cNvSpPr/>
          <p:nvPr/>
        </p:nvSpPr>
        <p:spPr>
          <a:xfrm>
            <a:off x="6280547" y="2736652"/>
            <a:ext cx="7555706" cy="1089065"/>
          </a:xfrm>
          <a:prstGeom prst="rect">
            <a:avLst/>
          </a:prstGeom>
          <a:noFill/>
          <a:ln/>
        </p:spPr>
        <p:txBody>
          <a:bodyPr wrap="square" rtlCol="0" anchor="t"/>
          <a:lstStyle/>
          <a:p>
            <a:pPr marL="0" indent="0">
              <a:lnSpc>
                <a:spcPts val="2859"/>
              </a:lnSpc>
              <a:buNone/>
            </a:pPr>
            <a:r>
              <a:rPr lang="en-US" sz="1787" dirty="0">
                <a:solidFill>
                  <a:srgbClr val="E0D6DE"/>
                </a:solidFill>
                <a:latin typeface="Noto Sans TC" pitchFamily="34" charset="0"/>
                <a:ea typeface="Noto Sans TC" pitchFamily="34" charset="-122"/>
                <a:cs typeface="Noto Sans TC" pitchFamily="34" charset="-120"/>
              </a:rPr>
              <a:t>Excel automation offers significant benefits, but there are also challenges to consider. It's important to choose the right approach and manage expectations.</a:t>
            </a:r>
            <a:endParaRPr lang="en-US" sz="1787" dirty="0"/>
          </a:p>
        </p:txBody>
      </p:sp>
      <p:sp>
        <p:nvSpPr>
          <p:cNvPr id="8" name="Shape 3"/>
          <p:cNvSpPr/>
          <p:nvPr/>
        </p:nvSpPr>
        <p:spPr>
          <a:xfrm>
            <a:off x="6280547" y="4336256"/>
            <a:ext cx="510540" cy="510540"/>
          </a:xfrm>
          <a:prstGeom prst="roundRect">
            <a:avLst>
              <a:gd name="adj" fmla="val 6667"/>
            </a:avLst>
          </a:prstGeom>
          <a:solidFill>
            <a:srgbClr val="26262B"/>
          </a:solidFill>
          <a:ln/>
        </p:spPr>
      </p:sp>
      <p:sp>
        <p:nvSpPr>
          <p:cNvPr id="9" name="Text 4"/>
          <p:cNvSpPr/>
          <p:nvPr/>
        </p:nvSpPr>
        <p:spPr>
          <a:xfrm>
            <a:off x="6463784" y="4421267"/>
            <a:ext cx="143947" cy="340400"/>
          </a:xfrm>
          <a:prstGeom prst="rect">
            <a:avLst/>
          </a:prstGeom>
          <a:noFill/>
          <a:ln/>
        </p:spPr>
        <p:txBody>
          <a:bodyPr wrap="none" rtlCol="0" anchor="t"/>
          <a:lstStyle/>
          <a:p>
            <a:pPr marL="0" indent="0" algn="ctr">
              <a:lnSpc>
                <a:spcPts val="2680"/>
              </a:lnSpc>
              <a:buNone/>
            </a:pPr>
            <a:r>
              <a:rPr lang="en-US" sz="2680" dirty="0">
                <a:solidFill>
                  <a:srgbClr val="E0D6DE"/>
                </a:solidFill>
                <a:latin typeface="Sora" pitchFamily="34" charset="0"/>
                <a:ea typeface="Sora" pitchFamily="34" charset="-122"/>
                <a:cs typeface="Sora" pitchFamily="34" charset="-120"/>
              </a:rPr>
              <a:t>1</a:t>
            </a:r>
            <a:endParaRPr lang="en-US" sz="2680" dirty="0"/>
          </a:p>
        </p:txBody>
      </p:sp>
      <p:sp>
        <p:nvSpPr>
          <p:cNvPr id="10" name="Text 5"/>
          <p:cNvSpPr/>
          <p:nvPr/>
        </p:nvSpPr>
        <p:spPr>
          <a:xfrm>
            <a:off x="7017901" y="4336256"/>
            <a:ext cx="2836545" cy="354449"/>
          </a:xfrm>
          <a:prstGeom prst="rect">
            <a:avLst/>
          </a:prstGeom>
          <a:noFill/>
          <a:ln/>
        </p:spPr>
        <p:txBody>
          <a:bodyPr wrap="none" rtlCol="0" anchor="t"/>
          <a:lstStyle/>
          <a:p>
            <a:pPr marL="0" indent="0">
              <a:lnSpc>
                <a:spcPts val="2792"/>
              </a:lnSpc>
              <a:buNone/>
            </a:pPr>
            <a:r>
              <a:rPr lang="en-US" sz="2234" dirty="0">
                <a:solidFill>
                  <a:srgbClr val="E0D6DE"/>
                </a:solidFill>
                <a:latin typeface="Sora" pitchFamily="34" charset="0"/>
                <a:ea typeface="Sora" pitchFamily="34" charset="-122"/>
                <a:cs typeface="Sora" pitchFamily="34" charset="-120"/>
              </a:rPr>
              <a:t>Benefits</a:t>
            </a:r>
            <a:endParaRPr lang="en-US" sz="2234" dirty="0"/>
          </a:p>
        </p:txBody>
      </p:sp>
      <p:sp>
        <p:nvSpPr>
          <p:cNvPr id="11" name="Text 6"/>
          <p:cNvSpPr/>
          <p:nvPr/>
        </p:nvSpPr>
        <p:spPr>
          <a:xfrm>
            <a:off x="7017901" y="4826794"/>
            <a:ext cx="6818352" cy="726043"/>
          </a:xfrm>
          <a:prstGeom prst="rect">
            <a:avLst/>
          </a:prstGeom>
          <a:noFill/>
          <a:ln/>
        </p:spPr>
        <p:txBody>
          <a:bodyPr wrap="square" rtlCol="0" anchor="t"/>
          <a:lstStyle/>
          <a:p>
            <a:pPr marL="0" indent="0">
              <a:lnSpc>
                <a:spcPts val="2859"/>
              </a:lnSpc>
              <a:buNone/>
            </a:pPr>
            <a:r>
              <a:rPr lang="en-US" sz="1787" dirty="0">
                <a:solidFill>
                  <a:srgbClr val="E0D6DE"/>
                </a:solidFill>
                <a:latin typeface="Noto Sans TC" pitchFamily="34" charset="0"/>
                <a:ea typeface="Noto Sans TC" pitchFamily="34" charset="-122"/>
                <a:cs typeface="Noto Sans TC" pitchFamily="34" charset="-120"/>
              </a:rPr>
              <a:t>Increased efficiency, reduced errors, improved data quality, and better decision-making.</a:t>
            </a:r>
            <a:endParaRPr lang="en-US" sz="1787" dirty="0"/>
          </a:p>
        </p:txBody>
      </p:sp>
      <p:sp>
        <p:nvSpPr>
          <p:cNvPr id="12" name="Shape 7"/>
          <p:cNvSpPr/>
          <p:nvPr/>
        </p:nvSpPr>
        <p:spPr>
          <a:xfrm>
            <a:off x="6280547" y="6034921"/>
            <a:ext cx="510540" cy="510540"/>
          </a:xfrm>
          <a:prstGeom prst="roundRect">
            <a:avLst>
              <a:gd name="adj" fmla="val 6667"/>
            </a:avLst>
          </a:prstGeom>
          <a:solidFill>
            <a:srgbClr val="26262B"/>
          </a:solidFill>
          <a:ln/>
        </p:spPr>
      </p:sp>
      <p:sp>
        <p:nvSpPr>
          <p:cNvPr id="13" name="Text 8"/>
          <p:cNvSpPr/>
          <p:nvPr/>
        </p:nvSpPr>
        <p:spPr>
          <a:xfrm>
            <a:off x="6429732" y="6119932"/>
            <a:ext cx="212050" cy="340400"/>
          </a:xfrm>
          <a:prstGeom prst="rect">
            <a:avLst/>
          </a:prstGeom>
          <a:noFill/>
          <a:ln/>
        </p:spPr>
        <p:txBody>
          <a:bodyPr wrap="none" rtlCol="0" anchor="t"/>
          <a:lstStyle/>
          <a:p>
            <a:pPr marL="0" indent="0" algn="ctr">
              <a:lnSpc>
                <a:spcPts val="2680"/>
              </a:lnSpc>
              <a:buNone/>
            </a:pPr>
            <a:r>
              <a:rPr lang="en-US" sz="2680" dirty="0">
                <a:solidFill>
                  <a:srgbClr val="E0D6DE"/>
                </a:solidFill>
                <a:latin typeface="Sora" pitchFamily="34" charset="0"/>
                <a:ea typeface="Sora" pitchFamily="34" charset="-122"/>
                <a:cs typeface="Sora" pitchFamily="34" charset="-120"/>
              </a:rPr>
              <a:t>2</a:t>
            </a:r>
            <a:endParaRPr lang="en-US" sz="2680" dirty="0"/>
          </a:p>
        </p:txBody>
      </p:sp>
      <p:sp>
        <p:nvSpPr>
          <p:cNvPr id="14" name="Text 9"/>
          <p:cNvSpPr/>
          <p:nvPr/>
        </p:nvSpPr>
        <p:spPr>
          <a:xfrm>
            <a:off x="7017901" y="6034921"/>
            <a:ext cx="2836545" cy="354449"/>
          </a:xfrm>
          <a:prstGeom prst="rect">
            <a:avLst/>
          </a:prstGeom>
          <a:noFill/>
          <a:ln/>
        </p:spPr>
        <p:txBody>
          <a:bodyPr wrap="none" rtlCol="0" anchor="t"/>
          <a:lstStyle/>
          <a:p>
            <a:pPr marL="0" indent="0">
              <a:lnSpc>
                <a:spcPts val="2792"/>
              </a:lnSpc>
              <a:buNone/>
            </a:pPr>
            <a:r>
              <a:rPr lang="en-US" sz="2234" dirty="0">
                <a:solidFill>
                  <a:srgbClr val="E0D6DE"/>
                </a:solidFill>
                <a:latin typeface="Sora" pitchFamily="34" charset="0"/>
                <a:ea typeface="Sora" pitchFamily="34" charset="-122"/>
                <a:cs typeface="Sora" pitchFamily="34" charset="-120"/>
              </a:rPr>
              <a:t>Challenges</a:t>
            </a:r>
            <a:endParaRPr lang="en-US" sz="2234" dirty="0"/>
          </a:p>
        </p:txBody>
      </p:sp>
      <p:sp>
        <p:nvSpPr>
          <p:cNvPr id="15" name="Text 10"/>
          <p:cNvSpPr/>
          <p:nvPr/>
        </p:nvSpPr>
        <p:spPr>
          <a:xfrm>
            <a:off x="7017901" y="6525458"/>
            <a:ext cx="6818352" cy="726043"/>
          </a:xfrm>
          <a:prstGeom prst="rect">
            <a:avLst/>
          </a:prstGeom>
          <a:noFill/>
          <a:ln/>
        </p:spPr>
        <p:txBody>
          <a:bodyPr wrap="square" rtlCol="0" anchor="t"/>
          <a:lstStyle/>
          <a:p>
            <a:pPr marL="0" indent="0">
              <a:lnSpc>
                <a:spcPts val="2859"/>
              </a:lnSpc>
              <a:buNone/>
            </a:pPr>
            <a:r>
              <a:rPr lang="en-US" sz="1787" dirty="0">
                <a:solidFill>
                  <a:srgbClr val="E0D6DE"/>
                </a:solidFill>
                <a:latin typeface="Noto Sans TC" pitchFamily="34" charset="0"/>
                <a:ea typeface="Noto Sans TC" pitchFamily="34" charset="-122"/>
                <a:cs typeface="Noto Sans TC" pitchFamily="34" charset="-120"/>
              </a:rPr>
              <a:t>Initial setup time, technical expertise required, potential integration issues with existing systems.</a:t>
            </a:r>
            <a:endParaRPr lang="en-US" sz="17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830</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Neha Makru</cp:lastModifiedBy>
  <cp:revision>3</cp:revision>
  <dcterms:created xsi:type="dcterms:W3CDTF">2024-08-05T03:01:17Z</dcterms:created>
  <dcterms:modified xsi:type="dcterms:W3CDTF">2024-09-13T08:01:07Z</dcterms:modified>
</cp:coreProperties>
</file>