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89" r:id="rId2"/>
    <p:sldId id="259" r:id="rId3"/>
    <p:sldId id="264" r:id="rId4"/>
    <p:sldId id="267" r:id="rId5"/>
    <p:sldId id="268" r:id="rId6"/>
    <p:sldId id="269" r:id="rId7"/>
    <p:sldId id="270" r:id="rId8"/>
    <p:sldId id="290" r:id="rId9"/>
    <p:sldId id="272" r:id="rId10"/>
    <p:sldId id="285" r:id="rId11"/>
    <p:sldId id="283" r:id="rId12"/>
    <p:sldId id="282" r:id="rId13"/>
  </p:sldIdLst>
  <p:sldSz cx="12192000"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59" d="100"/>
          <a:sy n="59" d="100"/>
        </p:scale>
        <p:origin x="940" y="5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lvl1pPr>
              <a:defRPr/>
            </a:lvl1pPr>
          </a:lstStyle>
          <a:p>
            <a:pPr>
              <a:defRPr/>
            </a:pPr>
            <a:fld id="{63B45F71-31DF-4CD1-9531-2EEE4C99E41D}" type="datetimeFigureOut">
              <a:rPr lang="en-IN"/>
              <a:t>19-10-2024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18328A3B-B509-4262-B348-08888E24DFF2}" type="slidenum">
              <a:rPr lang="en-IN" altLang="en-US"/>
              <a:t>‹#›</a:t>
            </a:fld>
            <a:endParaRPr lang="en-I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4062AA33-335C-414D-8BEC-712FD932333B}" type="datetimeFigureOut">
              <a:rPr lang="en-IN"/>
              <a:t>19-10-2024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40E796CC-CAED-40D4-AEBD-A45DD7358761}" type="slidenum">
              <a:rPr lang="en-IN" altLang="en-US"/>
              <a:t>‹#›</a:t>
            </a:fld>
            <a:endParaRPr lang="en-I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1DB370B9-11E7-47A7-A0B3-497D8C06D49A}" type="datetimeFigureOut">
              <a:rPr lang="en-IN"/>
              <a:t>19-10-2024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BAE57AC4-7C26-4B1E-BF89-FA3737AC1E60}" type="slidenum">
              <a:rPr lang="en-IN" altLang="en-US"/>
              <a:t>‹#›</a:t>
            </a:fld>
            <a:endParaRPr lang="en-I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lvl1pPr>
              <a:defRPr/>
            </a:lvl1pPr>
          </a:lstStyle>
          <a:p>
            <a:pPr>
              <a:defRPr/>
            </a:pPr>
            <a:fld id="{2F240B59-6273-4755-885D-8ED973A3A1EE}" type="datetimeFigureOut">
              <a:rPr lang="en-IN"/>
              <a:t>19-10-2024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1D952341-1908-4059-B589-A2C846D694E6}" type="slidenum">
              <a:rPr lang="en-IN" altLang="en-US"/>
              <a:t>‹#›</a:t>
            </a:fld>
            <a:endParaRPr lang="en-I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28E47154-C0F5-4FFF-BFC4-FE71E8C956C2}" type="datetimeFigureOut">
              <a:rPr lang="en-IN"/>
              <a:t>19-10-2024</a:t>
            </a:fld>
            <a:endParaRPr lang="en-IN"/>
          </a:p>
        </p:txBody>
      </p:sp>
      <p:sp>
        <p:nvSpPr>
          <p:cNvPr id="5" name="Footer Placeholder 4"/>
          <p:cNvSpPr>
            <a:spLocks noGrp="1"/>
          </p:cNvSpPr>
          <p:nvPr>
            <p:ph type="ftr" sz="quarter" idx="11"/>
          </p:nvPr>
        </p:nvSpPr>
        <p:spPr/>
        <p:txBody>
          <a:bodyPr/>
          <a:lstStyle>
            <a:lvl1pPr>
              <a:defRPr/>
            </a:lvl1pPr>
          </a:lstStyle>
          <a:p>
            <a:pPr>
              <a:defRPr/>
            </a:pPr>
            <a:endParaRPr lang="en-IN"/>
          </a:p>
        </p:txBody>
      </p:sp>
      <p:sp>
        <p:nvSpPr>
          <p:cNvPr id="6" name="Slide Number Placeholder 5"/>
          <p:cNvSpPr>
            <a:spLocks noGrp="1"/>
          </p:cNvSpPr>
          <p:nvPr>
            <p:ph type="sldNum" sz="quarter" idx="12"/>
          </p:nvPr>
        </p:nvSpPr>
        <p:spPr/>
        <p:txBody>
          <a:bodyPr/>
          <a:lstStyle>
            <a:lvl1pPr>
              <a:defRPr/>
            </a:lvl1pPr>
          </a:lstStyle>
          <a:p>
            <a:fld id="{340D6D12-ECCA-4ABE-9037-BE28804C286E}" type="slidenum">
              <a:rPr lang="en-IN" altLang="en-US"/>
              <a:t>‹#›</a:t>
            </a:fld>
            <a:endParaRPr lang="en-I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3"/>
          <p:cNvSpPr>
            <a:spLocks noGrp="1"/>
          </p:cNvSpPr>
          <p:nvPr>
            <p:ph type="dt" sz="half" idx="10"/>
          </p:nvPr>
        </p:nvSpPr>
        <p:spPr/>
        <p:txBody>
          <a:bodyPr/>
          <a:lstStyle>
            <a:lvl1pPr>
              <a:defRPr/>
            </a:lvl1pPr>
          </a:lstStyle>
          <a:p>
            <a:pPr>
              <a:defRPr/>
            </a:pPr>
            <a:fld id="{A1EAD48F-E036-4321-952C-A8F0C2A7D946}" type="datetimeFigureOut">
              <a:rPr lang="en-IN"/>
              <a:t>19-10-2024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1B6EE3A1-C1FF-4867-98FD-E5F3324D9648}" type="slidenum">
              <a:rPr lang="en-IN" altLang="en-US"/>
              <a:t>‹#›</a:t>
            </a:fld>
            <a:endParaRPr lang="en-I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3"/>
          <p:cNvSpPr>
            <a:spLocks noGrp="1"/>
          </p:cNvSpPr>
          <p:nvPr>
            <p:ph type="dt" sz="half" idx="10"/>
          </p:nvPr>
        </p:nvSpPr>
        <p:spPr/>
        <p:txBody>
          <a:bodyPr/>
          <a:lstStyle>
            <a:lvl1pPr>
              <a:defRPr/>
            </a:lvl1pPr>
          </a:lstStyle>
          <a:p>
            <a:pPr>
              <a:defRPr/>
            </a:pPr>
            <a:fld id="{D71681F0-0111-4BF3-B5AA-B3848C1CBA80}" type="datetimeFigureOut">
              <a:rPr lang="en-IN"/>
              <a:t>19-10-2024</a:t>
            </a:fld>
            <a:endParaRPr lang="en-IN"/>
          </a:p>
        </p:txBody>
      </p:sp>
      <p:sp>
        <p:nvSpPr>
          <p:cNvPr id="8" name="Footer Placeholder 4"/>
          <p:cNvSpPr>
            <a:spLocks noGrp="1"/>
          </p:cNvSpPr>
          <p:nvPr>
            <p:ph type="ftr" sz="quarter" idx="11"/>
          </p:nvPr>
        </p:nvSpPr>
        <p:spPr/>
        <p:txBody>
          <a:bodyPr/>
          <a:lstStyle>
            <a:lvl1pPr>
              <a:defRPr/>
            </a:lvl1pPr>
          </a:lstStyle>
          <a:p>
            <a:pPr>
              <a:defRPr/>
            </a:pPr>
            <a:endParaRPr lang="en-IN"/>
          </a:p>
        </p:txBody>
      </p:sp>
      <p:sp>
        <p:nvSpPr>
          <p:cNvPr id="9" name="Slide Number Placeholder 5"/>
          <p:cNvSpPr>
            <a:spLocks noGrp="1"/>
          </p:cNvSpPr>
          <p:nvPr>
            <p:ph type="sldNum" sz="quarter" idx="12"/>
          </p:nvPr>
        </p:nvSpPr>
        <p:spPr/>
        <p:txBody>
          <a:bodyPr/>
          <a:lstStyle>
            <a:lvl1pPr>
              <a:defRPr/>
            </a:lvl1pPr>
          </a:lstStyle>
          <a:p>
            <a:fld id="{3FBF046D-5A5B-4EBF-B309-3F4C406E4EDD}" type="slidenum">
              <a:rPr lang="en-IN" altLang="en-US"/>
              <a:t>‹#›</a:t>
            </a:fld>
            <a:endParaRPr lang="en-I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3"/>
          <p:cNvSpPr>
            <a:spLocks noGrp="1"/>
          </p:cNvSpPr>
          <p:nvPr>
            <p:ph type="dt" sz="half" idx="10"/>
          </p:nvPr>
        </p:nvSpPr>
        <p:spPr/>
        <p:txBody>
          <a:bodyPr/>
          <a:lstStyle>
            <a:lvl1pPr>
              <a:defRPr/>
            </a:lvl1pPr>
          </a:lstStyle>
          <a:p>
            <a:pPr>
              <a:defRPr/>
            </a:pPr>
            <a:fld id="{BD6E6778-A617-419B-8BC5-0C982DB5B96C}" type="datetimeFigureOut">
              <a:rPr lang="en-IN"/>
              <a:t>19-10-2024</a:t>
            </a:fld>
            <a:endParaRPr lang="en-IN"/>
          </a:p>
        </p:txBody>
      </p:sp>
      <p:sp>
        <p:nvSpPr>
          <p:cNvPr id="4" name="Footer Placeholder 4"/>
          <p:cNvSpPr>
            <a:spLocks noGrp="1"/>
          </p:cNvSpPr>
          <p:nvPr>
            <p:ph type="ftr" sz="quarter" idx="11"/>
          </p:nvPr>
        </p:nvSpPr>
        <p:spPr/>
        <p:txBody>
          <a:bodyPr/>
          <a:lstStyle>
            <a:lvl1pPr>
              <a:defRPr/>
            </a:lvl1pPr>
          </a:lstStyle>
          <a:p>
            <a:pPr>
              <a:defRPr/>
            </a:pPr>
            <a:endParaRPr lang="en-IN"/>
          </a:p>
        </p:txBody>
      </p:sp>
      <p:sp>
        <p:nvSpPr>
          <p:cNvPr id="5" name="Slide Number Placeholder 5"/>
          <p:cNvSpPr>
            <a:spLocks noGrp="1"/>
          </p:cNvSpPr>
          <p:nvPr>
            <p:ph type="sldNum" sz="quarter" idx="12"/>
          </p:nvPr>
        </p:nvSpPr>
        <p:spPr/>
        <p:txBody>
          <a:bodyPr/>
          <a:lstStyle>
            <a:lvl1pPr>
              <a:defRPr/>
            </a:lvl1pPr>
          </a:lstStyle>
          <a:p>
            <a:fld id="{CE9ACD8D-83F4-4DB0-BF0B-6E521C840962}" type="slidenum">
              <a:rPr lang="en-IN" altLang="en-US"/>
              <a:t>‹#›</a:t>
            </a:fld>
            <a:endParaRPr lang="en-I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B3890739-B453-45BF-9D8D-D1AA1A75721A}" type="datetimeFigureOut">
              <a:rPr lang="en-IN"/>
              <a:t>19-10-2024</a:t>
            </a:fld>
            <a:endParaRPr lang="en-IN"/>
          </a:p>
        </p:txBody>
      </p:sp>
      <p:sp>
        <p:nvSpPr>
          <p:cNvPr id="3" name="Footer Placeholder 4"/>
          <p:cNvSpPr>
            <a:spLocks noGrp="1"/>
          </p:cNvSpPr>
          <p:nvPr>
            <p:ph type="ftr" sz="quarter" idx="11"/>
          </p:nvPr>
        </p:nvSpPr>
        <p:spPr/>
        <p:txBody>
          <a:bodyPr/>
          <a:lstStyle>
            <a:lvl1pPr>
              <a:defRPr/>
            </a:lvl1pPr>
          </a:lstStyle>
          <a:p>
            <a:pPr>
              <a:defRPr/>
            </a:pPr>
            <a:endParaRPr lang="en-IN"/>
          </a:p>
        </p:txBody>
      </p:sp>
      <p:sp>
        <p:nvSpPr>
          <p:cNvPr id="4" name="Slide Number Placeholder 5"/>
          <p:cNvSpPr>
            <a:spLocks noGrp="1"/>
          </p:cNvSpPr>
          <p:nvPr>
            <p:ph type="sldNum" sz="quarter" idx="12"/>
          </p:nvPr>
        </p:nvSpPr>
        <p:spPr/>
        <p:txBody>
          <a:bodyPr/>
          <a:lstStyle>
            <a:lvl1pPr>
              <a:defRPr/>
            </a:lvl1pPr>
          </a:lstStyle>
          <a:p>
            <a:fld id="{E62ED2D9-A35E-4640-B49E-DCEF64AAE5C4}" type="slidenum">
              <a:rPr lang="en-IN" altLang="en-US"/>
              <a:t>‹#›</a:t>
            </a:fld>
            <a:endParaRPr lang="en-I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E84605A1-92A4-4D4F-9777-D138E1E27733}" type="datetimeFigureOut">
              <a:rPr lang="en-IN"/>
              <a:t>19-10-2024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245BA855-668F-4A5D-89BA-290FBC39D2C5}" type="slidenum">
              <a:rPr lang="en-IN" altLang="en-US"/>
              <a:t>‹#›</a:t>
            </a:fld>
            <a:endParaRPr lang="en-I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96A00533-ADF1-4A85-A821-5B2B2D0E4C97}" type="datetimeFigureOut">
              <a:rPr lang="en-IN"/>
              <a:t>19-10-2024</a:t>
            </a:fld>
            <a:endParaRPr lang="en-IN"/>
          </a:p>
        </p:txBody>
      </p:sp>
      <p:sp>
        <p:nvSpPr>
          <p:cNvPr id="6" name="Footer Placeholder 4"/>
          <p:cNvSpPr>
            <a:spLocks noGrp="1"/>
          </p:cNvSpPr>
          <p:nvPr>
            <p:ph type="ftr" sz="quarter" idx="11"/>
          </p:nvPr>
        </p:nvSpPr>
        <p:spPr/>
        <p:txBody>
          <a:bodyPr/>
          <a:lstStyle>
            <a:lvl1pPr>
              <a:defRPr/>
            </a:lvl1pPr>
          </a:lstStyle>
          <a:p>
            <a:pPr>
              <a:defRPr/>
            </a:pPr>
            <a:endParaRPr lang="en-IN"/>
          </a:p>
        </p:txBody>
      </p:sp>
      <p:sp>
        <p:nvSpPr>
          <p:cNvPr id="7" name="Slide Number Placeholder 5"/>
          <p:cNvSpPr>
            <a:spLocks noGrp="1"/>
          </p:cNvSpPr>
          <p:nvPr>
            <p:ph type="sldNum" sz="quarter" idx="12"/>
          </p:nvPr>
        </p:nvSpPr>
        <p:spPr/>
        <p:txBody>
          <a:bodyPr/>
          <a:lstStyle>
            <a:lvl1pPr>
              <a:defRPr/>
            </a:lvl1pPr>
          </a:lstStyle>
          <a:p>
            <a:fld id="{2EB6BB13-AC8D-400B-B14A-063B32C8B43E}" type="slidenum">
              <a:rPr lang="en-IN" altLang="en-US"/>
              <a:t>‹#›</a:t>
            </a:fld>
            <a:endParaRPr lang="en-I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838200" y="365125"/>
            <a:ext cx="10515600" cy="1325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en-US" altLang="en-US"/>
              <a:t>Click to edit Master title style</a:t>
            </a:r>
            <a:endParaRPr lang="en-IN" altLang="en-US"/>
          </a:p>
        </p:txBody>
      </p:sp>
      <p:sp>
        <p:nvSpPr>
          <p:cNvPr id="1027" name="Text Placeholder 2"/>
          <p:cNvSpPr>
            <a:spLocks noGrp="1"/>
          </p:cNvSpPr>
          <p:nvPr>
            <p:ph type="body" idx="1"/>
          </p:nvPr>
        </p:nvSpPr>
        <p:spPr bwMode="auto">
          <a:xfrm>
            <a:off x="838200" y="1825625"/>
            <a:ext cx="10515600" cy="4351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endParaRPr lang="en-IN" alt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cs typeface="+mn-cs"/>
              </a:defRPr>
            </a:lvl1pPr>
          </a:lstStyle>
          <a:p>
            <a:pPr>
              <a:defRPr/>
            </a:pPr>
            <a:fld id="{B409FFE1-652A-4709-91C7-8E82A9A8DEBB}" type="datetimeFigureOut">
              <a:rPr lang="en-IN"/>
              <a:t>19-10-2024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cs typeface="+mn-cs"/>
              </a:defRPr>
            </a:lvl1pPr>
          </a:lstStyle>
          <a:p>
            <a:pPr>
              <a:defRPr/>
            </a:pPr>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fld id="{5074246E-2DDE-4C37-8ACC-3788B8CDDAD1}" type="slidenum">
              <a:rPr lang="en-IN" altLang="en-US"/>
              <a:t>‹#›</a:t>
            </a:fld>
            <a:endParaRPr lang="en-I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2054" name="Rectangle 8"/>
          <p:cNvSpPr>
            <a:spLocks noChangeArrowheads="1"/>
          </p:cNvSpPr>
          <p:nvPr/>
        </p:nvSpPr>
        <p:spPr bwMode="auto">
          <a:xfrm>
            <a:off x="214313" y="437619"/>
            <a:ext cx="11715750" cy="569387"/>
          </a:xfrm>
          <a:prstGeom prst="rect">
            <a:avLst/>
          </a:prstGeom>
          <a:noFill/>
          <a:ln>
            <a:noFill/>
          </a:ln>
        </p:spPr>
        <p:txBody>
          <a:bodyPr anchor="ctr">
            <a:spAutoFit/>
          </a:bodyPr>
          <a:lstStyle>
            <a:lvl1pPr>
              <a:lnSpc>
                <a:spcPct val="90000"/>
              </a:lnSpc>
              <a:spcBef>
                <a:spcPts val="1000"/>
              </a:spcBef>
              <a:buFont typeface="Arial" panose="020B0604020202020204" pitchFamily="34" charset="0"/>
              <a:buChar char="•"/>
              <a:tabLst>
                <a:tab pos="1303020" algn="r"/>
                <a:tab pos="2865120" algn="ctr"/>
                <a:tab pos="5730875" algn="r"/>
              </a:tabLst>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tabLst>
                <a:tab pos="1303020" algn="r"/>
                <a:tab pos="2865120" algn="ctr"/>
                <a:tab pos="5730875" algn="r"/>
              </a:tabLst>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tabLst>
                <a:tab pos="1303020" algn="r"/>
                <a:tab pos="2865120" algn="ctr"/>
                <a:tab pos="5730875" algn="r"/>
              </a:tabLst>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tabLst>
                <a:tab pos="1303020" algn="r"/>
                <a:tab pos="2865120" algn="ctr"/>
                <a:tab pos="5730875" algn="r"/>
              </a:tabLst>
              <a:defRPr>
                <a:solidFill>
                  <a:schemeClr val="tx1"/>
                </a:solidFill>
                <a:latin typeface="Calibri" panose="020F0502020204030204" pitchFamily="34" charset="0"/>
              </a:defRPr>
            </a:lvl9pPr>
          </a:lstStyle>
          <a:p>
            <a:pPr algn="ctr">
              <a:lnSpc>
                <a:spcPct val="100000"/>
              </a:lnSpc>
              <a:spcBef>
                <a:spcPct val="0"/>
              </a:spcBef>
              <a:buFont typeface="Arial" panose="020B0604020202020204" pitchFamily="34" charset="0"/>
              <a:buNone/>
              <a:defRPr/>
            </a:pPr>
            <a:r>
              <a:rPr lang="en-US" altLang="en-US" sz="3100" b="1"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rPr>
              <a:t>Department of CSE (AI &amp; AIML)</a:t>
            </a:r>
            <a:endParaRPr lang="en-US" altLang="en-US" sz="3100" dirty="0">
              <a:solidFill>
                <a:schemeClr val="accent2">
                  <a:lumMod val="75000"/>
                </a:schemeClr>
              </a:solidFill>
              <a:latin typeface="Times New Roman" panose="02020603050405020304" pitchFamily="18" charset="0"/>
              <a:ea typeface="Calibri" panose="020F0502020204030204" pitchFamily="34" charset="0"/>
              <a:cs typeface="Times New Roman" panose="02020603050405020304" pitchFamily="18" charset="0"/>
            </a:endParaRPr>
          </a:p>
        </p:txBody>
      </p:sp>
      <p:sp>
        <p:nvSpPr>
          <p:cNvPr id="2052" name="Rectangle 5"/>
          <p:cNvSpPr txBox="1">
            <a:spLocks noChangeArrowheads="1"/>
          </p:cNvSpPr>
          <p:nvPr/>
        </p:nvSpPr>
        <p:spPr bwMode="auto">
          <a:xfrm>
            <a:off x="2112169" y="1985157"/>
            <a:ext cx="8229600" cy="424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spcBef>
                <a:spcPts val="1000"/>
              </a:spcBef>
              <a:buFont typeface="Wingdings 2" panose="05020102010507070707" pitchFamily="18" charset="2"/>
              <a:buNone/>
            </a:pPr>
            <a:r>
              <a:rPr lang="en-US" altLang="en-US" sz="2400" b="1" dirty="0">
                <a:solidFill>
                  <a:srgbClr val="7030A0"/>
                </a:solidFill>
                <a:latin typeface="Times New Roman" panose="02020603050405020304" pitchFamily="18" charset="0"/>
                <a:cs typeface="Times New Roman" panose="02020603050405020304" pitchFamily="18" charset="0"/>
              </a:rPr>
              <a:t>Excel Automation With Python</a:t>
            </a:r>
          </a:p>
        </p:txBody>
      </p:sp>
      <p:sp>
        <p:nvSpPr>
          <p:cNvPr id="4" name="TextBox 3"/>
          <p:cNvSpPr txBox="1"/>
          <p:nvPr/>
        </p:nvSpPr>
        <p:spPr>
          <a:xfrm>
            <a:off x="490538" y="2752725"/>
            <a:ext cx="11472862" cy="2363724"/>
          </a:xfrm>
          <a:prstGeom prst="rect">
            <a:avLst/>
          </a:prstGeom>
          <a:noFill/>
        </p:spPr>
        <p:txBody>
          <a:bodyPr>
            <a:spAutoFit/>
          </a:bodyPr>
          <a:lstStyle/>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dirty="0">
                <a:solidFill>
                  <a:srgbClr val="C00000"/>
                </a:solidFill>
                <a:latin typeface="Times New Roman" panose="02020603050405020304" pitchFamily="18" charset="0"/>
                <a:cs typeface="Times New Roman" panose="02020603050405020304" pitchFamily="18" charset="0"/>
              </a:rPr>
              <a:t>Guide:</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a:t>
            </a:r>
            <a:r>
              <a:rPr lang="en-US" b="1" i="1"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Prof. </a:t>
            </a:r>
            <a:r>
              <a:rPr lang="en-US" b="1" dirty="0" err="1">
                <a:latin typeface="Times New Roman" panose="02020603050405020304" pitchFamily="18" charset="0"/>
                <a:cs typeface="Times New Roman" panose="02020603050405020304" pitchFamily="18" charset="0"/>
              </a:rPr>
              <a:t>Bhagyashri</a:t>
            </a:r>
            <a:r>
              <a:rPr lang="en-US" b="1" dirty="0">
                <a:latin typeface="Times New Roman" panose="02020603050405020304" pitchFamily="18" charset="0"/>
                <a:cs typeface="Times New Roman" panose="02020603050405020304" pitchFamily="18" charset="0"/>
              </a:rPr>
              <a:t> </a:t>
            </a:r>
            <a:r>
              <a:rPr lang="en-US" b="1" dirty="0" err="1">
                <a:latin typeface="Times New Roman" panose="02020603050405020304" pitchFamily="18" charset="0"/>
                <a:cs typeface="Times New Roman" panose="02020603050405020304" pitchFamily="18" charset="0"/>
              </a:rPr>
              <a:t>Wankar</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solidFill>
                  <a:srgbClr val="C00000"/>
                </a:solidFill>
                <a:latin typeface="Times New Roman" panose="02020603050405020304" pitchFamily="18" charset="0"/>
                <a:cs typeface="Times New Roman" panose="02020603050405020304" pitchFamily="18" charset="0"/>
              </a:rPr>
              <a:t>   Group no: </a:t>
            </a:r>
          </a:p>
          <a:p>
            <a:pPr marL="274320" indent="-274320" algn="ctr" eaLnBrk="1" fontAlgn="auto" hangingPunct="1">
              <a:spcBef>
                <a:spcPct val="20000"/>
              </a:spcBef>
              <a:spcAft>
                <a:spcPts val="0"/>
              </a:spcAft>
              <a:buClr>
                <a:schemeClr val="accent3"/>
              </a:buClr>
              <a:buSzPct val="95000"/>
              <a:defRPr/>
            </a:pPr>
            <a:r>
              <a:rPr lang="en-US" b="1" dirty="0">
                <a:solidFill>
                  <a:schemeClr val="tx1">
                    <a:lumMod val="95000"/>
                    <a:lumOff val="5000"/>
                  </a:schemeClr>
                </a:solidFill>
                <a:latin typeface="Times New Roman" panose="02020603050405020304" pitchFamily="18" charset="0"/>
                <a:cs typeface="Times New Roman" panose="02020603050405020304" pitchFamily="18" charset="0"/>
              </a:rPr>
              <a:t>CB-07</a:t>
            </a:r>
          </a:p>
          <a:p>
            <a:pPr algn="ctr" eaLnBrk="1" fontAlgn="auto" hangingPunct="1">
              <a:spcBef>
                <a:spcPct val="20000"/>
              </a:spcBef>
              <a:spcAft>
                <a:spcPts val="0"/>
              </a:spcAft>
              <a:buClr>
                <a:schemeClr val="accent3"/>
              </a:buClr>
              <a:buSzPct val="95000"/>
              <a:defRPr/>
            </a:pPr>
            <a:r>
              <a:rPr lang="en-US" b="1" dirty="0">
                <a:solidFill>
                  <a:srgbClr val="C00000"/>
                </a:solidFill>
                <a:latin typeface="Times New Roman" panose="02020603050405020304" pitchFamily="18" charset="0"/>
                <a:cs typeface="Times New Roman" panose="02020603050405020304" pitchFamily="18" charset="0"/>
              </a:rPr>
              <a:t>Name of Project Members:</a:t>
            </a:r>
            <a:endParaRPr lang="en-US" b="1" u="sng" dirty="0">
              <a:latin typeface="Times New Roman" panose="02020603050405020304" pitchFamily="18" charset="0"/>
              <a:cs typeface="Times New Roman" panose="02020603050405020304" pitchFamily="18" charset="0"/>
            </a:endParaRP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B 03 Laxmi </a:t>
            </a:r>
            <a:r>
              <a:rPr lang="en-US" b="1" dirty="0" err="1">
                <a:latin typeface="Times New Roman" panose="02020603050405020304" pitchFamily="18" charset="0"/>
                <a:cs typeface="Times New Roman" panose="02020603050405020304" pitchFamily="18" charset="0"/>
              </a:rPr>
              <a:t>Aher</a:t>
            </a:r>
            <a:r>
              <a:rPr lang="en-US" b="1" dirty="0">
                <a:latin typeface="Times New Roman" panose="02020603050405020304" pitchFamily="18" charset="0"/>
                <a:cs typeface="Times New Roman" panose="02020603050405020304" pitchFamily="18" charset="0"/>
              </a:rPr>
              <a:t> </a:t>
            </a:r>
          </a:p>
          <a:p>
            <a:pPr marL="274320" indent="-274320" algn="ctr" eaLnBrk="1" fontAlgn="auto" hangingPunct="1">
              <a:spcBef>
                <a:spcPct val="20000"/>
              </a:spcBef>
              <a:spcAft>
                <a:spcPts val="0"/>
              </a:spcAft>
              <a:buClr>
                <a:schemeClr val="accent3"/>
              </a:buClr>
              <a:buSzPct val="95000"/>
              <a:defRPr/>
            </a:pPr>
            <a:r>
              <a:rPr lang="en-US" b="1" dirty="0">
                <a:latin typeface="Times New Roman" panose="02020603050405020304" pitchFamily="18" charset="0"/>
                <a:cs typeface="Times New Roman" panose="02020603050405020304" pitchFamily="18" charset="0"/>
              </a:rPr>
              <a:t>  B 13 Neha Makru</a:t>
            </a:r>
            <a:endParaRPr lang="en-US" dirty="0">
              <a:latin typeface="Times New Roman" panose="02020603050405020304" pitchFamily="18" charset="0"/>
              <a:cs typeface="Times New Roman" panose="02020603050405020304" pitchFamily="18" charset="0"/>
            </a:endParaRPr>
          </a:p>
        </p:txBody>
      </p:sp>
      <p:pic>
        <p:nvPicPr>
          <p:cNvPr id="2"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84138" y="30163"/>
            <a:ext cx="16383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5" name="Picture 4"/>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0398125" y="-79375"/>
            <a:ext cx="1662113"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5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6142038"/>
            <a:ext cx="12192000" cy="715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a:cs typeface="Times New Roman" panose="02020603050405020304"/>
              </a:rPr>
              <a:t>Conclusion</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870426" y="1478862"/>
            <a:ext cx="10716260" cy="3429000"/>
          </a:xfrm>
          <a:prstGeom prst="rect">
            <a:avLst/>
          </a:prstGeom>
          <a:noFill/>
        </p:spPr>
        <p:txBody>
          <a:bodyPr rot="0" spcFirstLastPara="0" vertOverflow="overflow" horzOverflow="overflow" vert="horz" wrap="square" lIns="91440" tIns="45720" rIns="91440" bIns="45720" numCol="1" spcCol="0" rtlCol="0" fromWordArt="0" anchor="t" anchorCtr="0" forceAA="0" compatLnSpc="1">
            <a:noAutofit/>
          </a:bodyPr>
          <a:lstStyle/>
          <a:p>
            <a:pPr marL="0" marR="0" algn="just">
              <a:lnSpc>
                <a:spcPct val="200000"/>
              </a:lnSpc>
              <a:spcBef>
                <a:spcPts val="0"/>
              </a:spcBef>
              <a:spcAft>
                <a:spcPts val="800"/>
              </a:spcAft>
            </a:pPr>
            <a:r>
              <a:rPr lang="en-US" b="0" i="0" dirty="0">
                <a:solidFill>
                  <a:srgbClr val="000000"/>
                </a:solidFill>
                <a:effectLst/>
                <a:latin typeface="Times New Roman" panose="02020603050405020304" pitchFamily="18" charset="0"/>
                <a:cs typeface="Times New Roman" panose="02020603050405020304" pitchFamily="18" charset="0"/>
              </a:rPr>
              <a:t>The Excel Automation with Python project significantly enhances data analysis and management for non-technical users. By providing a user-friendly interface built on </a:t>
            </a:r>
            <a:r>
              <a:rPr lang="en-US" b="0" i="0" dirty="0" err="1">
                <a:solidFill>
                  <a:srgbClr val="000000"/>
                </a:solidFill>
                <a:effectLst/>
                <a:latin typeface="Times New Roman" panose="02020603050405020304" pitchFamily="18" charset="0"/>
                <a:cs typeface="Times New Roman" panose="02020603050405020304" pitchFamily="18" charset="0"/>
              </a:rPr>
              <a:t>Streamlit</a:t>
            </a:r>
            <a:r>
              <a:rPr lang="en-US" b="0" i="0" dirty="0">
                <a:solidFill>
                  <a:srgbClr val="000000"/>
                </a:solidFill>
                <a:effectLst/>
                <a:latin typeface="Times New Roman" panose="02020603050405020304" pitchFamily="18" charset="0"/>
                <a:cs typeface="Times New Roman" panose="02020603050405020304" pitchFamily="18" charset="0"/>
              </a:rPr>
              <a:t>, the application allows users to easily upload datasets and perform essential operations like filtering, aggregation, and visualization. The integration of hypothesis testing and time series analysis enables users to derive meaningful insights from their data, fostering informed decision-making. Feedback from users indicates that the application's intuitive design simplifies complex tasks, making data analysis accessible and engaging. This project exemplifies how combining Excel with Python can create efficient, automated solutions, empowering users to navigate their data confidently and effectively.</a:t>
            </a:r>
            <a:endParaRPr lang="en-US" sz="1800" kern="100" dirty="0">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lIns="91440" tIns="45720" rIns="91440" bIns="45720"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a:cs typeface="Times New Roman" panose="02020603050405020304"/>
              </a:rPr>
              <a:t>References</a:t>
            </a:r>
            <a:endParaRPr lang="en-US" sz="3200" b="1" dirty="0">
              <a:solidFill>
                <a:schemeClr val="bg1"/>
              </a:solidFill>
              <a:latin typeface="Times New Roman" panose="02020603050405020304" pitchFamily="18" charset="0"/>
              <a:cs typeface="Times New Roman" panose="02020603050405020304" pitchFamily="18" charset="0"/>
            </a:endParaRPr>
          </a:p>
        </p:txBody>
      </p:sp>
      <p:sp>
        <p:nvSpPr>
          <p:cNvPr id="2" name="TextBox 1"/>
          <p:cNvSpPr txBox="1"/>
          <p:nvPr/>
        </p:nvSpPr>
        <p:spPr>
          <a:xfrm>
            <a:off x="741045" y="691197"/>
            <a:ext cx="10709910" cy="6186309"/>
          </a:xfrm>
          <a:prstGeom prst="rect">
            <a:avLst/>
          </a:prstGeom>
          <a:noFill/>
        </p:spPr>
        <p:txBody>
          <a:bodyPr rot="0" spcFirstLastPara="0" vertOverflow="overflow" horzOverflow="overflow" vert="horz" wrap="square" lIns="91440" tIns="45720" rIns="91440" bIns="45720" numCol="1" spcCol="0" rtlCol="0" fromWordArt="0" anchor="t" anchorCtr="0" forceAA="0" compatLnSpc="1">
            <a:spAutoFit/>
          </a:bodyPr>
          <a:lstStyle/>
          <a:p>
            <a:pPr algn="just"/>
            <a:r>
              <a:rPr lang="en-IN" b="0" i="0" dirty="0">
                <a:solidFill>
                  <a:srgbClr val="000000"/>
                </a:solidFill>
                <a:effectLst/>
                <a:latin typeface="Times New Roman" panose="02020603050405020304" pitchFamily="18" charset="0"/>
                <a:cs typeface="Times New Roman" panose="02020603050405020304" pitchFamily="18" charset="0"/>
              </a:rPr>
              <a:t>[1] Ali, O. M., </a:t>
            </a:r>
            <a:r>
              <a:rPr lang="en-IN" b="0" i="0" dirty="0" err="1">
                <a:solidFill>
                  <a:srgbClr val="000000"/>
                </a:solidFill>
                <a:effectLst/>
                <a:latin typeface="Times New Roman" panose="02020603050405020304" pitchFamily="18" charset="0"/>
                <a:cs typeface="Times New Roman" panose="02020603050405020304" pitchFamily="18" charset="0"/>
              </a:rPr>
              <a:t>Breik</a:t>
            </a:r>
            <a:r>
              <a:rPr lang="en-IN" b="0" i="0" dirty="0">
                <a:solidFill>
                  <a:srgbClr val="000000"/>
                </a:solidFill>
                <a:effectLst/>
                <a:latin typeface="Times New Roman" panose="02020603050405020304" pitchFamily="18" charset="0"/>
                <a:cs typeface="Times New Roman" panose="02020603050405020304" pitchFamily="18" charset="0"/>
              </a:rPr>
              <a:t>, M., Aly, T., </a:t>
            </a:r>
            <a:r>
              <a:rPr lang="en-IN" b="0" i="0" dirty="0" err="1">
                <a:solidFill>
                  <a:srgbClr val="000000"/>
                </a:solidFill>
                <a:effectLst/>
                <a:latin typeface="Times New Roman" panose="02020603050405020304" pitchFamily="18" charset="0"/>
                <a:cs typeface="Times New Roman" panose="02020603050405020304" pitchFamily="18" charset="0"/>
              </a:rPr>
              <a:t>Raslan</a:t>
            </a:r>
            <a:r>
              <a:rPr lang="en-IN" b="0" i="0" dirty="0">
                <a:solidFill>
                  <a:srgbClr val="000000"/>
                </a:solidFill>
                <a:effectLst/>
                <a:latin typeface="Times New Roman" panose="02020603050405020304" pitchFamily="18" charset="0"/>
                <a:cs typeface="Times New Roman" panose="02020603050405020304" pitchFamily="18" charset="0"/>
              </a:rPr>
              <a:t>, A. T. N. E. D., &amp; </a:t>
            </a:r>
            <a:r>
              <a:rPr lang="en-IN" b="0" i="0" dirty="0" err="1">
                <a:solidFill>
                  <a:srgbClr val="000000"/>
                </a:solidFill>
                <a:effectLst/>
                <a:latin typeface="Times New Roman" panose="02020603050405020304" pitchFamily="18" charset="0"/>
                <a:cs typeface="Times New Roman" panose="02020603050405020304" pitchFamily="18" charset="0"/>
              </a:rPr>
              <a:t>Gheith</a:t>
            </a:r>
            <a:r>
              <a:rPr lang="en-IN" b="0" i="0" dirty="0">
                <a:solidFill>
                  <a:srgbClr val="000000"/>
                </a:solidFill>
                <a:effectLst/>
                <a:latin typeface="Times New Roman" panose="02020603050405020304" pitchFamily="18" charset="0"/>
                <a:cs typeface="Times New Roman" panose="02020603050405020304" pitchFamily="18" charset="0"/>
              </a:rPr>
              <a:t>, M. (2024). Enhancing Data Analysis and Automation: Integrating Python with Microsoft Excel for Non-Programmers. </a:t>
            </a:r>
            <a:r>
              <a:rPr lang="en-IN" b="0" i="1" dirty="0">
                <a:solidFill>
                  <a:srgbClr val="000000"/>
                </a:solidFill>
                <a:effectLst/>
                <a:latin typeface="Times New Roman" panose="02020603050405020304" pitchFamily="18" charset="0"/>
                <a:cs typeface="Times New Roman" panose="02020603050405020304" pitchFamily="18" charset="0"/>
              </a:rPr>
              <a:t>Journal of Software Engineering and Applications, 17</a:t>
            </a:r>
            <a:r>
              <a:rPr lang="en-IN" b="0" i="0" dirty="0">
                <a:solidFill>
                  <a:srgbClr val="000000"/>
                </a:solidFill>
                <a:effectLst/>
                <a:latin typeface="Times New Roman" panose="02020603050405020304" pitchFamily="18" charset="0"/>
                <a:cs typeface="Times New Roman" panose="02020603050405020304" pitchFamily="18" charset="0"/>
              </a:rPr>
              <a:t>(6), 530-540.</a:t>
            </a:r>
          </a:p>
          <a:p>
            <a:pPr algn="just"/>
            <a:endParaRPr lang="en-IN" dirty="0">
              <a:solidFill>
                <a:srgbClr val="3883E4"/>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[2] </a:t>
            </a:r>
            <a:r>
              <a:rPr lang="en-IN" b="0" i="0" dirty="0" err="1">
                <a:solidFill>
                  <a:srgbClr val="000000"/>
                </a:solidFill>
                <a:effectLst/>
                <a:latin typeface="Times New Roman" panose="02020603050405020304" pitchFamily="18" charset="0"/>
                <a:cs typeface="Times New Roman" panose="02020603050405020304" pitchFamily="18" charset="0"/>
              </a:rPr>
              <a:t>Zumstein</a:t>
            </a:r>
            <a:r>
              <a:rPr lang="en-IN" b="0" i="0" dirty="0">
                <a:solidFill>
                  <a:srgbClr val="000000"/>
                </a:solidFill>
                <a:effectLst/>
                <a:latin typeface="Times New Roman" panose="02020603050405020304" pitchFamily="18" charset="0"/>
                <a:cs typeface="Times New Roman" panose="02020603050405020304" pitchFamily="18" charset="0"/>
              </a:rPr>
              <a:t>, F. (2021). </a:t>
            </a:r>
            <a:r>
              <a:rPr lang="en-IN" b="0" i="1" dirty="0">
                <a:solidFill>
                  <a:srgbClr val="000000"/>
                </a:solidFill>
                <a:effectLst/>
                <a:latin typeface="Times New Roman" panose="02020603050405020304" pitchFamily="18" charset="0"/>
                <a:cs typeface="Times New Roman" panose="02020603050405020304" pitchFamily="18" charset="0"/>
              </a:rPr>
              <a:t>Python for Excel</a:t>
            </a:r>
            <a:r>
              <a:rPr lang="en-IN" b="0" i="0" dirty="0">
                <a:solidFill>
                  <a:srgbClr val="000000"/>
                </a:solidFill>
                <a:effectLst/>
                <a:latin typeface="Times New Roman" panose="02020603050405020304" pitchFamily="18" charset="0"/>
                <a:cs typeface="Times New Roman" panose="02020603050405020304" pitchFamily="18" charset="0"/>
              </a:rPr>
              <a:t>. " O'Reilly Media, Inc.".</a:t>
            </a:r>
          </a:p>
          <a:p>
            <a:pPr algn="just"/>
            <a:endParaRPr lang="en-IN" dirty="0">
              <a:solidFill>
                <a:srgbClr val="3883E4"/>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[3] Martínez González, L. F. (2016). Automated Data Acquisition using Microsoft Excel. </a:t>
            </a:r>
            <a:r>
              <a:rPr lang="en-IN" b="0" i="1" dirty="0">
                <a:solidFill>
                  <a:srgbClr val="000000"/>
                </a:solidFill>
                <a:effectLst/>
                <a:latin typeface="Times New Roman" panose="02020603050405020304" pitchFamily="18" charset="0"/>
                <a:cs typeface="Times New Roman" panose="02020603050405020304" pitchFamily="18" charset="0"/>
              </a:rPr>
              <a:t>Computer Science;</a:t>
            </a:r>
          </a:p>
          <a:p>
            <a:pPr algn="just"/>
            <a:endParaRPr lang="en-IN" dirty="0">
              <a:solidFill>
                <a:srgbClr val="3883E4"/>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[4] </a:t>
            </a:r>
            <a:r>
              <a:rPr lang="en-IN" b="0" i="0" dirty="0" err="1">
                <a:solidFill>
                  <a:srgbClr val="000000"/>
                </a:solidFill>
                <a:effectLst/>
                <a:latin typeface="Times New Roman" panose="02020603050405020304" pitchFamily="18" charset="0"/>
                <a:cs typeface="Times New Roman" panose="02020603050405020304" pitchFamily="18" charset="0"/>
              </a:rPr>
              <a:t>Soliev</a:t>
            </a:r>
            <a:r>
              <a:rPr lang="en-IN" b="0" i="0" dirty="0">
                <a:solidFill>
                  <a:srgbClr val="000000"/>
                </a:solidFill>
                <a:effectLst/>
                <a:latin typeface="Times New Roman" panose="02020603050405020304" pitchFamily="18" charset="0"/>
                <a:cs typeface="Times New Roman" panose="02020603050405020304" pitchFamily="18" charset="0"/>
              </a:rPr>
              <a:t>, B. N., </a:t>
            </a:r>
            <a:r>
              <a:rPr lang="en-IN" b="0" i="0" dirty="0" err="1">
                <a:solidFill>
                  <a:srgbClr val="000000"/>
                </a:solidFill>
                <a:effectLst/>
                <a:latin typeface="Times New Roman" panose="02020603050405020304" pitchFamily="18" charset="0"/>
                <a:cs typeface="Times New Roman" panose="02020603050405020304" pitchFamily="18" charset="0"/>
              </a:rPr>
              <a:t>Odilov</a:t>
            </a:r>
            <a:r>
              <a:rPr lang="en-IN" b="0" i="0" dirty="0">
                <a:solidFill>
                  <a:srgbClr val="000000"/>
                </a:solidFill>
                <a:effectLst/>
                <a:latin typeface="Times New Roman" panose="02020603050405020304" pitchFamily="18" charset="0"/>
                <a:cs typeface="Times New Roman" panose="02020603050405020304" pitchFamily="18" charset="0"/>
              </a:rPr>
              <a:t>, A., &amp; </a:t>
            </a:r>
            <a:r>
              <a:rPr lang="en-IN" b="0" i="0" dirty="0" err="1">
                <a:solidFill>
                  <a:srgbClr val="000000"/>
                </a:solidFill>
                <a:effectLst/>
                <a:latin typeface="Times New Roman" panose="02020603050405020304" pitchFamily="18" charset="0"/>
                <a:cs typeface="Times New Roman" panose="02020603050405020304" pitchFamily="18" charset="0"/>
              </a:rPr>
              <a:t>Sh</a:t>
            </a:r>
            <a:r>
              <a:rPr lang="en-IN" b="0" i="0" dirty="0">
                <a:solidFill>
                  <a:srgbClr val="000000"/>
                </a:solidFill>
                <a:effectLst/>
                <a:latin typeface="Times New Roman" panose="02020603050405020304" pitchFamily="18" charset="0"/>
                <a:cs typeface="Times New Roman" panose="02020603050405020304" pitchFamily="18" charset="0"/>
              </a:rPr>
              <a:t>, A. (2023). Leveraging Python for Enhanced Excel Functionality: A Practical Exploration. </a:t>
            </a:r>
            <a:r>
              <a:rPr lang="en-IN" b="0" i="1" dirty="0">
                <a:solidFill>
                  <a:srgbClr val="000000"/>
                </a:solidFill>
                <a:effectLst/>
                <a:latin typeface="Times New Roman" panose="02020603050405020304" pitchFamily="18" charset="0"/>
                <a:cs typeface="Times New Roman" panose="02020603050405020304" pitchFamily="18" charset="0"/>
              </a:rPr>
              <a:t>Al-</a:t>
            </a:r>
            <a:r>
              <a:rPr lang="en-IN" b="0" i="1" dirty="0" err="1">
                <a:solidFill>
                  <a:srgbClr val="000000"/>
                </a:solidFill>
                <a:effectLst/>
                <a:latin typeface="Times New Roman" panose="02020603050405020304" pitchFamily="18" charset="0"/>
                <a:cs typeface="Times New Roman" panose="02020603050405020304" pitchFamily="18" charset="0"/>
              </a:rPr>
              <a:t>Farg’oniy</a:t>
            </a:r>
            <a:r>
              <a:rPr lang="en-IN" b="0" i="1" dirty="0">
                <a:solidFill>
                  <a:srgbClr val="000000"/>
                </a:solidFill>
                <a:effectLst/>
                <a:latin typeface="Times New Roman" panose="02020603050405020304" pitchFamily="18" charset="0"/>
                <a:cs typeface="Times New Roman" panose="02020603050405020304" pitchFamily="18" charset="0"/>
              </a:rPr>
              <a:t> </a:t>
            </a:r>
            <a:r>
              <a:rPr lang="en-IN" b="0" i="1" dirty="0" err="1">
                <a:solidFill>
                  <a:srgbClr val="000000"/>
                </a:solidFill>
                <a:effectLst/>
                <a:latin typeface="Times New Roman" panose="02020603050405020304" pitchFamily="18" charset="0"/>
                <a:cs typeface="Times New Roman" panose="02020603050405020304" pitchFamily="18" charset="0"/>
              </a:rPr>
              <a:t>avlodlari</a:t>
            </a:r>
            <a:r>
              <a:rPr lang="en-IN" b="0" i="1" dirty="0">
                <a:solidFill>
                  <a:srgbClr val="000000"/>
                </a:solidFill>
                <a:effectLst/>
                <a:latin typeface="Times New Roman" panose="02020603050405020304" pitchFamily="18" charset="0"/>
                <a:cs typeface="Times New Roman" panose="02020603050405020304" pitchFamily="18" charset="0"/>
              </a:rPr>
              <a:t>, 1</a:t>
            </a:r>
            <a:r>
              <a:rPr lang="en-IN" b="0" i="0" dirty="0">
                <a:solidFill>
                  <a:srgbClr val="000000"/>
                </a:solidFill>
                <a:effectLst/>
                <a:latin typeface="Times New Roman" panose="02020603050405020304" pitchFamily="18" charset="0"/>
                <a:cs typeface="Times New Roman" panose="02020603050405020304" pitchFamily="18" charset="0"/>
              </a:rPr>
              <a:t>(4), 267-271.</a:t>
            </a:r>
          </a:p>
          <a:p>
            <a:pPr algn="just"/>
            <a:endParaRPr lang="en-IN" b="0" i="0" dirty="0">
              <a:solidFill>
                <a:srgbClr val="000000"/>
              </a:solidFill>
              <a:effectLst/>
              <a:latin typeface="Times New Roman" panose="02020603050405020304" pitchFamily="18" charset="0"/>
              <a:cs typeface="Times New Roman" panose="02020603050405020304" pitchFamily="18" charset="0"/>
            </a:endParaRPr>
          </a:p>
          <a:p>
            <a:pPr algn="just"/>
            <a:r>
              <a:rPr lang="en-US" i="0" dirty="0">
                <a:solidFill>
                  <a:srgbClr val="000000"/>
                </a:solidFill>
                <a:effectLst/>
                <a:latin typeface="Times New Roman" panose="02020603050405020304" pitchFamily="18" charset="0"/>
                <a:cs typeface="Times New Roman" panose="02020603050405020304" pitchFamily="18" charset="0"/>
              </a:rPr>
              <a:t>[5]</a:t>
            </a:r>
            <a:r>
              <a:rPr lang="en-US" b="0" i="0" dirty="0">
                <a:solidFill>
                  <a:srgbClr val="000000"/>
                </a:solidFill>
                <a:effectLst/>
                <a:latin typeface="Times New Roman" panose="02020603050405020304" pitchFamily="18" charset="0"/>
                <a:cs typeface="Times New Roman" panose="02020603050405020304" pitchFamily="18" charset="0"/>
              </a:rPr>
              <a:t> Richards, T. (2021). </a:t>
            </a:r>
            <a:r>
              <a:rPr lang="en-US" b="0" i="1" dirty="0">
                <a:solidFill>
                  <a:srgbClr val="000000"/>
                </a:solidFill>
                <a:effectLst/>
                <a:latin typeface="Times New Roman" panose="02020603050405020304" pitchFamily="18" charset="0"/>
                <a:cs typeface="Times New Roman" panose="02020603050405020304" pitchFamily="18" charset="0"/>
              </a:rPr>
              <a:t>Getting Started with </a:t>
            </a:r>
            <a:r>
              <a:rPr lang="en-US" b="0" i="1" dirty="0" err="1">
                <a:solidFill>
                  <a:srgbClr val="000000"/>
                </a:solidFill>
                <a:effectLst/>
                <a:latin typeface="Times New Roman" panose="02020603050405020304" pitchFamily="18" charset="0"/>
                <a:cs typeface="Times New Roman" panose="02020603050405020304" pitchFamily="18" charset="0"/>
              </a:rPr>
              <a:t>Streamlit</a:t>
            </a:r>
            <a:r>
              <a:rPr lang="en-US" b="0" i="1" dirty="0">
                <a:solidFill>
                  <a:srgbClr val="000000"/>
                </a:solidFill>
                <a:effectLst/>
                <a:latin typeface="Times New Roman" panose="02020603050405020304" pitchFamily="18" charset="0"/>
                <a:cs typeface="Times New Roman" panose="02020603050405020304" pitchFamily="18" charset="0"/>
              </a:rPr>
              <a:t> for Data Science: Create and deploy </a:t>
            </a:r>
            <a:r>
              <a:rPr lang="en-US" b="0" i="1" dirty="0" err="1">
                <a:solidFill>
                  <a:srgbClr val="000000"/>
                </a:solidFill>
                <a:effectLst/>
                <a:latin typeface="Times New Roman" panose="02020603050405020304" pitchFamily="18" charset="0"/>
                <a:cs typeface="Times New Roman" panose="02020603050405020304" pitchFamily="18" charset="0"/>
              </a:rPr>
              <a:t>Streamlit</a:t>
            </a:r>
            <a:r>
              <a:rPr lang="en-US" b="0" i="1" dirty="0">
                <a:solidFill>
                  <a:srgbClr val="000000"/>
                </a:solidFill>
                <a:effectLst/>
                <a:latin typeface="Times New Roman" panose="02020603050405020304" pitchFamily="18" charset="0"/>
                <a:cs typeface="Times New Roman" panose="02020603050405020304" pitchFamily="18" charset="0"/>
              </a:rPr>
              <a:t> web applications from scratch in Python.</a:t>
            </a:r>
            <a:r>
              <a:rPr lang="en-US" b="0" i="0" dirty="0">
                <a:solidFill>
                  <a:srgbClr val="000000"/>
                </a:solidFill>
                <a:effectLst/>
                <a:latin typeface="Times New Roman" panose="02020603050405020304" pitchFamily="18" charset="0"/>
                <a:cs typeface="Times New Roman" panose="02020603050405020304" pitchFamily="18" charset="0"/>
              </a:rPr>
              <a:t> </a:t>
            </a:r>
            <a:r>
              <a:rPr lang="en-US" b="0" i="0" dirty="0" err="1">
                <a:solidFill>
                  <a:srgbClr val="000000"/>
                </a:solidFill>
                <a:effectLst/>
                <a:latin typeface="Times New Roman" panose="02020603050405020304" pitchFamily="18" charset="0"/>
                <a:cs typeface="Times New Roman" panose="02020603050405020304" pitchFamily="18" charset="0"/>
              </a:rPr>
              <a:t>Packt</a:t>
            </a:r>
            <a:r>
              <a:rPr lang="en-US" b="0" i="0" dirty="0">
                <a:solidFill>
                  <a:srgbClr val="000000"/>
                </a:solidFill>
                <a:effectLst/>
                <a:latin typeface="Times New Roman" panose="02020603050405020304" pitchFamily="18" charset="0"/>
                <a:cs typeface="Times New Roman" panose="02020603050405020304" pitchFamily="18" charset="0"/>
              </a:rPr>
              <a:t> Publishing Ltd.</a:t>
            </a:r>
          </a:p>
          <a:p>
            <a:pPr algn="just"/>
            <a:endParaRPr lang="en-US" b="0" i="0" dirty="0">
              <a:solidFill>
                <a:srgbClr val="000000"/>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[6] Ari, N., &amp; </a:t>
            </a:r>
            <a:r>
              <a:rPr lang="en-IN" b="0" i="0" dirty="0" err="1">
                <a:solidFill>
                  <a:srgbClr val="000000"/>
                </a:solidFill>
                <a:effectLst/>
                <a:latin typeface="Times New Roman" panose="02020603050405020304" pitchFamily="18" charset="0"/>
                <a:cs typeface="Times New Roman" panose="02020603050405020304" pitchFamily="18" charset="0"/>
              </a:rPr>
              <a:t>Ustazhanov</a:t>
            </a:r>
            <a:r>
              <a:rPr lang="en-IN" b="0" i="0" dirty="0">
                <a:solidFill>
                  <a:srgbClr val="000000"/>
                </a:solidFill>
                <a:effectLst/>
                <a:latin typeface="Times New Roman" panose="02020603050405020304" pitchFamily="18" charset="0"/>
                <a:cs typeface="Times New Roman" panose="02020603050405020304" pitchFamily="18" charset="0"/>
              </a:rPr>
              <a:t>, M. (2014, September). Matplotlib in python. In </a:t>
            </a:r>
            <a:r>
              <a:rPr lang="en-IN" b="0" i="1" dirty="0">
                <a:solidFill>
                  <a:srgbClr val="000000"/>
                </a:solidFill>
                <a:effectLst/>
                <a:latin typeface="Times New Roman" panose="02020603050405020304" pitchFamily="18" charset="0"/>
                <a:cs typeface="Times New Roman" panose="02020603050405020304" pitchFamily="18" charset="0"/>
              </a:rPr>
              <a:t>2014 11th International Conference on Electronics, Computer and Computation (ICECCO) </a:t>
            </a:r>
            <a:r>
              <a:rPr lang="en-IN" b="0" i="0" dirty="0">
                <a:solidFill>
                  <a:srgbClr val="000000"/>
                </a:solidFill>
                <a:effectLst/>
                <a:latin typeface="Times New Roman" panose="02020603050405020304" pitchFamily="18" charset="0"/>
                <a:cs typeface="Times New Roman" panose="02020603050405020304" pitchFamily="18" charset="0"/>
              </a:rPr>
              <a:t>(pp. 1-6). IEEE. </a:t>
            </a:r>
          </a:p>
          <a:p>
            <a:pPr algn="just"/>
            <a:endParaRPr lang="en-IN" dirty="0">
              <a:solidFill>
                <a:srgbClr val="000000"/>
              </a:solidFill>
              <a:effectLst/>
              <a:latin typeface="Times New Roman" panose="02020603050405020304" pitchFamily="18" charset="0"/>
              <a:cs typeface="Times New Roman" panose="02020603050405020304" pitchFamily="18" charset="0"/>
            </a:endParaRPr>
          </a:p>
          <a:p>
            <a:pPr algn="just"/>
            <a:r>
              <a:rPr lang="en-IN" b="0" i="0" dirty="0">
                <a:solidFill>
                  <a:srgbClr val="000000"/>
                </a:solidFill>
                <a:effectLst/>
                <a:latin typeface="Times New Roman" panose="02020603050405020304" pitchFamily="18" charset="0"/>
                <a:cs typeface="Times New Roman" panose="02020603050405020304" pitchFamily="18" charset="0"/>
              </a:rPr>
              <a:t>[7] </a:t>
            </a:r>
            <a:r>
              <a:rPr lang="en-IN" b="0" i="0" dirty="0" err="1">
                <a:solidFill>
                  <a:srgbClr val="000000"/>
                </a:solidFill>
                <a:effectLst/>
                <a:latin typeface="Times New Roman" panose="02020603050405020304" pitchFamily="18" charset="0"/>
                <a:cs typeface="Times New Roman" panose="02020603050405020304" pitchFamily="18" charset="0"/>
              </a:rPr>
              <a:t>Nelli</a:t>
            </a:r>
            <a:r>
              <a:rPr lang="en-IN" b="0" i="0" dirty="0">
                <a:solidFill>
                  <a:srgbClr val="000000"/>
                </a:solidFill>
                <a:effectLst/>
                <a:latin typeface="Times New Roman" panose="02020603050405020304" pitchFamily="18" charset="0"/>
                <a:cs typeface="Times New Roman" panose="02020603050405020304" pitchFamily="18" charset="0"/>
              </a:rPr>
              <a:t>, F. (2015). </a:t>
            </a:r>
            <a:r>
              <a:rPr lang="en-IN" b="0" i="1" dirty="0">
                <a:solidFill>
                  <a:srgbClr val="000000"/>
                </a:solidFill>
                <a:effectLst/>
                <a:latin typeface="Times New Roman" panose="02020603050405020304" pitchFamily="18" charset="0"/>
                <a:cs typeface="Times New Roman" panose="02020603050405020304" pitchFamily="18" charset="0"/>
              </a:rPr>
              <a:t>Python data analytics: Data analysis and science using PANDAs, Matplotlib and the Python Programming Language.</a:t>
            </a:r>
            <a:r>
              <a:rPr lang="en-IN" b="0" i="0" dirty="0">
                <a:solidFill>
                  <a:srgbClr val="000000"/>
                </a:solidFill>
                <a:effectLst/>
                <a:latin typeface="Times New Roman" panose="02020603050405020304" pitchFamily="18" charset="0"/>
                <a:cs typeface="Times New Roman" panose="02020603050405020304" pitchFamily="18" charset="0"/>
              </a:rPr>
              <a:t> </a:t>
            </a:r>
            <a:r>
              <a:rPr lang="en-IN" b="0" i="0" dirty="0" err="1">
                <a:solidFill>
                  <a:srgbClr val="000000"/>
                </a:solidFill>
                <a:effectLst/>
                <a:latin typeface="Times New Roman" panose="02020603050405020304" pitchFamily="18" charset="0"/>
                <a:cs typeface="Times New Roman" panose="02020603050405020304" pitchFamily="18" charset="0"/>
              </a:rPr>
              <a:t>Apress</a:t>
            </a:r>
            <a:r>
              <a:rPr lang="en-IN" b="0" i="0" dirty="0">
                <a:solidFill>
                  <a:srgbClr val="000000"/>
                </a:solidFill>
                <a:effectLst/>
                <a:latin typeface="Times New Roman" panose="02020603050405020304" pitchFamily="18" charset="0"/>
                <a:cs typeface="Times New Roman" panose="02020603050405020304" pitchFamily="18" charset="0"/>
              </a:rPr>
              <a:t>.</a:t>
            </a:r>
          </a:p>
          <a:p>
            <a:pPr algn="just"/>
            <a:endParaRPr lang="en-IN" dirty="0">
              <a:solidFill>
                <a:srgbClr val="000000"/>
              </a:solidFill>
              <a:effectLst/>
              <a:latin typeface="Times New Roman" panose="02020603050405020304" pitchFamily="18" charset="0"/>
              <a:cs typeface="Times New Roman" panose="02020603050405020304" pitchFamily="18" charset="0"/>
            </a:endParaRPr>
          </a:p>
          <a:p>
            <a:pPr algn="just"/>
            <a:r>
              <a:rPr lang="en-US" b="0" i="0" dirty="0">
                <a:solidFill>
                  <a:srgbClr val="000000"/>
                </a:solidFill>
                <a:effectLst/>
                <a:latin typeface="Times New Roman" panose="02020603050405020304" pitchFamily="18" charset="0"/>
                <a:cs typeface="Times New Roman" panose="02020603050405020304" pitchFamily="18" charset="0"/>
              </a:rPr>
              <a:t>[8] McKinney, W., </a:t>
            </a:r>
            <a:r>
              <a:rPr lang="en-US" b="0" i="0" dirty="0" err="1">
                <a:solidFill>
                  <a:srgbClr val="000000"/>
                </a:solidFill>
                <a:effectLst/>
                <a:latin typeface="Times New Roman" panose="02020603050405020304" pitchFamily="18" charset="0"/>
                <a:cs typeface="Times New Roman" panose="02020603050405020304" pitchFamily="18" charset="0"/>
              </a:rPr>
              <a:t>Perktold</a:t>
            </a:r>
            <a:r>
              <a:rPr lang="en-US" b="0" i="0" dirty="0">
                <a:solidFill>
                  <a:srgbClr val="000000"/>
                </a:solidFill>
                <a:effectLst/>
                <a:latin typeface="Times New Roman" panose="02020603050405020304" pitchFamily="18" charset="0"/>
                <a:cs typeface="Times New Roman" panose="02020603050405020304" pitchFamily="18" charset="0"/>
              </a:rPr>
              <a:t>, J., &amp; </a:t>
            </a:r>
            <a:r>
              <a:rPr lang="en-US" b="0" i="0" dirty="0" err="1">
                <a:solidFill>
                  <a:srgbClr val="000000"/>
                </a:solidFill>
                <a:effectLst/>
                <a:latin typeface="Times New Roman" panose="02020603050405020304" pitchFamily="18" charset="0"/>
                <a:cs typeface="Times New Roman" panose="02020603050405020304" pitchFamily="18" charset="0"/>
              </a:rPr>
              <a:t>Seabold</a:t>
            </a:r>
            <a:r>
              <a:rPr lang="en-US" b="0" i="0" dirty="0">
                <a:solidFill>
                  <a:srgbClr val="000000"/>
                </a:solidFill>
                <a:effectLst/>
                <a:latin typeface="Times New Roman" panose="02020603050405020304" pitchFamily="18" charset="0"/>
                <a:cs typeface="Times New Roman" panose="02020603050405020304" pitchFamily="18" charset="0"/>
              </a:rPr>
              <a:t>, S. (2011, July). Time Series Analysis in Python with </a:t>
            </a:r>
            <a:r>
              <a:rPr lang="en-US" b="0" i="0" dirty="0" err="1">
                <a:solidFill>
                  <a:srgbClr val="000000"/>
                </a:solidFill>
                <a:effectLst/>
                <a:latin typeface="Times New Roman" panose="02020603050405020304" pitchFamily="18" charset="0"/>
                <a:cs typeface="Times New Roman" panose="02020603050405020304" pitchFamily="18" charset="0"/>
              </a:rPr>
              <a:t>statsmodels</a:t>
            </a:r>
            <a:r>
              <a:rPr lang="en-US" b="0" i="0" dirty="0">
                <a:solidFill>
                  <a:srgbClr val="000000"/>
                </a:solidFill>
                <a:effectLst/>
                <a:latin typeface="Times New Roman" panose="02020603050405020304" pitchFamily="18" charset="0"/>
                <a:cs typeface="Times New Roman" panose="02020603050405020304" pitchFamily="18" charset="0"/>
              </a:rPr>
              <a:t>. In </a:t>
            </a:r>
            <a:r>
              <a:rPr lang="en-US" b="0" i="1" dirty="0">
                <a:solidFill>
                  <a:srgbClr val="000000"/>
                </a:solidFill>
                <a:effectLst/>
                <a:latin typeface="Times New Roman" panose="02020603050405020304" pitchFamily="18" charset="0"/>
                <a:cs typeface="Times New Roman" panose="02020603050405020304" pitchFamily="18" charset="0"/>
              </a:rPr>
              <a:t>SciPy</a:t>
            </a:r>
            <a:r>
              <a:rPr lang="en-US" b="0" i="0" dirty="0">
                <a:solidFill>
                  <a:srgbClr val="000000"/>
                </a:solidFill>
                <a:effectLst/>
                <a:latin typeface="Times New Roman" panose="02020603050405020304" pitchFamily="18" charset="0"/>
                <a:cs typeface="Times New Roman" panose="02020603050405020304" pitchFamily="18" charset="0"/>
              </a:rPr>
              <a:t> (pp. 107-113).</a:t>
            </a:r>
            <a:endParaRPr lang="en-IN" dirty="0">
              <a:solidFill>
                <a:srgbClr val="3883E4"/>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4339" name="Title 1"/>
          <p:cNvSpPr txBox="1"/>
          <p:nvPr/>
        </p:nvSpPr>
        <p:spPr bwMode="auto">
          <a:xfrm>
            <a:off x="2251075" y="106997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9" name="Rectangle 8"/>
          <p:cNvSpPr/>
          <p:nvPr/>
        </p:nvSpPr>
        <p:spPr>
          <a:xfrm>
            <a:off x="1767205" y="2275205"/>
            <a:ext cx="9050020" cy="1861185"/>
          </a:xfrm>
          <a:prstGeom prst="rect">
            <a:avLst/>
          </a:prstGeom>
        </p:spPr>
        <p:txBody>
          <a:bodyPr wrap="square">
            <a:spAutoFit/>
          </a:bodyPr>
          <a:lstStyle/>
          <a:p>
            <a:pPr algn="ctr" fontAlgn="auto">
              <a:spcBef>
                <a:spcPts val="0"/>
              </a:spcBef>
              <a:spcAft>
                <a:spcPts val="0"/>
              </a:spcAft>
              <a:defRPr/>
            </a:pPr>
            <a:r>
              <a:rPr lang="en-US" sz="11500" b="1" dirty="0">
                <a:ln w="3175"/>
                <a:solidFill>
                  <a:srgbClr val="0070C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rPr>
              <a:t>Thank you !</a:t>
            </a:r>
            <a:endParaRPr lang="en-IN" sz="11500" b="1" dirty="0">
              <a:ln w="3175"/>
              <a:solidFill>
                <a:srgbClr val="0070C0"/>
              </a:solidFill>
              <a:effectLst>
                <a:outerShdw blurRad="50800" dist="39000" dir="5460000" algn="tl">
                  <a:srgbClr val="000000">
                    <a:alpha val="38000"/>
                  </a:srgbClr>
                </a:outerShdw>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8" name="Title 1"/>
          <p:cNvSpPr txBox="1"/>
          <p:nvPr/>
        </p:nvSpPr>
        <p:spPr bwMode="auto">
          <a:xfrm>
            <a:off x="428625" y="5343525"/>
            <a:ext cx="10445750" cy="639763"/>
          </a:xfrm>
          <a:prstGeom prst="rect">
            <a:avLst/>
          </a:prstGeom>
          <a:noFill/>
          <a:ln>
            <a:noFill/>
          </a:ln>
        </p:spPr>
        <p:txBody>
          <a:bodyPr anchor="b">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endParaRPr lang="en-US" sz="3200" b="1" dirty="0">
              <a:latin typeface="Times New Roman" panose="02020603050405020304" pitchFamily="18" charset="0"/>
              <a:cs typeface="Times New Roman" panose="02020603050405020304" pitchFamily="18" charset="0"/>
            </a:endParaRPr>
          </a:p>
        </p:txBody>
      </p:sp>
      <p:sp>
        <p:nvSpPr>
          <p:cNvPr id="10" name="Content Placeholder 2"/>
          <p:cNvSpPr txBox="1"/>
          <p:nvPr/>
        </p:nvSpPr>
        <p:spPr bwMode="auto">
          <a:xfrm>
            <a:off x="428625" y="1404938"/>
            <a:ext cx="10445750" cy="4121150"/>
          </a:xfrm>
          <a:prstGeom prst="rect">
            <a:avLst/>
          </a:prstGeom>
          <a:noFill/>
          <a:ln w="9525">
            <a:noFill/>
            <a:miter lim="800000"/>
          </a:ln>
        </p:spPr>
        <p:txBody>
          <a:bodyPr>
            <a:normAutofit/>
          </a:bodyPr>
          <a:lstStyle>
            <a:lvl1pPr marL="0" indent="0" algn="ctr" rtl="0" eaLnBrk="0" fontAlgn="base" hangingPunct="0">
              <a:lnSpc>
                <a:spcPct val="90000"/>
              </a:lnSpc>
              <a:spcBef>
                <a:spcPts val="1000"/>
              </a:spcBef>
              <a:spcAft>
                <a:spcPct val="0"/>
              </a:spcAft>
              <a:buFont typeface="Arial" panose="020B0604020202020204" pitchFamily="34" charset="0"/>
              <a:buNone/>
              <a:defRPr sz="2400" kern="1200">
                <a:solidFill>
                  <a:schemeClr val="tx1"/>
                </a:solidFill>
                <a:latin typeface="+mn-lt"/>
                <a:ea typeface="+mn-ea"/>
                <a:cs typeface="+mn-cs"/>
              </a:defRPr>
            </a:lvl1pPr>
            <a:lvl2pPr marL="457200" indent="0" algn="ctr" rtl="0" eaLnBrk="0" fontAlgn="base" hangingPunct="0">
              <a:lnSpc>
                <a:spcPct val="90000"/>
              </a:lnSpc>
              <a:spcBef>
                <a:spcPts val="500"/>
              </a:spcBef>
              <a:spcAft>
                <a:spcPct val="0"/>
              </a:spcAft>
              <a:buFont typeface="Arial" panose="020B0604020202020204" pitchFamily="34" charset="0"/>
              <a:buNone/>
              <a:defRPr sz="2000" kern="1200">
                <a:solidFill>
                  <a:schemeClr val="tx1"/>
                </a:solidFill>
                <a:latin typeface="+mn-lt"/>
                <a:ea typeface="+mn-ea"/>
                <a:cs typeface="+mn-cs"/>
              </a:defRPr>
            </a:lvl2pPr>
            <a:lvl3pPr marL="914400" indent="0" algn="ctr" rtl="0" eaLnBrk="0" fontAlgn="base" hangingPunct="0">
              <a:lnSpc>
                <a:spcPct val="90000"/>
              </a:lnSpc>
              <a:spcBef>
                <a:spcPts val="500"/>
              </a:spcBef>
              <a:spcAft>
                <a:spcPct val="0"/>
              </a:spcAft>
              <a:buFont typeface="Arial" panose="020B0604020202020204" pitchFamily="34" charset="0"/>
              <a:buNone/>
              <a:defRPr sz="1800" kern="1200">
                <a:solidFill>
                  <a:schemeClr val="tx1"/>
                </a:solidFill>
                <a:latin typeface="+mn-lt"/>
                <a:ea typeface="+mn-ea"/>
                <a:cs typeface="+mn-cs"/>
              </a:defRPr>
            </a:lvl3pPr>
            <a:lvl4pPr marL="13716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4pPr>
            <a:lvl5pPr marL="1828800" indent="0" algn="ctr" rtl="0" eaLnBrk="0" fontAlgn="base" hangingPunct="0">
              <a:lnSpc>
                <a:spcPct val="90000"/>
              </a:lnSpc>
              <a:spcBef>
                <a:spcPts val="500"/>
              </a:spcBef>
              <a:spcAft>
                <a:spcPct val="0"/>
              </a:spcAft>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Introduction</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Justifications for Selecting the Title</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Problem Statement</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Study of Existing System</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Proposed System </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Work flow</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Result </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Conclusion</a:t>
            </a:r>
          </a:p>
          <a:p>
            <a:pPr marL="274320" indent="-274320" algn="just" eaLnBrk="1" fontAlgn="auto" hangingPunct="1">
              <a:spcAft>
                <a:spcPts val="0"/>
              </a:spcAft>
              <a:buClr>
                <a:schemeClr val="accent3"/>
              </a:buClr>
              <a:buFont typeface="Wingdings 2" panose="05020102010507070707"/>
              <a:buChar char=""/>
              <a:defRPr/>
            </a:pPr>
            <a:r>
              <a:rPr lang="en-US" dirty="0">
                <a:latin typeface="Times New Roman" panose="02020603050405020304" pitchFamily="18" charset="0"/>
                <a:cs typeface="Times New Roman" panose="02020603050405020304" pitchFamily="18" charset="0"/>
              </a:rPr>
              <a:t>References</a:t>
            </a:r>
          </a:p>
        </p:txBody>
      </p:sp>
      <p:sp>
        <p:nvSpPr>
          <p:cNvPr id="12" name="Title 1"/>
          <p:cNvSpPr txBox="1"/>
          <p:nvPr/>
        </p:nvSpPr>
        <p:spPr bwMode="auto">
          <a:xfrm>
            <a:off x="1831975" y="0"/>
            <a:ext cx="8697913" cy="639763"/>
          </a:xfrm>
          <a:prstGeom prst="rect">
            <a:avLst/>
          </a:prstGeom>
          <a:solidFill>
            <a:srgbClr val="7030A0">
              <a:alpha val="99000"/>
            </a:srgbClr>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Contents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4099" name="TextBox 1"/>
          <p:cNvSpPr txBox="1">
            <a:spLocks noChangeArrowheads="1"/>
          </p:cNvSpPr>
          <p:nvPr/>
        </p:nvSpPr>
        <p:spPr bwMode="auto">
          <a:xfrm>
            <a:off x="848518" y="1456568"/>
            <a:ext cx="10639425" cy="461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1440" tIns="45720" rIns="91440" bIns="45720" anchor="t">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1800" dirty="0">
                <a:latin typeface="Times New Roman" panose="02020603050405020304" pitchFamily="18" charset="0"/>
                <a:cs typeface="Times New Roman" panose="02020603050405020304" pitchFamily="18" charset="0"/>
              </a:rPr>
              <a:t>Our Project, </a:t>
            </a:r>
            <a:r>
              <a:rPr lang="en-US" altLang="en-US" sz="1800" b="1" dirty="0">
                <a:latin typeface="Times New Roman" panose="02020603050405020304" pitchFamily="18" charset="0"/>
                <a:cs typeface="Times New Roman" panose="02020603050405020304" pitchFamily="18" charset="0"/>
              </a:rPr>
              <a:t>‘Excel Automation With Python’</a:t>
            </a:r>
            <a:r>
              <a:rPr lang="en-US" altLang="en-US" sz="1800" dirty="0">
                <a:latin typeface="Times New Roman" panose="02020603050405020304" pitchFamily="18" charset="0"/>
                <a:cs typeface="Times New Roman" panose="02020603050405020304" pitchFamily="18" charset="0"/>
              </a:rPr>
              <a:t> is about utilizing Python programming language to make excel operations automated. This is specially catering to the audiences who are not technically sound when it comes to using both Excel or using Python functionalities. </a:t>
            </a:r>
          </a:p>
          <a:p>
            <a:pPr>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altLang="en-US" sz="1800" dirty="0">
                <a:latin typeface="Times New Roman" panose="02020603050405020304" pitchFamily="18" charset="0"/>
                <a:cs typeface="Times New Roman" panose="02020603050405020304" pitchFamily="18" charset="0"/>
              </a:rPr>
              <a:t>The format that we have used to create the end user project is </a:t>
            </a:r>
            <a:r>
              <a:rPr lang="en-US" altLang="en-US" sz="1800" dirty="0" err="1">
                <a:latin typeface="Times New Roman" panose="02020603050405020304" pitchFamily="18" charset="0"/>
                <a:cs typeface="Times New Roman" panose="02020603050405020304" pitchFamily="18" charset="0"/>
              </a:rPr>
              <a:t>Streamlit</a:t>
            </a:r>
            <a:r>
              <a:rPr lang="en-US" altLang="en-US" sz="1800" dirty="0">
                <a:latin typeface="Times New Roman" panose="02020603050405020304" pitchFamily="18" charset="0"/>
                <a:cs typeface="Times New Roman" panose="02020603050405020304" pitchFamily="18" charset="0"/>
              </a:rPr>
              <a:t>, the reason behind choosing this format is because it is easy to customize and also has a friendly interface, that would pose to be appealing and easy to navigate for end users. </a:t>
            </a:r>
          </a:p>
          <a:p>
            <a:pPr>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altLang="en-US" sz="1800" dirty="0">
                <a:latin typeface="Times New Roman" panose="02020603050405020304" pitchFamily="18" charset="0"/>
                <a:cs typeface="Times New Roman" panose="02020603050405020304" pitchFamily="18" charset="0"/>
              </a:rPr>
              <a:t>The project aims to help individuals automate manual tasks like filtering the data within the dataset, creating interactive visualizations, computing the hypothesis test scores, implementing time series analysis and data aggregation, with just a few clicks, after uploading their respective excel or csv files into the model. </a:t>
            </a:r>
          </a:p>
        </p:txBody>
      </p:sp>
      <p:sp>
        <p:nvSpPr>
          <p:cNvPr id="14" name="Title 1"/>
          <p:cNvSpPr txBox="1"/>
          <p:nvPr/>
        </p:nvSpPr>
        <p:spPr bwMode="auto">
          <a:xfrm>
            <a:off x="1912938" y="0"/>
            <a:ext cx="85105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Introduction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5123" name="TextBox 7"/>
          <p:cNvSpPr txBox="1">
            <a:spLocks noChangeArrowheads="1"/>
          </p:cNvSpPr>
          <p:nvPr/>
        </p:nvSpPr>
        <p:spPr bwMode="auto">
          <a:xfrm>
            <a:off x="872807" y="1260042"/>
            <a:ext cx="10690860" cy="41283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250000"/>
              </a:lnSpc>
              <a:spcBef>
                <a:spcPct val="0"/>
              </a:spcBef>
              <a:buFont typeface="Arial" panose="020B0604020202020204" pitchFamily="34" charset="0"/>
              <a:buNone/>
            </a:pPr>
            <a:r>
              <a:rPr lang="en-US" altLang="en-US" sz="1800" dirty="0">
                <a:latin typeface="Times New Roman" panose="02020603050405020304" pitchFamily="18" charset="0"/>
                <a:cs typeface="Times New Roman" panose="02020603050405020304" pitchFamily="18" charset="0"/>
              </a:rPr>
              <a:t>The title, </a:t>
            </a:r>
            <a:r>
              <a:rPr lang="en-US" altLang="en-US" sz="1800" b="1" dirty="0">
                <a:latin typeface="Times New Roman" panose="02020603050405020304" pitchFamily="18" charset="0"/>
                <a:cs typeface="Times New Roman" panose="02020603050405020304" pitchFamily="18" charset="0"/>
              </a:rPr>
              <a:t>"Excel Automation with Python,"</a:t>
            </a:r>
            <a:r>
              <a:rPr lang="en-US" altLang="en-US" sz="1800" dirty="0">
                <a:latin typeface="Times New Roman" panose="02020603050405020304" pitchFamily="18" charset="0"/>
                <a:cs typeface="Times New Roman" panose="02020603050405020304" pitchFamily="18" charset="0"/>
              </a:rPr>
              <a:t> accurately reflects the project's purpose. It highlights the core idea of automating Excel-related tasks through Python, making processes like data analysis, visualization, and testing faster and simpler. The project is built to assist users in handling Excel operations with minimal manual effort, staying true to the title's promise. Further, this project can be used to perform data analysis, visualizations, hypothesis and statistical testing, and Time series analysis wherever possible, for both Excel as well as csv files. </a:t>
            </a:r>
          </a:p>
          <a:p>
            <a:pPr algn="just">
              <a:lnSpc>
                <a:spcPct val="250000"/>
              </a:lnSpc>
              <a:spcBef>
                <a:spcPct val="0"/>
              </a:spcBef>
              <a:buFont typeface="Arial" panose="020B0604020202020204" pitchFamily="34" charset="0"/>
              <a:buNone/>
            </a:pPr>
            <a:endParaRPr lang="en-US" altLang="en-US" sz="1800" dirty="0">
              <a:latin typeface="Times New Roman" panose="02020603050405020304" pitchFamily="18" charset="0"/>
              <a:cs typeface="Times New Roman" panose="02020603050405020304" pitchFamily="18" charset="0"/>
            </a:endParaRPr>
          </a:p>
        </p:txBody>
      </p:sp>
      <p:sp>
        <p:nvSpPr>
          <p:cNvPr id="13" name="Title 1"/>
          <p:cNvSpPr txBox="1"/>
          <p:nvPr/>
        </p:nvSpPr>
        <p:spPr bwMode="auto">
          <a:xfrm>
            <a:off x="2025650" y="0"/>
            <a:ext cx="8385175"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Justification For Selecting The Title</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6147" name="TextBox 7"/>
          <p:cNvSpPr txBox="1">
            <a:spLocks noChangeArrowheads="1"/>
          </p:cNvSpPr>
          <p:nvPr/>
        </p:nvSpPr>
        <p:spPr bwMode="auto">
          <a:xfrm>
            <a:off x="696595" y="1421928"/>
            <a:ext cx="10798810" cy="461305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50000"/>
              </a:lnSpc>
              <a:spcBef>
                <a:spcPct val="0"/>
              </a:spcBef>
              <a:buFontTx/>
              <a:buNone/>
            </a:pPr>
            <a:r>
              <a:rPr lang="en-US" altLang="en-US" sz="1800" b="1" dirty="0">
                <a:latin typeface="Times New Roman" panose="02020603050405020304" pitchFamily="18" charset="0"/>
                <a:cs typeface="Times New Roman" panose="02020603050405020304" pitchFamily="18" charset="0"/>
              </a:rPr>
              <a:t>Problem Statement:</a:t>
            </a:r>
            <a:r>
              <a:rPr lang="en-US" altLang="en-US" sz="1800" dirty="0">
                <a:latin typeface="Times New Roman" panose="02020603050405020304" pitchFamily="18" charset="0"/>
                <a:cs typeface="Times New Roman" panose="02020603050405020304" pitchFamily="18" charset="0"/>
              </a:rPr>
              <a:t> Working with large datasets in Excel can be time-consuming, especially for non-technical users. Manually filtering data, performing complex analyses, and visualizing trends requires both advanced Excel skills and significant effort.</a:t>
            </a:r>
          </a:p>
          <a:p>
            <a:pPr algn="just">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Tx/>
              <a:buNone/>
            </a:pPr>
            <a:r>
              <a:rPr lang="en-US" altLang="en-US" sz="1800" b="1" dirty="0">
                <a:latin typeface="Times New Roman" panose="02020603050405020304" pitchFamily="18" charset="0"/>
                <a:cs typeface="Times New Roman" panose="02020603050405020304" pitchFamily="18" charset="0"/>
              </a:rPr>
              <a:t>Our Solution:</a:t>
            </a:r>
            <a:r>
              <a:rPr lang="en-US" altLang="en-US" sz="1800" dirty="0">
                <a:latin typeface="Times New Roman" panose="02020603050405020304" pitchFamily="18" charset="0"/>
                <a:cs typeface="Times New Roman" panose="02020603050405020304" pitchFamily="18" charset="0"/>
              </a:rPr>
              <a:t> We developed an automated Python-based solution using </a:t>
            </a:r>
            <a:r>
              <a:rPr lang="en-US" altLang="en-US" sz="1800" dirty="0" err="1">
                <a:latin typeface="Times New Roman" panose="02020603050405020304" pitchFamily="18" charset="0"/>
                <a:cs typeface="Times New Roman" panose="02020603050405020304" pitchFamily="18" charset="0"/>
              </a:rPr>
              <a:t>Streamlit</a:t>
            </a:r>
            <a:r>
              <a:rPr lang="en-US" altLang="en-US" sz="1800" dirty="0">
                <a:latin typeface="Times New Roman" panose="02020603050405020304" pitchFamily="18" charset="0"/>
                <a:cs typeface="Times New Roman" panose="02020603050405020304" pitchFamily="18" charset="0"/>
              </a:rPr>
              <a:t>, where users can upload their Excel or CSV files and perform tasks like data filtering, visualizations, hypothesis testing, and time series analysis with just a few clicks.</a:t>
            </a:r>
          </a:p>
          <a:p>
            <a:pPr algn="just">
              <a:lnSpc>
                <a:spcPct val="150000"/>
              </a:lnSpc>
              <a:spcBef>
                <a:spcPct val="0"/>
              </a:spcBef>
              <a:buFontTx/>
              <a:buNone/>
            </a:pPr>
            <a:endParaRPr lang="en-US" altLang="en-US" sz="1800" dirty="0">
              <a:latin typeface="Times New Roman" panose="02020603050405020304" pitchFamily="18" charset="0"/>
              <a:cs typeface="Times New Roman" panose="02020603050405020304" pitchFamily="18" charset="0"/>
            </a:endParaRPr>
          </a:p>
          <a:p>
            <a:pPr algn="just">
              <a:lnSpc>
                <a:spcPct val="150000"/>
              </a:lnSpc>
              <a:spcBef>
                <a:spcPct val="0"/>
              </a:spcBef>
              <a:buFont typeface="Arial" panose="020B0604020202020204" pitchFamily="34" charset="0"/>
              <a:buNone/>
            </a:pPr>
            <a:r>
              <a:rPr lang="en-US" altLang="en-US" sz="1800" b="1" dirty="0">
                <a:latin typeface="Times New Roman" panose="02020603050405020304" pitchFamily="18" charset="0"/>
                <a:cs typeface="Times New Roman" panose="02020603050405020304" pitchFamily="18" charset="0"/>
              </a:rPr>
              <a:t>Justification: </a:t>
            </a:r>
            <a:r>
              <a:rPr lang="en-US" altLang="en-US" sz="1800" dirty="0">
                <a:latin typeface="Times New Roman" panose="02020603050405020304" pitchFamily="18" charset="0"/>
                <a:cs typeface="Times New Roman" panose="02020603050405020304" pitchFamily="18" charset="0"/>
              </a:rPr>
              <a:t>Our solution simplifies these complex tasks for users with limited technical skills. By automating key processes, it saves time, reduces the risk of errors, and makes data analysis accessible to a wider audience without needing deep Excel or Python knowledge.</a:t>
            </a:r>
          </a:p>
        </p:txBody>
      </p:sp>
      <p:sp>
        <p:nvSpPr>
          <p:cNvPr id="13" name="Title 1"/>
          <p:cNvSpPr txBox="1"/>
          <p:nvPr/>
        </p:nvSpPr>
        <p:spPr bwMode="auto">
          <a:xfrm>
            <a:off x="1955800" y="0"/>
            <a:ext cx="8467725"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Problem Statement</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4" name="Title 1"/>
          <p:cNvSpPr txBox="1"/>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Study of Existing System</a:t>
            </a:r>
          </a:p>
        </p:txBody>
      </p:sp>
      <p:sp>
        <p:nvSpPr>
          <p:cNvPr id="7202" name="TextBox 2"/>
          <p:cNvSpPr txBox="1">
            <a:spLocks noChangeArrowheads="1"/>
          </p:cNvSpPr>
          <p:nvPr/>
        </p:nvSpPr>
        <p:spPr bwMode="auto">
          <a:xfrm>
            <a:off x="4158344" y="1371630"/>
            <a:ext cx="4082710"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US" altLang="en-US" sz="2000" dirty="0">
                <a:latin typeface="Times New Roman" panose="02020603050405020304" pitchFamily="18" charset="0"/>
                <a:cs typeface="Times New Roman" panose="02020603050405020304" pitchFamily="18" charset="0"/>
              </a:rPr>
              <a:t>T</a:t>
            </a:r>
            <a:r>
              <a:rPr lang="en-IN" altLang="en-US" sz="2000" dirty="0">
                <a:latin typeface="Times New Roman" panose="02020603050405020304" pitchFamily="18" charset="0"/>
                <a:cs typeface="Times New Roman" panose="02020603050405020304" pitchFamily="18" charset="0"/>
              </a:rPr>
              <a:t>able No. 1 Study of Existing System</a:t>
            </a:r>
          </a:p>
        </p:txBody>
      </p:sp>
      <p:graphicFrame>
        <p:nvGraphicFramePr>
          <p:cNvPr id="3" name="Table 2">
            <a:extLst>
              <a:ext uri="{FF2B5EF4-FFF2-40B4-BE49-F238E27FC236}">
                <a16:creationId xmlns:a16="http://schemas.microsoft.com/office/drawing/2014/main" id="{A22D805A-1FC7-BFC4-4FE1-0FCA633EA83A}"/>
              </a:ext>
            </a:extLst>
          </p:cNvPr>
          <p:cNvGraphicFramePr>
            <a:graphicFrameLocks noGrp="1"/>
          </p:cNvGraphicFramePr>
          <p:nvPr>
            <p:extLst>
              <p:ext uri="{D42A27DB-BD31-4B8C-83A1-F6EECF244321}">
                <p14:modId xmlns:p14="http://schemas.microsoft.com/office/powerpoint/2010/main" val="2247461915"/>
              </p:ext>
            </p:extLst>
          </p:nvPr>
        </p:nvGraphicFramePr>
        <p:xfrm>
          <a:off x="604157" y="1921328"/>
          <a:ext cx="10983685" cy="3667498"/>
        </p:xfrm>
        <a:graphic>
          <a:graphicData uri="http://schemas.openxmlformats.org/drawingml/2006/table">
            <a:tbl>
              <a:tblPr firstRow="1" bandRow="1">
                <a:tableStyleId>{5C22544A-7EE6-4342-B048-85BDC9FD1C3A}</a:tableStyleId>
              </a:tblPr>
              <a:tblGrid>
                <a:gridCol w="903515">
                  <a:extLst>
                    <a:ext uri="{9D8B030D-6E8A-4147-A177-3AD203B41FA5}">
                      <a16:colId xmlns:a16="http://schemas.microsoft.com/office/drawing/2014/main" val="294077482"/>
                    </a:ext>
                  </a:extLst>
                </a:gridCol>
                <a:gridCol w="2645229">
                  <a:extLst>
                    <a:ext uri="{9D8B030D-6E8A-4147-A177-3AD203B41FA5}">
                      <a16:colId xmlns:a16="http://schemas.microsoft.com/office/drawing/2014/main" val="4016943359"/>
                    </a:ext>
                  </a:extLst>
                </a:gridCol>
                <a:gridCol w="3962400">
                  <a:extLst>
                    <a:ext uri="{9D8B030D-6E8A-4147-A177-3AD203B41FA5}">
                      <a16:colId xmlns:a16="http://schemas.microsoft.com/office/drawing/2014/main" val="3299265513"/>
                    </a:ext>
                  </a:extLst>
                </a:gridCol>
                <a:gridCol w="3472541">
                  <a:extLst>
                    <a:ext uri="{9D8B030D-6E8A-4147-A177-3AD203B41FA5}">
                      <a16:colId xmlns:a16="http://schemas.microsoft.com/office/drawing/2014/main" val="735950714"/>
                    </a:ext>
                  </a:extLst>
                </a:gridCol>
              </a:tblGrid>
              <a:tr h="757111">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Sr. No.</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Existing System</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Working</a:t>
                      </a:r>
                    </a:p>
                    <a:p>
                      <a:pPr algn="ctr"/>
                      <a:endParaRPr lang="en-IN"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dirty="0">
                          <a:solidFill>
                            <a:schemeClr val="bg1"/>
                          </a:solidFill>
                          <a:latin typeface="Times New Roman" panose="02020603050405020304" pitchFamily="18" charset="0"/>
                          <a:cs typeface="Times New Roman" panose="02020603050405020304" pitchFamily="18" charset="0"/>
                        </a:rPr>
                        <a:t>Findings</a:t>
                      </a:r>
                    </a:p>
                    <a:p>
                      <a:pPr algn="ctr"/>
                      <a:endParaRPr lang="en-IN" dirty="0"/>
                    </a:p>
                  </a:txBody>
                  <a:tcPr/>
                </a:tc>
                <a:extLst>
                  <a:ext uri="{0D108BD9-81ED-4DB2-BD59-A6C34878D82A}">
                    <a16:rowId xmlns:a16="http://schemas.microsoft.com/office/drawing/2014/main" val="2067912641"/>
                  </a:ext>
                </a:extLst>
              </a:tr>
              <a:tr h="1081587">
                <a:tc>
                  <a:txBody>
                    <a:bodyPr/>
                    <a:lstStyle/>
                    <a:p>
                      <a:pPr algn="ctr"/>
                      <a:r>
                        <a:rPr lang="en-US" dirty="0">
                          <a:latin typeface="Times New Roman" panose="02020603050405020304" pitchFamily="18" charset="0"/>
                          <a:cs typeface="Times New Roman" panose="02020603050405020304" pitchFamily="18" charset="0"/>
                        </a:rPr>
                        <a:t>1</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Automation Add ins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Automation add-ins integrate external functionalities directly into Excel, enhancing built-in capabilities.</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It streamlines repetitive tasks, but often require technical expertise for setup.</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8878756"/>
                  </a:ext>
                </a:extLst>
              </a:tr>
              <a:tr h="438644">
                <a:tc>
                  <a:txBody>
                    <a:bodyPr/>
                    <a:lstStyle/>
                    <a:p>
                      <a:pPr algn="ctr"/>
                      <a:r>
                        <a:rPr lang="en-US" dirty="0">
                          <a:latin typeface="Times New Roman" panose="02020603050405020304" pitchFamily="18" charset="0"/>
                          <a:cs typeface="Times New Roman" panose="02020603050405020304" pitchFamily="18" charset="0"/>
                        </a:rPr>
                        <a:t>2</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VBA </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VBA allows users to write scripts that automate Excel tasks using a programming interface.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Powerful for customization, but has a steeper learning curve and potential security risks.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583396510"/>
                  </a:ext>
                </a:extLst>
              </a:tr>
              <a:tr h="438644">
                <a:tc>
                  <a:txBody>
                    <a:bodyPr/>
                    <a:lstStyle/>
                    <a:p>
                      <a:pPr algn="ctr"/>
                      <a:r>
                        <a:rPr lang="en-US" dirty="0">
                          <a:latin typeface="Times New Roman" panose="02020603050405020304" pitchFamily="18" charset="0"/>
                          <a:cs typeface="Times New Roman" panose="02020603050405020304" pitchFamily="18" charset="0"/>
                        </a:rPr>
                        <a:t>3</a:t>
                      </a:r>
                      <a:endParaRPr lang="en-IN" dirty="0">
                        <a:latin typeface="Times New Roman" panose="02020603050405020304" pitchFamily="18" charset="0"/>
                        <a:cs typeface="Times New Roman" panose="02020603050405020304" pitchFamily="18" charset="0"/>
                      </a:endParaRPr>
                    </a:p>
                  </a:txBody>
                  <a:tcPr anchor="ctr"/>
                </a:tc>
                <a:tc>
                  <a:txBody>
                    <a:bodyPr/>
                    <a:lstStyle/>
                    <a:p>
                      <a:pPr algn="ctr"/>
                      <a:r>
                        <a:rPr lang="en-US" dirty="0">
                          <a:latin typeface="Times New Roman" panose="02020603050405020304" pitchFamily="18" charset="0"/>
                          <a:cs typeface="Times New Roman" panose="02020603050405020304" pitchFamily="18" charset="0"/>
                        </a:rPr>
                        <a:t>Macros</a:t>
                      </a:r>
                      <a:endParaRPr lang="en-IN" dirty="0">
                        <a:latin typeface="Times New Roman" panose="02020603050405020304" pitchFamily="18" charset="0"/>
                        <a:cs typeface="Times New Roman" panose="02020603050405020304" pitchFamily="18" charset="0"/>
                      </a:endParaRPr>
                    </a:p>
                  </a:txBody>
                  <a:tcPr anchor="ct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Macros record user actions in Excel, allowing automation of repetitive tasks with ease.</a:t>
                      </a:r>
                      <a:endParaRPr lang="en-IN" dirty="0">
                        <a:latin typeface="Times New Roman" panose="02020603050405020304" pitchFamily="18" charset="0"/>
                        <a:cs typeface="Times New Roman" panose="02020603050405020304" pitchFamily="18" charset="0"/>
                      </a:endParaRPr>
                    </a:p>
                  </a:txBody>
                  <a:tcPr/>
                </a:tc>
                <a:tc>
                  <a:txBody>
                    <a:bodyPr/>
                    <a:lstStyle/>
                    <a:p>
                      <a:r>
                        <a:rPr lang="en-US" sz="1800" b="0" i="0" kern="1200" dirty="0">
                          <a:solidFill>
                            <a:schemeClr val="dk1"/>
                          </a:solidFill>
                          <a:effectLst/>
                          <a:latin typeface="Times New Roman" panose="02020603050405020304" pitchFamily="18" charset="0"/>
                          <a:ea typeface="+mn-ea"/>
                          <a:cs typeface="Times New Roman" panose="02020603050405020304" pitchFamily="18" charset="0"/>
                        </a:rPr>
                        <a:t>Easy to implement, but limited flexibility compared to VBA and lacks advanced functionality.</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9985392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Proposed System</a:t>
            </a:r>
          </a:p>
        </p:txBody>
      </p:sp>
      <p:sp>
        <p:nvSpPr>
          <p:cNvPr id="9224" name="TextBox 2"/>
          <p:cNvSpPr txBox="1">
            <a:spLocks noChangeArrowheads="1"/>
          </p:cNvSpPr>
          <p:nvPr/>
        </p:nvSpPr>
        <p:spPr bwMode="auto">
          <a:xfrm>
            <a:off x="3882684" y="6010500"/>
            <a:ext cx="469174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dirty="0">
                <a:latin typeface="Times New Roman" panose="02020603050405020304" pitchFamily="18" charset="0"/>
                <a:cs typeface="Times New Roman" panose="02020603050405020304" pitchFamily="18" charset="0"/>
              </a:rPr>
              <a:t>Fig.1 : Block diagram of Proposed System</a:t>
            </a:r>
          </a:p>
        </p:txBody>
      </p:sp>
      <p:pic>
        <p:nvPicPr>
          <p:cNvPr id="5" name="Picture 2">
            <a:extLst>
              <a:ext uri="{FF2B5EF4-FFF2-40B4-BE49-F238E27FC236}">
                <a16:creationId xmlns:a16="http://schemas.microsoft.com/office/drawing/2014/main" id="{A5D7B927-71A5-689E-0878-2217D4FA374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 y="830956"/>
            <a:ext cx="11811000" cy="49919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3" name="Title 1"/>
          <p:cNvSpPr txBox="1"/>
          <p:nvPr/>
        </p:nvSpPr>
        <p:spPr bwMode="auto">
          <a:xfrm>
            <a:off x="1927225" y="0"/>
            <a:ext cx="8602663"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Work Flow</a:t>
            </a:r>
          </a:p>
        </p:txBody>
      </p:sp>
      <p:pic>
        <p:nvPicPr>
          <p:cNvPr id="4" name="Picture 3">
            <a:extLst>
              <a:ext uri="{FF2B5EF4-FFF2-40B4-BE49-F238E27FC236}">
                <a16:creationId xmlns:a16="http://schemas.microsoft.com/office/drawing/2014/main" id="{F3DFC0A2-D3DB-22B6-6CDC-A38DC8455A9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4428" y="680301"/>
            <a:ext cx="4513127" cy="5558966"/>
          </a:xfrm>
          <a:prstGeom prst="rect">
            <a:avLst/>
          </a:prstGeom>
        </p:spPr>
      </p:pic>
      <p:sp>
        <p:nvSpPr>
          <p:cNvPr id="6" name="TextBox 5">
            <a:extLst>
              <a:ext uri="{FF2B5EF4-FFF2-40B4-BE49-F238E27FC236}">
                <a16:creationId xmlns:a16="http://schemas.microsoft.com/office/drawing/2014/main" id="{76A5305E-FF24-8F41-82CB-928153C6DB42}"/>
              </a:ext>
            </a:extLst>
          </p:cNvPr>
          <p:cNvSpPr txBox="1"/>
          <p:nvPr/>
        </p:nvSpPr>
        <p:spPr>
          <a:xfrm>
            <a:off x="4180114" y="6384863"/>
            <a:ext cx="4197441" cy="369332"/>
          </a:xfrm>
          <a:prstGeom prst="rect">
            <a:avLst/>
          </a:prstGeom>
          <a:noFill/>
        </p:spPr>
        <p:txBody>
          <a:bodyPr wrap="square">
            <a:spAutoFit/>
          </a:bodyPr>
          <a:lstStyle/>
          <a:p>
            <a:pPr algn="ctr"/>
            <a:r>
              <a:rPr lang="en-IN" altLang="en-US" dirty="0"/>
              <a:t>Fig. 2: </a:t>
            </a:r>
            <a:r>
              <a:rPr lang="en-IN" altLang="en-US" dirty="0">
                <a:latin typeface="Times New Roman" panose="02020603050405020304" pitchFamily="18" charset="0"/>
                <a:cs typeface="Times New Roman" panose="02020603050405020304" pitchFamily="18" charset="0"/>
              </a:rPr>
              <a:t>Workflow</a:t>
            </a:r>
            <a:r>
              <a:rPr lang="en-IN" altLang="en-US" dirty="0"/>
              <a:t> of the system</a:t>
            </a:r>
          </a:p>
        </p:txBody>
      </p:sp>
    </p:spTree>
    <p:extLst>
      <p:ext uri="{BB962C8B-B14F-4D97-AF65-F5344CB8AC3E}">
        <p14:creationId xmlns:p14="http://schemas.microsoft.com/office/powerpoint/2010/main" val="1903998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ChangeArrowheads="1"/>
          </p:cNvSpPr>
          <p:nvPr/>
        </p:nvSpPr>
        <p:spPr bwMode="auto">
          <a:xfrm>
            <a:off x="0" y="0"/>
            <a:ext cx="12192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IN" altLang="en-US">
              <a:latin typeface="Calibri" panose="020F0502020204030204" pitchFamily="34" charset="0"/>
            </a:endParaRPr>
          </a:p>
        </p:txBody>
      </p:sp>
      <p:sp>
        <p:nvSpPr>
          <p:cNvPr id="10243" name="Title 1"/>
          <p:cNvSpPr txBox="1"/>
          <p:nvPr/>
        </p:nvSpPr>
        <p:spPr bwMode="auto">
          <a:xfrm>
            <a:off x="2476500" y="4098925"/>
            <a:ext cx="7239000" cy="908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lnSpc>
                <a:spcPct val="90000"/>
              </a:lnSpc>
            </a:pPr>
            <a:endParaRPr lang="en-US" altLang="en-US" sz="3900">
              <a:solidFill>
                <a:srgbClr val="525252"/>
              </a:solidFill>
              <a:latin typeface="Times New Roman" panose="02020603050405020304" pitchFamily="18" charset="0"/>
              <a:cs typeface="Times New Roman" panose="02020603050405020304" pitchFamily="18" charset="0"/>
            </a:endParaRPr>
          </a:p>
        </p:txBody>
      </p:sp>
      <p:sp>
        <p:nvSpPr>
          <p:cNvPr id="13" name="Title 1"/>
          <p:cNvSpPr txBox="1"/>
          <p:nvPr/>
        </p:nvSpPr>
        <p:spPr bwMode="auto">
          <a:xfrm>
            <a:off x="1941513" y="0"/>
            <a:ext cx="7773987" cy="639763"/>
          </a:xfrm>
          <a:prstGeom prst="rect">
            <a:avLst/>
          </a:prstGeom>
          <a:solidFill>
            <a:srgbClr val="7030A0"/>
          </a:solidFill>
          <a:ln>
            <a:solidFill>
              <a:schemeClr val="tx1"/>
            </a:solidFill>
          </a:ln>
        </p:spPr>
        <p:txBody>
          <a:bodyPr anchor="ctr">
            <a:normAutofit fontScale="97500"/>
          </a:bodyPr>
          <a:lstStyle>
            <a:lvl1pPr algn="ctr" rtl="0" eaLnBrk="0" fontAlgn="base" hangingPunct="0">
              <a:lnSpc>
                <a:spcPct val="90000"/>
              </a:lnSpc>
              <a:spcBef>
                <a:spcPct val="0"/>
              </a:spcBef>
              <a:spcAft>
                <a:spcPct val="0"/>
              </a:spcAft>
              <a:defRPr sz="60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fontAlgn="auto" hangingPunct="1">
              <a:spcAft>
                <a:spcPts val="0"/>
              </a:spcAft>
              <a:defRPr/>
            </a:pPr>
            <a:r>
              <a:rPr lang="en-US" sz="3200" b="1" dirty="0">
                <a:solidFill>
                  <a:schemeClr val="bg1"/>
                </a:solidFill>
                <a:latin typeface="Times New Roman" panose="02020603050405020304" pitchFamily="18" charset="0"/>
                <a:cs typeface="Times New Roman" panose="02020603050405020304" pitchFamily="18" charset="0"/>
              </a:rPr>
              <a:t>Result</a:t>
            </a:r>
          </a:p>
        </p:txBody>
      </p:sp>
      <p:sp>
        <p:nvSpPr>
          <p:cNvPr id="10249" name="TextBox 2"/>
          <p:cNvSpPr txBox="1">
            <a:spLocks noChangeArrowheads="1"/>
          </p:cNvSpPr>
          <p:nvPr/>
        </p:nvSpPr>
        <p:spPr bwMode="auto">
          <a:xfrm>
            <a:off x="5828506" y="1016681"/>
            <a:ext cx="5695950" cy="5355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just">
              <a:lnSpc>
                <a:spcPct val="100000"/>
              </a:lnSpc>
              <a:spcBef>
                <a:spcPct val="0"/>
              </a:spcBef>
              <a:buFontTx/>
              <a:buNone/>
            </a:pPr>
            <a:r>
              <a:rPr lang="en-US" altLang="en-US" b="1" dirty="0">
                <a:latin typeface="Times New Roman" panose="02020603050405020304" pitchFamily="18" charset="0"/>
                <a:cs typeface="Times New Roman" panose="02020603050405020304" pitchFamily="18" charset="0"/>
              </a:rPr>
              <a:t> </a:t>
            </a:r>
            <a:endParaRPr lang="en-US" altLang="en-US" dirty="0">
              <a:latin typeface="Times New Roman" panose="02020603050405020304" pitchFamily="18" charset="0"/>
              <a:cs typeface="Times New Roman" panose="02020603050405020304" pitchFamily="18" charset="0"/>
            </a:endParaRP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Automated Data Analysis: Efficient and accurate analysis of uploaded datasets without manual intervention.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Interactive Visualizations: Dynamic charts (bar, line, scatter plots) that visualize data trends and relationships effectively.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Statistical Insights: Clear and concise outputs of hypothesis testing, including T-scores and P-values, to determine data significance.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Time series forecasting: Predictive models that analyze time-based data, generating insightful forecasts and trends.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User-friendly interface: A straightforward, customizable </a:t>
            </a:r>
            <a:r>
              <a:rPr lang="en-US" altLang="en-US" dirty="0" err="1">
                <a:latin typeface="Times New Roman" panose="02020603050405020304" pitchFamily="18" charset="0"/>
                <a:cs typeface="Times New Roman" panose="02020603050405020304" pitchFamily="18" charset="0"/>
              </a:rPr>
              <a:t>Streamlit</a:t>
            </a:r>
            <a:r>
              <a:rPr lang="en-US" altLang="en-US" dirty="0">
                <a:latin typeface="Times New Roman" panose="02020603050405020304" pitchFamily="18" charset="0"/>
                <a:cs typeface="Times New Roman" panose="02020603050405020304" pitchFamily="18" charset="0"/>
              </a:rPr>
              <a:t> interface that simplifies data upload and analysis for non-technical users. </a:t>
            </a:r>
          </a:p>
          <a:p>
            <a:pPr marL="342900" indent="-342900" algn="just">
              <a:lnSpc>
                <a:spcPct val="100000"/>
              </a:lnSpc>
              <a:spcBef>
                <a:spcPct val="0"/>
              </a:spcBef>
              <a:buFont typeface="+mj-lt"/>
              <a:buAutoNum type="arabicPeriod"/>
              <a:defRPr/>
            </a:pPr>
            <a:r>
              <a:rPr lang="en-US" altLang="en-US" dirty="0">
                <a:latin typeface="Times New Roman" panose="02020603050405020304" pitchFamily="18" charset="0"/>
                <a:cs typeface="Times New Roman" panose="02020603050405020304" pitchFamily="18" charset="0"/>
              </a:rPr>
              <a:t>Comprehensive Learning Path: Step by step guidance for users, enabling them to perform data analysis and understand the steps that are followed in this process. </a:t>
            </a:r>
          </a:p>
        </p:txBody>
      </p:sp>
      <p:sp>
        <p:nvSpPr>
          <p:cNvPr id="10250" name="TextBox 1"/>
          <p:cNvSpPr txBox="1">
            <a:spLocks noChangeArrowheads="1"/>
          </p:cNvSpPr>
          <p:nvPr/>
        </p:nvSpPr>
        <p:spPr bwMode="auto">
          <a:xfrm>
            <a:off x="1242581" y="4183062"/>
            <a:ext cx="366871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r>
              <a:rPr lang="en-IN" altLang="en-US" dirty="0">
                <a:latin typeface="Times New Roman" panose="02020603050405020304" pitchFamily="18" charset="0"/>
                <a:cs typeface="Times New Roman" panose="02020603050405020304" pitchFamily="18" charset="0"/>
              </a:rPr>
              <a:t>Fig. 3: Interface sample</a:t>
            </a:r>
          </a:p>
        </p:txBody>
      </p:sp>
      <p:pic>
        <p:nvPicPr>
          <p:cNvPr id="5" name="Picture 4">
            <a:extLst>
              <a:ext uri="{FF2B5EF4-FFF2-40B4-BE49-F238E27FC236}">
                <a16:creationId xmlns:a16="http://schemas.microsoft.com/office/drawing/2014/main" id="{AFF0422F-6E95-FC85-0796-7147A4D48ABC}"/>
              </a:ext>
            </a:extLst>
          </p:cNvPr>
          <p:cNvPicPr>
            <a:picLocks noChangeAspect="1"/>
          </p:cNvPicPr>
          <p:nvPr/>
        </p:nvPicPr>
        <p:blipFill>
          <a:blip r:embed="rId2"/>
          <a:stretch>
            <a:fillRect/>
          </a:stretch>
        </p:blipFill>
        <p:spPr>
          <a:xfrm>
            <a:off x="214313" y="1681878"/>
            <a:ext cx="5427337" cy="240611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114</TotalTime>
  <Words>1114</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Calibri Light</vt:lpstr>
      <vt:lpstr>Times New Roman</vt:lpstr>
      <vt:lpstr>Wingdings 2</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user1</dc:creator>
  <cp:lastModifiedBy>Neha Makru</cp:lastModifiedBy>
  <cp:revision>426</cp:revision>
  <cp:lastPrinted>2018-01-20T12:20:00Z</cp:lastPrinted>
  <dcterms:created xsi:type="dcterms:W3CDTF">2018-01-20T09:03:00Z</dcterms:created>
  <dcterms:modified xsi:type="dcterms:W3CDTF">2024-10-19T07:10:42Z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0BEC83ABB5AD4AD4B38D80D3913F0F85_12</vt:lpwstr>
  </property>
  <property fmtid="{D5CDD505-2E9C-101B-9397-08002B2CF9AE}" pid="3" name="KSOProductBuildVer">
    <vt:lpwstr>1033-12.2.0.13472</vt:lpwstr>
  </property>
</Properties>
</file>