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81" r:id="rId8"/>
    <p:sldId id="262" r:id="rId9"/>
    <p:sldId id="264" r:id="rId10"/>
    <p:sldId id="286" r:id="rId11"/>
    <p:sldId id="263" r:id="rId12"/>
    <p:sldId id="268" r:id="rId13"/>
    <p:sldId id="275" r:id="rId14"/>
    <p:sldId id="282" r:id="rId15"/>
    <p:sldId id="283" r:id="rId16"/>
    <p:sldId id="284" r:id="rId17"/>
    <p:sldId id="265" r:id="rId18"/>
    <p:sldId id="279" r:id="rId19"/>
    <p:sldId id="280" r:id="rId20"/>
    <p:sldId id="269" r:id="rId21"/>
    <p:sldId id="272" r:id="rId22"/>
    <p:sldId id="273" r:id="rId23"/>
    <p:sldId id="270" r:id="rId24"/>
    <p:sldId id="271" r:id="rId25"/>
    <p:sldId id="274" r:id="rId26"/>
    <p:sldId id="276" r:id="rId27"/>
    <p:sldId id="277" r:id="rId28"/>
    <p:sldId id="278" r:id="rId29"/>
    <p:sldId id="266" r:id="rId30"/>
    <p:sldId id="267"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FD7A1A5-5D06-422C-8704-FD463542CECB}" type="datetimeFigureOut">
              <a:rPr lang="en-US" smtClean="0"/>
              <a:t>2019-09-26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4083124-FE4E-42B2-A969-DC57281CFCB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7A1A5-5D06-422C-8704-FD463542CECB}" type="datetimeFigureOut">
              <a:rPr lang="en-US" smtClean="0"/>
              <a:t>2019-09-26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7A1A5-5D06-422C-8704-FD463542CECB}" type="datetimeFigureOut">
              <a:rPr lang="en-US" smtClean="0"/>
              <a:t>2019-09-26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D7A1A5-5D06-422C-8704-FD463542CECB}" type="datetimeFigureOut">
              <a:rPr lang="en-US" smtClean="0"/>
              <a:t>2019-09-26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D7A1A5-5D06-422C-8704-FD463542CECB}" type="datetimeFigureOut">
              <a:rPr lang="en-US" smtClean="0"/>
              <a:t>2019-09-26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83124-FE4E-42B2-A969-DC57281CFCB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D7A1A5-5D06-422C-8704-FD463542CECB}" type="datetimeFigureOut">
              <a:rPr lang="en-US" smtClean="0"/>
              <a:t>2019-09-26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D7A1A5-5D06-422C-8704-FD463542CECB}" type="datetimeFigureOut">
              <a:rPr lang="en-US" smtClean="0"/>
              <a:t>2019-09-26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D7A1A5-5D06-422C-8704-FD463542CECB}" type="datetimeFigureOut">
              <a:rPr lang="en-US" smtClean="0"/>
              <a:t>2019-09-26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7A1A5-5D06-422C-8704-FD463542CECB}" type="datetimeFigureOut">
              <a:rPr lang="en-US" smtClean="0"/>
              <a:t>2019-09-26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D7A1A5-5D06-422C-8704-FD463542CECB}" type="datetimeFigureOut">
              <a:rPr lang="en-US" smtClean="0"/>
              <a:t>2019-09-26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83124-FE4E-42B2-A969-DC57281CFC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D7A1A5-5D06-422C-8704-FD463542CECB}" type="datetimeFigureOut">
              <a:rPr lang="en-US" smtClean="0"/>
              <a:t>2019-09-26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4083124-FE4E-42B2-A969-DC57281CFCB0}"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FD7A1A5-5D06-422C-8704-FD463542CECB}" type="datetimeFigureOut">
              <a:rPr lang="en-US" smtClean="0"/>
              <a:t>2019-09-26</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4083124-FE4E-42B2-A969-DC57281CFCB0}"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athworld.wolfram.com/NP-Problem.html" TargetMode="External"/><Relationship Id="rId2" Type="http://schemas.openxmlformats.org/officeDocument/2006/relationships/hyperlink" Target="http://mathworld.wolfram.com/Algorithm.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2891" y="2730321"/>
            <a:ext cx="8779099" cy="1295400"/>
          </a:xfrm>
        </p:spPr>
        <p:txBody>
          <a:bodyPr anchor="ctr">
            <a:normAutofit fontScale="90000"/>
          </a:bodyPr>
          <a:lstStyle/>
          <a:p>
            <a:pPr algn="ctr"/>
            <a:r>
              <a:rPr lang="en-US" b="1" dirty="0" smtClean="0"/>
              <a:t>Diabetic Retinopathy Prediction using Retina</a:t>
            </a:r>
            <a:endParaRPr lang="en-US" b="1" dirty="0"/>
          </a:p>
        </p:txBody>
      </p:sp>
    </p:spTree>
    <p:extLst>
      <p:ext uri="{BB962C8B-B14F-4D97-AF65-F5344CB8AC3E}">
        <p14:creationId xmlns:p14="http://schemas.microsoft.com/office/powerpoint/2010/main" val="174787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US" b="1" dirty="0"/>
          </a:p>
        </p:txBody>
      </p:sp>
      <p:sp>
        <p:nvSpPr>
          <p:cNvPr id="3" name="Content Placeholder 2"/>
          <p:cNvSpPr>
            <a:spLocks noGrp="1"/>
          </p:cNvSpPr>
          <p:nvPr>
            <p:ph idx="1"/>
          </p:nvPr>
        </p:nvSpPr>
        <p:spPr>
          <a:xfrm>
            <a:off x="635358" y="2575774"/>
            <a:ext cx="10972800" cy="3748825"/>
          </a:xfrm>
        </p:spPr>
        <p:txBody>
          <a:bodyPr/>
          <a:lstStyle/>
          <a:p>
            <a:r>
              <a:rPr lang="en-US" dirty="0" smtClean="0"/>
              <a:t>Image Preprocessing</a:t>
            </a:r>
          </a:p>
          <a:p>
            <a:r>
              <a:rPr lang="en-US" dirty="0" smtClean="0"/>
              <a:t>Apply Algorithm</a:t>
            </a:r>
          </a:p>
          <a:p>
            <a:r>
              <a:rPr lang="en-US" dirty="0" smtClean="0"/>
              <a:t>Detection of Diabetes</a:t>
            </a:r>
            <a:endParaRPr lang="en-US" dirty="0"/>
          </a:p>
        </p:txBody>
      </p:sp>
    </p:spTree>
    <p:extLst>
      <p:ext uri="{BB962C8B-B14F-4D97-AF65-F5344CB8AC3E}">
        <p14:creationId xmlns:p14="http://schemas.microsoft.com/office/powerpoint/2010/main" val="218209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653052"/>
            <a:ext cx="10972800" cy="2768954"/>
          </a:xfrm>
        </p:spPr>
        <p:txBody>
          <a:bodyPr>
            <a:normAutofit/>
          </a:bodyPr>
          <a:lstStyle/>
          <a:p>
            <a:pPr lvl="0"/>
            <a:r>
              <a:rPr lang="en-US" sz="2000" dirty="0"/>
              <a:t>User Friendly</a:t>
            </a:r>
          </a:p>
          <a:p>
            <a:pPr lvl="0"/>
            <a:r>
              <a:rPr lang="en-US" sz="2000" dirty="0"/>
              <a:t>Helps to detect diabetic </a:t>
            </a:r>
            <a:r>
              <a:rPr lang="en-US" sz="2000" dirty="0" smtClean="0"/>
              <a:t>retinopathy</a:t>
            </a:r>
            <a:endParaRPr lang="en-US" sz="2000" dirty="0"/>
          </a:p>
        </p:txBody>
      </p:sp>
      <p:sp>
        <p:nvSpPr>
          <p:cNvPr id="2" name="Title 1"/>
          <p:cNvSpPr>
            <a:spLocks noGrp="1"/>
          </p:cNvSpPr>
          <p:nvPr>
            <p:ph type="title"/>
          </p:nvPr>
        </p:nvSpPr>
        <p:spPr/>
        <p:txBody>
          <a:bodyPr>
            <a:normAutofit/>
          </a:bodyPr>
          <a:lstStyle/>
          <a:p>
            <a:r>
              <a:rPr lang="en-US" b="1" dirty="0" smtClean="0"/>
              <a:t>Advantages of Proposed System</a:t>
            </a:r>
            <a:endParaRPr lang="en-US" dirty="0"/>
          </a:p>
        </p:txBody>
      </p:sp>
    </p:spTree>
    <p:extLst>
      <p:ext uri="{BB962C8B-B14F-4D97-AF65-F5344CB8AC3E}">
        <p14:creationId xmlns:p14="http://schemas.microsoft.com/office/powerpoint/2010/main" val="4210331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a:t>
            </a:r>
            <a:endParaRPr lang="en-US" b="1" dirty="0"/>
          </a:p>
        </p:txBody>
      </p:sp>
      <p:sp>
        <p:nvSpPr>
          <p:cNvPr id="3" name="Content Placeholder 2"/>
          <p:cNvSpPr>
            <a:spLocks noGrp="1"/>
          </p:cNvSpPr>
          <p:nvPr>
            <p:ph idx="1"/>
          </p:nvPr>
        </p:nvSpPr>
        <p:spPr>
          <a:xfrm>
            <a:off x="609600" y="2665926"/>
            <a:ext cx="10972800" cy="3658673"/>
          </a:xfrm>
        </p:spPr>
        <p:txBody>
          <a:bodyPr>
            <a:normAutofit/>
          </a:bodyPr>
          <a:lstStyle/>
          <a:p>
            <a:r>
              <a:rPr lang="en-US" sz="2000" dirty="0" smtClean="0"/>
              <a:t>Eye clinic</a:t>
            </a:r>
          </a:p>
          <a:p>
            <a:r>
              <a:rPr lang="en-US" sz="2000" dirty="0" smtClean="0"/>
              <a:t>Hospital</a:t>
            </a:r>
            <a:endParaRPr lang="en-US" sz="2000" dirty="0"/>
          </a:p>
          <a:p>
            <a:endParaRPr lang="en-US" sz="2000" dirty="0"/>
          </a:p>
        </p:txBody>
      </p:sp>
    </p:spTree>
    <p:extLst>
      <p:ext uri="{BB962C8B-B14F-4D97-AF65-F5344CB8AC3E}">
        <p14:creationId xmlns:p14="http://schemas.microsoft.com/office/powerpoint/2010/main" val="1811168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Mathematical Model</a:t>
            </a:r>
            <a:endParaRPr lang="en-US" b="1" dirty="0"/>
          </a:p>
        </p:txBody>
      </p:sp>
      <p:sp>
        <p:nvSpPr>
          <p:cNvPr id="3" name="Content Placeholder 2"/>
          <p:cNvSpPr>
            <a:spLocks noGrp="1"/>
          </p:cNvSpPr>
          <p:nvPr>
            <p:ph idx="1"/>
          </p:nvPr>
        </p:nvSpPr>
        <p:spPr/>
        <p:txBody>
          <a:bodyPr>
            <a:normAutofit/>
          </a:bodyPr>
          <a:lstStyle/>
          <a:p>
            <a:pPr marL="0" indent="0">
              <a:buNone/>
            </a:pPr>
            <a:r>
              <a:rPr lang="en-US" sz="2000" dirty="0"/>
              <a:t>Let ‘S’ be the system</a:t>
            </a:r>
          </a:p>
          <a:p>
            <a:pPr marL="0" indent="0">
              <a:buNone/>
            </a:pPr>
            <a:r>
              <a:rPr lang="en-US" sz="2000" dirty="0"/>
              <a:t> S = {I, P, O}</a:t>
            </a:r>
          </a:p>
          <a:p>
            <a:pPr marL="0" indent="0">
              <a:buNone/>
            </a:pPr>
            <a:r>
              <a:rPr lang="en-US" sz="2000" dirty="0"/>
              <a:t>Where,</a:t>
            </a:r>
          </a:p>
          <a:p>
            <a:pPr marL="0" indent="0">
              <a:buNone/>
            </a:pPr>
            <a:r>
              <a:rPr lang="en-US" sz="2000" dirty="0"/>
              <a:t>I = {Input to the system. User gives Retina Image to the system for processing.}</a:t>
            </a:r>
          </a:p>
          <a:p>
            <a:pPr marL="0" indent="0">
              <a:buNone/>
            </a:pPr>
            <a:endParaRPr lang="en-US" sz="2000" dirty="0"/>
          </a:p>
          <a:p>
            <a:pPr marL="0" indent="0">
              <a:buNone/>
            </a:pPr>
            <a:r>
              <a:rPr lang="en-US" sz="2000" dirty="0"/>
              <a:t>P = {P1, P2, P3}</a:t>
            </a:r>
          </a:p>
          <a:p>
            <a:pPr marL="0" indent="0">
              <a:buNone/>
            </a:pPr>
            <a:r>
              <a:rPr lang="en-US" sz="2000" dirty="0"/>
              <a:t>P1 = {Image Preprocessing}</a:t>
            </a:r>
          </a:p>
          <a:p>
            <a:pPr marL="0" indent="0">
              <a:buNone/>
            </a:pPr>
            <a:r>
              <a:rPr lang="en-US" sz="2000" dirty="0"/>
              <a:t>P2 = {Apply Filtering Techniques, CNN}</a:t>
            </a:r>
          </a:p>
          <a:p>
            <a:pPr marL="0" indent="0">
              <a:buNone/>
            </a:pPr>
            <a:r>
              <a:rPr lang="en-US" sz="2000" dirty="0"/>
              <a:t>P3 = {Detect Diabetes}</a:t>
            </a:r>
          </a:p>
          <a:p>
            <a:pPr marL="0" indent="0">
              <a:buNone/>
            </a:pPr>
            <a:r>
              <a:rPr lang="en-US" sz="2000" dirty="0"/>
              <a:t> </a:t>
            </a:r>
          </a:p>
          <a:p>
            <a:pPr marL="0" indent="0">
              <a:buNone/>
            </a:pPr>
            <a:r>
              <a:rPr lang="en-US" sz="2000" dirty="0"/>
              <a:t>O = {User will get the Output. Whether the user has diabetes or not</a:t>
            </a:r>
            <a:r>
              <a:rPr lang="en-US" sz="2000" dirty="0" smtClean="0"/>
              <a:t>.}</a:t>
            </a:r>
            <a:endParaRPr lang="en-US" sz="2000" dirty="0"/>
          </a:p>
        </p:txBody>
      </p:sp>
    </p:spTree>
    <p:extLst>
      <p:ext uri="{BB962C8B-B14F-4D97-AF65-F5344CB8AC3E}">
        <p14:creationId xmlns:p14="http://schemas.microsoft.com/office/powerpoint/2010/main" val="3930785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9693"/>
            <a:ext cx="10972800" cy="1143000"/>
          </a:xfrm>
        </p:spPr>
        <p:txBody>
          <a:bodyPr/>
          <a:lstStyle/>
          <a:p>
            <a:r>
              <a:rPr lang="en-US" b="1" dirty="0" smtClean="0"/>
              <a:t>Algorith</a:t>
            </a:r>
            <a:r>
              <a:rPr lang="en-US" b="1" dirty="0"/>
              <a:t>m</a:t>
            </a:r>
          </a:p>
        </p:txBody>
      </p:sp>
      <p:sp>
        <p:nvSpPr>
          <p:cNvPr id="3" name="Content Placeholder 2"/>
          <p:cNvSpPr>
            <a:spLocks noGrp="1"/>
          </p:cNvSpPr>
          <p:nvPr>
            <p:ph idx="1"/>
          </p:nvPr>
        </p:nvSpPr>
        <p:spPr>
          <a:xfrm>
            <a:off x="609600" y="2128665"/>
            <a:ext cx="10972800" cy="4389120"/>
          </a:xfrm>
        </p:spPr>
        <p:txBody>
          <a:bodyPr>
            <a:normAutofit/>
          </a:bodyPr>
          <a:lstStyle/>
          <a:p>
            <a:pPr marL="0" indent="0">
              <a:buNone/>
            </a:pPr>
            <a:r>
              <a:rPr lang="en-US" sz="2000" b="1" dirty="0"/>
              <a:t>CNN Convolution neural networks </a:t>
            </a:r>
            <a:endParaRPr lang="en-US" sz="2000" dirty="0"/>
          </a:p>
          <a:p>
            <a:pPr marL="0" lvl="0" indent="0">
              <a:buNone/>
            </a:pPr>
            <a:r>
              <a:rPr lang="en-US" sz="2000" dirty="0"/>
              <a:t>A CNN consists of an input and an output layer, as well as multiple hidden layers.</a:t>
            </a:r>
          </a:p>
          <a:p>
            <a:pPr marL="0" lvl="0" indent="0">
              <a:buNone/>
            </a:pPr>
            <a:r>
              <a:rPr lang="en-US" sz="2000" dirty="0"/>
              <a:t>The hidden layers of a CNN typically consist of convolutional layers, pooling layers, fully connected layers and normalization layers. </a:t>
            </a:r>
          </a:p>
          <a:p>
            <a:pPr marL="0" lvl="0" indent="0">
              <a:buNone/>
            </a:pPr>
            <a:r>
              <a:rPr lang="en-US" sz="2000" dirty="0"/>
              <a:t>A CNN consists of an input and an output layer, as well as multiple hidden layers as: </a:t>
            </a:r>
          </a:p>
          <a:p>
            <a:pPr marL="0" indent="0">
              <a:buNone/>
            </a:pPr>
            <a:r>
              <a:rPr lang="en-US" sz="2000" dirty="0"/>
              <a:t>1. Convolutional layer </a:t>
            </a:r>
          </a:p>
          <a:p>
            <a:pPr marL="0" indent="0">
              <a:buNone/>
            </a:pPr>
            <a:r>
              <a:rPr lang="en-US" sz="2000" dirty="0"/>
              <a:t>2. Pooling layer </a:t>
            </a:r>
          </a:p>
          <a:p>
            <a:pPr marL="0" indent="0">
              <a:buNone/>
            </a:pPr>
            <a:r>
              <a:rPr lang="en-US" sz="2000" dirty="0"/>
              <a:t>3. Activation Function layer </a:t>
            </a:r>
          </a:p>
          <a:p>
            <a:pPr marL="0" indent="0">
              <a:buNone/>
            </a:pPr>
            <a:r>
              <a:rPr lang="en-US" sz="2000" dirty="0"/>
              <a:t>4. Fully connected layer </a:t>
            </a:r>
          </a:p>
          <a:p>
            <a:pPr marL="0" indent="0">
              <a:buNone/>
            </a:pPr>
            <a:r>
              <a:rPr lang="en-US" sz="2000" dirty="0"/>
              <a:t>5. Loss layer.</a:t>
            </a:r>
          </a:p>
          <a:p>
            <a:pPr marL="0" indent="0">
              <a:buNone/>
            </a:pPr>
            <a:endParaRPr lang="en-US" sz="2000" dirty="0"/>
          </a:p>
        </p:txBody>
      </p:sp>
    </p:spTree>
    <p:extLst>
      <p:ext uri="{BB962C8B-B14F-4D97-AF65-F5344CB8AC3E}">
        <p14:creationId xmlns:p14="http://schemas.microsoft.com/office/powerpoint/2010/main" val="3696652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04552"/>
            <a:ext cx="10972800" cy="5320048"/>
          </a:xfrm>
        </p:spPr>
        <p:txBody>
          <a:bodyPr>
            <a:normAutofit/>
          </a:bodyPr>
          <a:lstStyle/>
          <a:p>
            <a:pPr marL="0" indent="0" algn="just">
              <a:buNone/>
            </a:pPr>
            <a:r>
              <a:rPr lang="en-US" sz="2000" b="1" u="sng" dirty="0"/>
              <a:t>Convolutional Layer:</a:t>
            </a:r>
            <a:endParaRPr lang="en-US" sz="2000" dirty="0"/>
          </a:p>
          <a:p>
            <a:pPr algn="just"/>
            <a:r>
              <a:rPr lang="en-US" sz="2000" dirty="0"/>
              <a:t>The convolution layer is the main building block of a convolutional neural network. Convolutional layer is responsible for feature extraction of </a:t>
            </a:r>
            <a:r>
              <a:rPr lang="en-US" sz="2000"/>
              <a:t>images</a:t>
            </a:r>
            <a:r>
              <a:rPr lang="en-US" sz="2000" smtClean="0"/>
              <a:t>.</a:t>
            </a:r>
          </a:p>
          <a:p>
            <a:pPr marL="0" indent="0" algn="just">
              <a:buNone/>
            </a:pPr>
            <a:endParaRPr lang="en-US" sz="2000" dirty="0"/>
          </a:p>
          <a:p>
            <a:pPr marL="0" indent="0" algn="just">
              <a:buNone/>
            </a:pPr>
            <a:r>
              <a:rPr lang="en-US" sz="2000" b="1" u="sng" dirty="0"/>
              <a:t>Pooling Layer:</a:t>
            </a:r>
            <a:endParaRPr lang="en-US" sz="2000" dirty="0"/>
          </a:p>
          <a:p>
            <a:pPr algn="just"/>
            <a:r>
              <a:rPr lang="en-US" sz="2000" dirty="0"/>
              <a:t>As convolutional layer extract the features from images, pooling layer is useful for extracting important features from convolved features.</a:t>
            </a:r>
          </a:p>
          <a:p>
            <a:pPr algn="just"/>
            <a:r>
              <a:rPr lang="en-US" sz="2000" dirty="0"/>
              <a:t>There are two types of pooling as max pooling and average pooling.</a:t>
            </a:r>
          </a:p>
          <a:p>
            <a:pPr algn="just"/>
            <a:r>
              <a:rPr lang="en-US" sz="2000" dirty="0"/>
              <a:t> In pooling, a window of 2*2 size is used to have a group of features. Pooling works on each group of features independently. </a:t>
            </a:r>
          </a:p>
          <a:p>
            <a:pPr algn="just"/>
            <a:r>
              <a:rPr lang="en-US" sz="2000" dirty="0"/>
              <a:t>In max pooling, the maximum value among the features in a group is extracted. In average pooling, the average of each value in a group is calculated.</a:t>
            </a:r>
            <a:endParaRPr lang="en-US" sz="2000" dirty="0"/>
          </a:p>
        </p:txBody>
      </p:sp>
    </p:spTree>
    <p:extLst>
      <p:ext uri="{BB962C8B-B14F-4D97-AF65-F5344CB8AC3E}">
        <p14:creationId xmlns:p14="http://schemas.microsoft.com/office/powerpoint/2010/main" val="117861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04552"/>
            <a:ext cx="10972800" cy="5320048"/>
          </a:xfrm>
        </p:spPr>
        <p:txBody>
          <a:bodyPr>
            <a:normAutofit/>
          </a:bodyPr>
          <a:lstStyle/>
          <a:p>
            <a:pPr marL="0" indent="0" algn="just">
              <a:buNone/>
            </a:pPr>
            <a:r>
              <a:rPr lang="en-US" sz="2000" b="1" u="sng" dirty="0"/>
              <a:t>Activation Function Layer:</a:t>
            </a:r>
            <a:endParaRPr lang="en-US" sz="2000" dirty="0"/>
          </a:p>
          <a:p>
            <a:pPr algn="just"/>
            <a:r>
              <a:rPr lang="en-US" sz="2000" dirty="0"/>
              <a:t>After pooling layer, important features are extracted from the images. </a:t>
            </a:r>
          </a:p>
          <a:p>
            <a:pPr algn="just"/>
            <a:r>
              <a:rPr lang="en-US" sz="2000" dirty="0"/>
              <a:t>And after that again convolutional layer is applied. But range of output values of pooling layer has to be converted to 0 or 1 because next convolutional layer has to deal with this range. </a:t>
            </a:r>
          </a:p>
          <a:p>
            <a:pPr algn="just"/>
            <a:r>
              <a:rPr lang="en-US" sz="2000" dirty="0"/>
              <a:t>That is why activation functions are necessary.</a:t>
            </a:r>
          </a:p>
          <a:p>
            <a:pPr marL="0" indent="0" algn="just">
              <a:buNone/>
            </a:pPr>
            <a:endParaRPr lang="en-US" sz="2000" b="1" u="sng" dirty="0" smtClean="0"/>
          </a:p>
          <a:p>
            <a:pPr marL="0" indent="0" algn="just">
              <a:buNone/>
            </a:pPr>
            <a:r>
              <a:rPr lang="en-US" sz="2000" b="1" u="sng" dirty="0" smtClean="0"/>
              <a:t>Fully </a:t>
            </a:r>
            <a:r>
              <a:rPr lang="en-US" sz="2000" b="1" u="sng" dirty="0"/>
              <a:t>Connected Layer: </a:t>
            </a:r>
            <a:endParaRPr lang="en-US" sz="2000" dirty="0"/>
          </a:p>
          <a:p>
            <a:pPr algn="just"/>
            <a:r>
              <a:rPr lang="en-US" sz="2000" dirty="0"/>
              <a:t>The last layer of CNN is fully connected layer and it is also known as dense layer.</a:t>
            </a:r>
          </a:p>
          <a:p>
            <a:pPr algn="just"/>
            <a:r>
              <a:rPr lang="en-US" sz="2000" dirty="0"/>
              <a:t>In fully connected layer each and every node is connected to each and every node from previous layer. The features extracted in convolutional and pooling layer are used in fully connected layer for classification applying classification algorithms.</a:t>
            </a:r>
            <a:endParaRPr lang="en-US" sz="2000" dirty="0"/>
          </a:p>
        </p:txBody>
      </p:sp>
    </p:spTree>
    <p:extLst>
      <p:ext uri="{BB962C8B-B14F-4D97-AF65-F5344CB8AC3E}">
        <p14:creationId xmlns:p14="http://schemas.microsoft.com/office/powerpoint/2010/main" val="1731994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59864"/>
            <a:ext cx="10972800" cy="3864735"/>
          </a:xfrm>
        </p:spPr>
        <p:txBody>
          <a:bodyPr>
            <a:normAutofit/>
          </a:bodyPr>
          <a:lstStyle/>
          <a:p>
            <a:pPr marL="0" indent="0">
              <a:buNone/>
            </a:pPr>
            <a:r>
              <a:rPr lang="en-US" sz="2000" b="1" dirty="0" smtClean="0"/>
              <a:t>Hardware Requirements:</a:t>
            </a:r>
            <a:endParaRPr lang="en-US" sz="2000" dirty="0" smtClean="0"/>
          </a:p>
          <a:p>
            <a:r>
              <a:rPr lang="en-GB" sz="2000" dirty="0" smtClean="0"/>
              <a:t>System		 	: 	Intel I3 Processor.</a:t>
            </a:r>
            <a:endParaRPr lang="en-US" sz="2000" dirty="0" smtClean="0"/>
          </a:p>
          <a:p>
            <a:r>
              <a:rPr lang="en-GB" sz="2000" dirty="0" smtClean="0"/>
              <a:t>Hard Disk           		: 	20 GB.</a:t>
            </a:r>
            <a:endParaRPr lang="en-US" sz="2000" dirty="0" smtClean="0"/>
          </a:p>
          <a:p>
            <a:r>
              <a:rPr lang="en-GB" sz="2000" dirty="0" smtClean="0"/>
              <a:t>Monitor			: 	15 VGA Colour.</a:t>
            </a:r>
            <a:endParaRPr lang="en-US" sz="2000" dirty="0" smtClean="0"/>
          </a:p>
          <a:p>
            <a:r>
              <a:rPr lang="en-GB" sz="2000" dirty="0" smtClean="0"/>
              <a:t>Ram				: 	4 GB</a:t>
            </a:r>
          </a:p>
          <a:p>
            <a:endParaRPr lang="en-US" sz="2000" dirty="0" smtClean="0"/>
          </a:p>
          <a:p>
            <a:pPr marL="0" indent="0">
              <a:buNone/>
            </a:pPr>
            <a:r>
              <a:rPr lang="en-US" sz="2000" b="1" dirty="0" smtClean="0"/>
              <a:t>Software Requirements:</a:t>
            </a:r>
            <a:endParaRPr lang="en-US" sz="2000" dirty="0" smtClean="0"/>
          </a:p>
          <a:p>
            <a:r>
              <a:rPr lang="en-US" sz="2000" dirty="0" smtClean="0"/>
              <a:t>Operating system  		:	Windows 7 and above.</a:t>
            </a:r>
          </a:p>
          <a:p>
            <a:r>
              <a:rPr lang="en-US" sz="2000" dirty="0" smtClean="0"/>
              <a:t>Coding Language  		:	Python</a:t>
            </a:r>
          </a:p>
          <a:p>
            <a:r>
              <a:rPr lang="en-US" sz="2000" dirty="0" smtClean="0"/>
              <a:t>IDE		        		:	</a:t>
            </a:r>
            <a:r>
              <a:rPr lang="en-US" sz="2000" dirty="0" err="1" smtClean="0"/>
              <a:t>Spyder</a:t>
            </a:r>
            <a:endParaRPr lang="en-US" sz="2000" dirty="0" smtClean="0"/>
          </a:p>
        </p:txBody>
      </p:sp>
      <p:sp>
        <p:nvSpPr>
          <p:cNvPr id="2" name="Title 1"/>
          <p:cNvSpPr>
            <a:spLocks noGrp="1"/>
          </p:cNvSpPr>
          <p:nvPr>
            <p:ph type="title"/>
          </p:nvPr>
        </p:nvSpPr>
        <p:spPr/>
        <p:txBody>
          <a:bodyPr>
            <a:normAutofit/>
          </a:bodyPr>
          <a:lstStyle/>
          <a:p>
            <a:r>
              <a:rPr lang="en-US" b="1" dirty="0" smtClean="0"/>
              <a:t>System Requirements</a:t>
            </a:r>
            <a:endParaRPr lang="en-US" dirty="0"/>
          </a:p>
        </p:txBody>
      </p:sp>
    </p:spTree>
    <p:extLst>
      <p:ext uri="{BB962C8B-B14F-4D97-AF65-F5344CB8AC3E}">
        <p14:creationId xmlns:p14="http://schemas.microsoft.com/office/powerpoint/2010/main" val="2980458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Functional Requirements</a:t>
            </a:r>
            <a:endParaRPr lang="en-US" b="1" dirty="0"/>
          </a:p>
        </p:txBody>
      </p:sp>
      <p:sp>
        <p:nvSpPr>
          <p:cNvPr id="3" name="Content Placeholder 2"/>
          <p:cNvSpPr>
            <a:spLocks noGrp="1"/>
          </p:cNvSpPr>
          <p:nvPr>
            <p:ph idx="1"/>
          </p:nvPr>
        </p:nvSpPr>
        <p:spPr>
          <a:xfrm>
            <a:off x="609600" y="2180181"/>
            <a:ext cx="10972800" cy="4389120"/>
          </a:xfrm>
        </p:spPr>
        <p:txBody>
          <a:bodyPr>
            <a:normAutofit/>
          </a:bodyPr>
          <a:lstStyle/>
          <a:p>
            <a:pPr marL="0" indent="0">
              <a:buNone/>
            </a:pPr>
            <a:r>
              <a:rPr lang="en-US" sz="2400" b="1" dirty="0"/>
              <a:t>Functional Specification:</a:t>
            </a:r>
            <a:endParaRPr lang="en-US" sz="2400" dirty="0"/>
          </a:p>
          <a:p>
            <a:pPr lvl="0"/>
            <a:r>
              <a:rPr lang="en-US" sz="2000" dirty="0"/>
              <a:t>The application is user friendly.</a:t>
            </a:r>
          </a:p>
          <a:p>
            <a:pPr lvl="0"/>
            <a:r>
              <a:rPr lang="en-US" sz="2000" dirty="0"/>
              <a:t>It provides an easy interface to user.</a:t>
            </a:r>
          </a:p>
          <a:p>
            <a:pPr lvl="0"/>
            <a:r>
              <a:rPr lang="en-US" sz="2000" dirty="0"/>
              <a:t>The accessibility or response time of the application should be fast</a:t>
            </a:r>
            <a:r>
              <a:rPr lang="en-US" sz="2000" dirty="0" smtClean="0"/>
              <a:t>.</a:t>
            </a:r>
            <a:endParaRPr lang="en-US" dirty="0"/>
          </a:p>
          <a:p>
            <a:pPr marL="0" indent="0">
              <a:buNone/>
            </a:pPr>
            <a:endParaRPr lang="en-US" sz="2400" b="1" dirty="0"/>
          </a:p>
          <a:p>
            <a:pPr marL="0" indent="0">
              <a:buNone/>
            </a:pPr>
            <a:r>
              <a:rPr lang="en-US" sz="2400" b="1" dirty="0" smtClean="0"/>
              <a:t>Dependency </a:t>
            </a:r>
            <a:r>
              <a:rPr lang="en-US" sz="2400" b="1" dirty="0"/>
              <a:t>and Constraints:</a:t>
            </a:r>
            <a:endParaRPr lang="en-US" sz="2400" dirty="0"/>
          </a:p>
          <a:p>
            <a:pPr lvl="0"/>
            <a:r>
              <a:rPr lang="en-US" sz="2000" dirty="0"/>
              <a:t>End User application will be developed for Windows OS Platform.</a:t>
            </a:r>
          </a:p>
          <a:p>
            <a:pPr lvl="0"/>
            <a:r>
              <a:rPr lang="en-US" sz="2000" dirty="0"/>
              <a:t>We use </a:t>
            </a:r>
            <a:r>
              <a:rPr lang="en-US" sz="2000" dirty="0" err="1"/>
              <a:t>Spyder</a:t>
            </a:r>
            <a:r>
              <a:rPr lang="en-US" sz="2000" dirty="0"/>
              <a:t> IDE for Project Development</a:t>
            </a:r>
          </a:p>
          <a:p>
            <a:pPr lvl="0"/>
            <a:r>
              <a:rPr lang="en-US" sz="2000" dirty="0"/>
              <a:t>We use retina’s thermal images as input.</a:t>
            </a:r>
          </a:p>
          <a:p>
            <a:pPr lvl="0"/>
            <a:r>
              <a:rPr lang="en-US" sz="2000" dirty="0"/>
              <a:t>All scripts/code shall be written in Python.</a:t>
            </a:r>
          </a:p>
          <a:p>
            <a:pPr lvl="0"/>
            <a:r>
              <a:rPr lang="en-US" sz="2000" dirty="0"/>
              <a:t>Application design pattern shall be Singleton.</a:t>
            </a:r>
          </a:p>
          <a:p>
            <a:endParaRPr lang="en-US" dirty="0"/>
          </a:p>
        </p:txBody>
      </p:sp>
    </p:spTree>
    <p:extLst>
      <p:ext uri="{BB962C8B-B14F-4D97-AF65-F5344CB8AC3E}">
        <p14:creationId xmlns:p14="http://schemas.microsoft.com/office/powerpoint/2010/main" val="1911320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6661"/>
            <a:ext cx="10972800" cy="1143000"/>
          </a:xfrm>
        </p:spPr>
        <p:txBody>
          <a:bodyPr/>
          <a:lstStyle/>
          <a:p>
            <a:r>
              <a:rPr lang="en-US" dirty="0" smtClean="0"/>
              <a:t>Software Requirement Specification</a:t>
            </a:r>
            <a:endParaRPr lang="en-US" dirty="0"/>
          </a:p>
        </p:txBody>
      </p:sp>
      <p:sp>
        <p:nvSpPr>
          <p:cNvPr id="3" name="Content Placeholder 2"/>
          <p:cNvSpPr>
            <a:spLocks noGrp="1"/>
          </p:cNvSpPr>
          <p:nvPr>
            <p:ph idx="1"/>
          </p:nvPr>
        </p:nvSpPr>
        <p:spPr>
          <a:xfrm>
            <a:off x="609600" y="2064270"/>
            <a:ext cx="10972800" cy="4389120"/>
          </a:xfrm>
        </p:spPr>
        <p:txBody>
          <a:bodyPr>
            <a:normAutofit fontScale="77500" lnSpcReduction="20000"/>
          </a:bodyPr>
          <a:lstStyle/>
          <a:p>
            <a:pPr marL="0" indent="0" algn="just">
              <a:buNone/>
            </a:pPr>
            <a:r>
              <a:rPr lang="en-US" b="1" dirty="0"/>
              <a:t>Purpose and Scope of Document</a:t>
            </a:r>
          </a:p>
          <a:p>
            <a:pPr marL="0" indent="0" algn="just">
              <a:buNone/>
            </a:pPr>
            <a:r>
              <a:rPr lang="en-US" dirty="0"/>
              <a:t> </a:t>
            </a:r>
          </a:p>
          <a:p>
            <a:pPr marL="0" indent="0" algn="just">
              <a:buNone/>
            </a:pPr>
            <a:r>
              <a:rPr lang="en-US" dirty="0"/>
              <a:t>A software requirements specification (SRS) is a document that is created when a detailed description of all aspects of the software to be built must be specified before the project is to commence. It is important to note that a formal SRS is not always written. In fact, there are many instances in which effort expended on a SRS might be better spent in other software engineering activities.</a:t>
            </a:r>
          </a:p>
          <a:p>
            <a:pPr marL="0" indent="0" algn="just">
              <a:buNone/>
            </a:pPr>
            <a:r>
              <a:rPr lang="en-US" dirty="0"/>
              <a:t>	</a:t>
            </a:r>
          </a:p>
          <a:p>
            <a:pPr marL="0" indent="0" algn="just">
              <a:buNone/>
            </a:pPr>
            <a:r>
              <a:rPr lang="en-US" b="1" dirty="0"/>
              <a:t>Overview of responsibilities of Developer</a:t>
            </a:r>
          </a:p>
          <a:p>
            <a:pPr marL="0" indent="0" algn="just">
              <a:buNone/>
            </a:pPr>
            <a:endParaRPr lang="en-US" dirty="0"/>
          </a:p>
          <a:p>
            <a:pPr marL="0" indent="0" algn="just">
              <a:buNone/>
            </a:pPr>
            <a:r>
              <a:rPr lang="en-US" dirty="0"/>
              <a:t>1. To have understanding of the problem statement.</a:t>
            </a:r>
          </a:p>
          <a:p>
            <a:pPr marL="0" indent="0" algn="just">
              <a:buNone/>
            </a:pPr>
            <a:r>
              <a:rPr lang="en-US" dirty="0"/>
              <a:t>2. To know what are the hardware and software requirements of proposed system.</a:t>
            </a:r>
          </a:p>
          <a:p>
            <a:pPr marL="0" indent="0" algn="just">
              <a:buNone/>
            </a:pPr>
            <a:r>
              <a:rPr lang="en-US" dirty="0"/>
              <a:t>3. To have understanding of proposed system.</a:t>
            </a:r>
          </a:p>
          <a:p>
            <a:pPr marL="0" indent="0" algn="just">
              <a:buNone/>
            </a:pPr>
            <a:r>
              <a:rPr lang="en-US" dirty="0"/>
              <a:t>4. To do planning various activities with the help of planner.</a:t>
            </a:r>
          </a:p>
          <a:p>
            <a:pPr marL="0" indent="0" algn="just">
              <a:buNone/>
            </a:pPr>
            <a:r>
              <a:rPr lang="en-US" dirty="0"/>
              <a:t>5. Designing, programming, testing etc</a:t>
            </a:r>
            <a:r>
              <a:rPr lang="en-US" dirty="0" smtClean="0"/>
              <a:t>.</a:t>
            </a:r>
            <a:endParaRPr lang="en-US" dirty="0"/>
          </a:p>
        </p:txBody>
      </p:sp>
    </p:spTree>
    <p:extLst>
      <p:ext uri="{BB962C8B-B14F-4D97-AF65-F5344CB8AC3E}">
        <p14:creationId xmlns:p14="http://schemas.microsoft.com/office/powerpoint/2010/main" val="2330734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4723" y="2514601"/>
            <a:ext cx="9877777" cy="4118020"/>
          </a:xfrm>
        </p:spPr>
        <p:txBody>
          <a:bodyPr numCol="2">
            <a:noAutofit/>
          </a:bodyPr>
          <a:lstStyle/>
          <a:p>
            <a:r>
              <a:rPr lang="en-US" sz="2000" dirty="0" smtClean="0">
                <a:cs typeface="Times New Roman" panose="02020603050405020304" pitchFamily="18" charset="0"/>
              </a:rPr>
              <a:t>Abstract</a:t>
            </a:r>
          </a:p>
          <a:p>
            <a:r>
              <a:rPr lang="en-US" sz="2000" dirty="0" smtClean="0">
                <a:cs typeface="Times New Roman" panose="02020603050405020304" pitchFamily="18" charset="0"/>
              </a:rPr>
              <a:t>Introduction </a:t>
            </a:r>
          </a:p>
          <a:p>
            <a:r>
              <a:rPr lang="en-US" sz="2000" dirty="0" smtClean="0">
                <a:cs typeface="Times New Roman" panose="02020603050405020304" pitchFamily="18" charset="0"/>
              </a:rPr>
              <a:t>Problem statement </a:t>
            </a:r>
          </a:p>
          <a:p>
            <a:r>
              <a:rPr lang="en-US" sz="2000" dirty="0" smtClean="0">
                <a:cs typeface="Times New Roman" panose="02020603050405020304" pitchFamily="18" charset="0"/>
              </a:rPr>
              <a:t>Existing </a:t>
            </a:r>
            <a:r>
              <a:rPr lang="en-US" sz="2000" dirty="0" smtClean="0">
                <a:cs typeface="Times New Roman" panose="02020603050405020304" pitchFamily="18" charset="0"/>
              </a:rPr>
              <a:t>System</a:t>
            </a:r>
          </a:p>
          <a:p>
            <a:r>
              <a:rPr lang="en-US" sz="2000" dirty="0" smtClean="0">
                <a:cs typeface="Times New Roman" panose="02020603050405020304" pitchFamily="18" charset="0"/>
              </a:rPr>
              <a:t>Goals/Objectives</a:t>
            </a:r>
            <a:endParaRPr lang="en-US" sz="2000" dirty="0" smtClean="0">
              <a:cs typeface="Times New Roman" panose="02020603050405020304" pitchFamily="18" charset="0"/>
            </a:endParaRPr>
          </a:p>
          <a:p>
            <a:r>
              <a:rPr lang="en-US" sz="2000" dirty="0" smtClean="0">
                <a:cs typeface="Times New Roman" panose="02020603050405020304" pitchFamily="18" charset="0"/>
              </a:rPr>
              <a:t>Proposed system</a:t>
            </a:r>
          </a:p>
          <a:p>
            <a:r>
              <a:rPr lang="en-US" sz="2000" dirty="0" smtClean="0">
                <a:cs typeface="Times New Roman" panose="02020603050405020304" pitchFamily="18" charset="0"/>
              </a:rPr>
              <a:t>System </a:t>
            </a:r>
            <a:r>
              <a:rPr lang="en-US" sz="2000" dirty="0" smtClean="0">
                <a:cs typeface="Times New Roman" panose="02020603050405020304" pitchFamily="18" charset="0"/>
              </a:rPr>
              <a:t>Architecture </a:t>
            </a:r>
            <a:endParaRPr lang="en-US" sz="2000" dirty="0" smtClean="0">
              <a:cs typeface="Times New Roman" panose="02020603050405020304" pitchFamily="18" charset="0"/>
            </a:endParaRPr>
          </a:p>
          <a:p>
            <a:r>
              <a:rPr lang="en-US" sz="2000" dirty="0" smtClean="0">
                <a:cs typeface="Times New Roman" panose="02020603050405020304" pitchFamily="18" charset="0"/>
              </a:rPr>
              <a:t>Modules</a:t>
            </a:r>
            <a:endParaRPr lang="en-US" sz="2000" dirty="0" smtClean="0">
              <a:cs typeface="Times New Roman" panose="02020603050405020304" pitchFamily="18" charset="0"/>
            </a:endParaRPr>
          </a:p>
          <a:p>
            <a:r>
              <a:rPr lang="en-US" sz="2000" dirty="0" smtClean="0">
                <a:cs typeface="Times New Roman" panose="02020603050405020304" pitchFamily="18" charset="0"/>
              </a:rPr>
              <a:t>Advantages of Proposed System</a:t>
            </a:r>
          </a:p>
          <a:p>
            <a:r>
              <a:rPr lang="en-US" sz="2000" dirty="0" smtClean="0">
                <a:cs typeface="Times New Roman" panose="02020603050405020304" pitchFamily="18" charset="0"/>
              </a:rPr>
              <a:t>Applications</a:t>
            </a:r>
          </a:p>
          <a:p>
            <a:r>
              <a:rPr lang="en-US" sz="2000" dirty="0" smtClean="0">
                <a:cs typeface="Times New Roman" panose="02020603050405020304" pitchFamily="18" charset="0"/>
              </a:rPr>
              <a:t>Mathematical Model</a:t>
            </a:r>
          </a:p>
          <a:p>
            <a:r>
              <a:rPr lang="en-US" sz="2000" dirty="0" smtClean="0">
                <a:cs typeface="Times New Roman" panose="02020603050405020304" pitchFamily="18" charset="0"/>
              </a:rPr>
              <a:t>Algorithm</a:t>
            </a:r>
            <a:endParaRPr lang="en-US" sz="2000" dirty="0" smtClean="0">
              <a:cs typeface="Times New Roman" panose="02020603050405020304" pitchFamily="18" charset="0"/>
            </a:endParaRPr>
          </a:p>
          <a:p>
            <a:r>
              <a:rPr lang="en-US" sz="2000" dirty="0" smtClean="0">
                <a:cs typeface="Times New Roman" panose="02020603050405020304" pitchFamily="18" charset="0"/>
              </a:rPr>
              <a:t>System </a:t>
            </a:r>
            <a:r>
              <a:rPr lang="en-US" sz="2000" dirty="0" smtClean="0">
                <a:cs typeface="Times New Roman" panose="02020603050405020304" pitchFamily="18" charset="0"/>
              </a:rPr>
              <a:t>Requirements</a:t>
            </a:r>
          </a:p>
          <a:p>
            <a:r>
              <a:rPr lang="en-US" sz="2000" dirty="0" smtClean="0">
                <a:cs typeface="Times New Roman" panose="02020603050405020304" pitchFamily="18" charset="0"/>
              </a:rPr>
              <a:t>Function Requirements</a:t>
            </a:r>
            <a:endParaRPr lang="en-US" sz="2000" dirty="0" smtClean="0">
              <a:cs typeface="Times New Roman" panose="02020603050405020304" pitchFamily="18" charset="0"/>
            </a:endParaRPr>
          </a:p>
          <a:p>
            <a:r>
              <a:rPr lang="en-US" sz="2000" dirty="0" smtClean="0">
                <a:cs typeface="Times New Roman" panose="02020603050405020304" pitchFamily="18" charset="0"/>
              </a:rPr>
              <a:t>UML Diagrams</a:t>
            </a:r>
          </a:p>
          <a:p>
            <a:r>
              <a:rPr lang="en-US" sz="2000" dirty="0" smtClean="0">
                <a:cs typeface="Times New Roman" panose="02020603050405020304" pitchFamily="18" charset="0"/>
              </a:rPr>
              <a:t>NP Problem</a:t>
            </a:r>
            <a:endParaRPr lang="en-US" sz="2000" dirty="0">
              <a:cs typeface="Times New Roman" panose="02020603050405020304" pitchFamily="18" charset="0"/>
            </a:endParaRPr>
          </a:p>
          <a:p>
            <a:r>
              <a:rPr lang="en-US" sz="2000" dirty="0" smtClean="0">
                <a:cs typeface="Times New Roman" panose="02020603050405020304" pitchFamily="18" charset="0"/>
              </a:rPr>
              <a:t>Conclusion</a:t>
            </a:r>
            <a:endParaRPr lang="en-US" sz="2000" dirty="0" smtClean="0">
              <a:cs typeface="Times New Roman" panose="02020603050405020304" pitchFamily="18" charset="0"/>
            </a:endParaRPr>
          </a:p>
          <a:p>
            <a:r>
              <a:rPr lang="en-US" sz="2000" dirty="0" smtClean="0">
                <a:cs typeface="Times New Roman" panose="02020603050405020304" pitchFamily="18" charset="0"/>
              </a:rPr>
              <a:t>References</a:t>
            </a:r>
          </a:p>
        </p:txBody>
      </p:sp>
      <p:sp>
        <p:nvSpPr>
          <p:cNvPr id="2" name="Title 1"/>
          <p:cNvSpPr>
            <a:spLocks noGrp="1"/>
          </p:cNvSpPr>
          <p:nvPr>
            <p:ph type="title"/>
          </p:nvPr>
        </p:nvSpPr>
        <p:spPr/>
        <p:txBody>
          <a:bodyPr/>
          <a:lstStyle/>
          <a:p>
            <a:r>
              <a:rPr lang="en-US" b="1" dirty="0" smtClean="0"/>
              <a:t>Content</a:t>
            </a:r>
            <a:endParaRPr lang="en-US" b="1" dirty="0"/>
          </a:p>
        </p:txBody>
      </p:sp>
    </p:spTree>
    <p:extLst>
      <p:ext uri="{BB962C8B-B14F-4D97-AF65-F5344CB8AC3E}">
        <p14:creationId xmlns:p14="http://schemas.microsoft.com/office/powerpoint/2010/main" val="1820509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64" y="750280"/>
            <a:ext cx="10972800" cy="1143000"/>
          </a:xfrm>
        </p:spPr>
        <p:txBody>
          <a:bodyPr anchor="ctr"/>
          <a:lstStyle/>
          <a:p>
            <a:r>
              <a:rPr lang="en-US" dirty="0" smtClean="0"/>
              <a:t>UML Diagrams</a:t>
            </a:r>
            <a:endParaRPr lang="en-US" dirty="0"/>
          </a:p>
        </p:txBody>
      </p:sp>
      <p:pic>
        <p:nvPicPr>
          <p:cNvPr id="2050" name="Picture 2" descr="E:\New Project Data\New Ideas\Diabetic Retinopathy\Diagrams\DFD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359" y="3347230"/>
            <a:ext cx="6624607" cy="143083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633208" y="1957674"/>
            <a:ext cx="5061509" cy="1143000"/>
          </a:xfrm>
          <a:prstGeom prst="rect">
            <a:avLst/>
          </a:prstGeom>
        </p:spPr>
        <p:txBody>
          <a:bodyPr vert="horz" lIns="0" rIns="0" bIns="0" anchor="ct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dirty="0" smtClean="0"/>
              <a:t>DFD Diagram Level 0</a:t>
            </a:r>
            <a:endParaRPr lang="en-US" sz="3600" dirty="0"/>
          </a:p>
        </p:txBody>
      </p:sp>
    </p:spTree>
    <p:extLst>
      <p:ext uri="{BB962C8B-B14F-4D97-AF65-F5344CB8AC3E}">
        <p14:creationId xmlns:p14="http://schemas.microsoft.com/office/powerpoint/2010/main" val="1335227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2430" y="1195513"/>
            <a:ext cx="4183065" cy="709714"/>
          </a:xfrm>
          <a:prstGeom prst="rect">
            <a:avLst/>
          </a:prstGeom>
        </p:spPr>
        <p:txBody>
          <a:bodyPr vert="horz" lIns="0" rIns="0" bIns="0" anchor="ct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dirty="0" smtClean="0"/>
              <a:t>DFD Diagram Level 1</a:t>
            </a:r>
            <a:endParaRPr lang="en-US" sz="3600" dirty="0"/>
          </a:p>
        </p:txBody>
      </p:sp>
      <p:pic>
        <p:nvPicPr>
          <p:cNvPr id="3074" name="Picture 2" descr="E:\New Project Data\New Ideas\Diabetic Retinopathy\Diagrams\DF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000" y="2411502"/>
            <a:ext cx="6834251" cy="342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204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72430" y="1195513"/>
            <a:ext cx="4183065" cy="709714"/>
          </a:xfrm>
          <a:prstGeom prst="rect">
            <a:avLst/>
          </a:prstGeom>
        </p:spPr>
        <p:txBody>
          <a:bodyPr vert="horz" lIns="0" rIns="0" bIns="0" anchor="ctr">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3600" dirty="0" smtClean="0"/>
              <a:t>DFD Diagram Level 2</a:t>
            </a:r>
            <a:endParaRPr lang="en-US" sz="3600" dirty="0"/>
          </a:p>
        </p:txBody>
      </p:sp>
      <p:pic>
        <p:nvPicPr>
          <p:cNvPr id="4099" name="Picture 3" descr="E:\New Project Data\New Ideas\Diabetic Retinopathy\Diagrams\DF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441" y="2195243"/>
            <a:ext cx="5492773" cy="394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29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1026" name="Picture 2" descr="E:\New Project Data\New Ideas\Diabetic Retinopathy\Diagrams\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707" y="323256"/>
            <a:ext cx="2179161" cy="654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93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case Diagram</a:t>
            </a:r>
            <a:endParaRPr lang="en-US" dirty="0"/>
          </a:p>
        </p:txBody>
      </p:sp>
      <p:pic>
        <p:nvPicPr>
          <p:cNvPr id="5122" name="Picture 2" descr="E:\New Project Data\New Ideas\Diabetic Retinopathy\Diagrams\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2225160"/>
            <a:ext cx="43434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02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NP </a:t>
            </a:r>
            <a:r>
              <a:rPr lang="en-US" dirty="0" smtClean="0"/>
              <a:t>Hard – NP Complete</a:t>
            </a:r>
            <a:endParaRPr lang="en-US" dirty="0"/>
          </a:p>
        </p:txBody>
      </p:sp>
      <p:sp>
        <p:nvSpPr>
          <p:cNvPr id="3" name="Content Placeholder 2"/>
          <p:cNvSpPr>
            <a:spLocks noGrp="1"/>
          </p:cNvSpPr>
          <p:nvPr>
            <p:ph idx="1"/>
          </p:nvPr>
        </p:nvSpPr>
        <p:spPr>
          <a:xfrm>
            <a:off x="648236" y="2128664"/>
            <a:ext cx="10972800" cy="4389120"/>
          </a:xfrm>
        </p:spPr>
        <p:txBody>
          <a:bodyPr>
            <a:normAutofit/>
          </a:bodyPr>
          <a:lstStyle/>
          <a:p>
            <a:pPr marL="0" indent="0">
              <a:buNone/>
            </a:pPr>
            <a:r>
              <a:rPr lang="en-US" sz="1800" b="1" dirty="0"/>
              <a:t>What is P?</a:t>
            </a:r>
            <a:endParaRPr lang="en-US" sz="1800" dirty="0"/>
          </a:p>
          <a:p>
            <a:pPr marL="0" lvl="0" indent="0">
              <a:buNone/>
            </a:pPr>
            <a:r>
              <a:rPr lang="en-US" sz="1800" dirty="0"/>
              <a:t>P is set of all decision problems which can be solved in polynomial time by a deterministic.</a:t>
            </a:r>
          </a:p>
          <a:p>
            <a:pPr marL="0" lvl="0" indent="0">
              <a:buNone/>
            </a:pPr>
            <a:r>
              <a:rPr lang="en-US" sz="1800" dirty="0"/>
              <a:t>Since it can be solved in polynomial time, it can be verified in polynomial time.</a:t>
            </a:r>
          </a:p>
          <a:p>
            <a:pPr marL="0" lvl="0" indent="0">
              <a:buNone/>
            </a:pPr>
            <a:r>
              <a:rPr lang="en-US" sz="1800" dirty="0"/>
              <a:t>Therefore P is a subset of NP.</a:t>
            </a:r>
          </a:p>
          <a:p>
            <a:pPr marL="0" indent="0">
              <a:buNone/>
            </a:pPr>
            <a:r>
              <a:rPr lang="en-US" sz="1800" dirty="0"/>
              <a:t> </a:t>
            </a:r>
          </a:p>
          <a:p>
            <a:pPr marL="0" indent="0">
              <a:buNone/>
            </a:pPr>
            <a:r>
              <a:rPr lang="en-US" sz="1800" b="1" dirty="0"/>
              <a:t>P: </a:t>
            </a:r>
            <a:r>
              <a:rPr lang="en-US" sz="1800" dirty="0"/>
              <a:t>If a person has Diabetes then it will get result as a reduction in health of that person. So early detection of diabetes is important which will help that person for further treatment</a:t>
            </a:r>
            <a:r>
              <a:rPr lang="en-US" sz="1800" dirty="0" smtClean="0"/>
              <a:t>.</a:t>
            </a:r>
            <a:endParaRPr lang="en-US" sz="1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058321" y="4752975"/>
            <a:ext cx="3714750" cy="2105025"/>
          </a:xfrm>
          <a:prstGeom prst="rect">
            <a:avLst/>
          </a:prstGeom>
          <a:noFill/>
          <a:ln>
            <a:noFill/>
          </a:ln>
        </p:spPr>
      </p:pic>
    </p:spTree>
    <p:extLst>
      <p:ext uri="{BB962C8B-B14F-4D97-AF65-F5344CB8AC3E}">
        <p14:creationId xmlns:p14="http://schemas.microsoft.com/office/powerpoint/2010/main" val="356636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59708"/>
            <a:ext cx="10972800" cy="4389120"/>
          </a:xfrm>
        </p:spPr>
        <p:txBody>
          <a:bodyPr>
            <a:normAutofit fontScale="70000" lnSpcReduction="20000"/>
          </a:bodyPr>
          <a:lstStyle/>
          <a:p>
            <a:pPr marL="0" indent="0" algn="just">
              <a:buNone/>
            </a:pPr>
            <a:r>
              <a:rPr lang="en-US" b="1" dirty="0"/>
              <a:t>What is NP?</a:t>
            </a:r>
            <a:endParaRPr lang="en-US" dirty="0"/>
          </a:p>
          <a:p>
            <a:pPr marL="0" lvl="0" indent="0" algn="just">
              <a:buNone/>
            </a:pPr>
            <a:r>
              <a:rPr lang="en-US" dirty="0"/>
              <a:t>"NP" means "we can solve it in polynomial time if we can break the normal rules of step-by-step computing".</a:t>
            </a:r>
          </a:p>
          <a:p>
            <a:pPr marL="0" indent="0" algn="just">
              <a:buNone/>
            </a:pPr>
            <a:endParaRPr lang="en-US" b="1" dirty="0" smtClean="0"/>
          </a:p>
          <a:p>
            <a:pPr marL="0" indent="0" algn="just">
              <a:buNone/>
            </a:pPr>
            <a:r>
              <a:rPr lang="en-US" b="1" dirty="0" smtClean="0"/>
              <a:t>What </a:t>
            </a:r>
            <a:r>
              <a:rPr lang="en-US" b="1" dirty="0"/>
              <a:t>is NP Hard?</a:t>
            </a:r>
            <a:endParaRPr lang="en-US" dirty="0"/>
          </a:p>
          <a:p>
            <a:pPr marL="0" indent="0" algn="just">
              <a:buNone/>
            </a:pPr>
            <a:r>
              <a:rPr lang="en-US" dirty="0"/>
              <a:t>A problem is NP-hard if an </a:t>
            </a:r>
            <a:r>
              <a:rPr lang="en-US" u="sng" dirty="0">
                <a:hlinkClick r:id="rId2"/>
              </a:rPr>
              <a:t>algorithm</a:t>
            </a:r>
            <a:r>
              <a:rPr lang="en-US" dirty="0"/>
              <a:t> for solving it can be translated into one for solving any </a:t>
            </a:r>
            <a:r>
              <a:rPr lang="en-US" u="sng" dirty="0">
                <a:hlinkClick r:id="rId3"/>
              </a:rPr>
              <a:t>NP-problem</a:t>
            </a:r>
            <a:r>
              <a:rPr lang="en-US" dirty="0"/>
              <a:t> (nondeterministic polynomial time) problem. NP-hard therefore means "at least as hard as any </a:t>
            </a:r>
            <a:r>
              <a:rPr lang="en-US" u="sng" dirty="0">
                <a:hlinkClick r:id="rId3"/>
              </a:rPr>
              <a:t>NP-problem</a:t>
            </a:r>
            <a:r>
              <a:rPr lang="en-US" dirty="0"/>
              <a:t>," although it might, in fact, be harder.</a:t>
            </a:r>
          </a:p>
          <a:p>
            <a:pPr marL="0" indent="0" algn="just">
              <a:buNone/>
            </a:pPr>
            <a:r>
              <a:rPr lang="en-US" b="1" dirty="0"/>
              <a:t> </a:t>
            </a:r>
            <a:endParaRPr lang="en-US" dirty="0"/>
          </a:p>
          <a:p>
            <a:pPr marL="0" indent="0" algn="just">
              <a:buNone/>
            </a:pPr>
            <a:r>
              <a:rPr lang="en-US" b="1" dirty="0"/>
              <a:t>NP-Hard:</a:t>
            </a:r>
            <a:endParaRPr lang="en-US" dirty="0"/>
          </a:p>
          <a:p>
            <a:pPr marL="0" indent="0" algn="just">
              <a:buNone/>
            </a:pPr>
            <a:r>
              <a:rPr lang="en-US" dirty="0"/>
              <a:t> </a:t>
            </a:r>
          </a:p>
          <a:p>
            <a:pPr marL="0" indent="0" algn="just">
              <a:buNone/>
            </a:pPr>
            <a:r>
              <a:rPr lang="en-US" dirty="0"/>
              <a:t>We use CNN algorithm, epoch formula to increase system accuracy. For that we use Tensorflow machine learning framework.</a:t>
            </a:r>
          </a:p>
          <a:p>
            <a:pPr marL="0" indent="0" algn="just">
              <a:buNone/>
            </a:pPr>
            <a:r>
              <a:rPr lang="en-US" dirty="0"/>
              <a:t> </a:t>
            </a:r>
          </a:p>
          <a:p>
            <a:pPr marL="0" indent="0" algn="just">
              <a:buNone/>
            </a:pPr>
            <a:r>
              <a:rPr lang="en-US" dirty="0"/>
              <a:t>So here in this case the ‘P’ problem is NP hard.</a:t>
            </a:r>
          </a:p>
          <a:p>
            <a:pPr marL="0" indent="0" algn="just">
              <a:buNone/>
            </a:pPr>
            <a:r>
              <a:rPr lang="en-US" dirty="0"/>
              <a:t> </a:t>
            </a:r>
          </a:p>
          <a:p>
            <a:pPr marL="0" indent="0" algn="just">
              <a:buNone/>
            </a:pPr>
            <a:r>
              <a:rPr lang="en-US" dirty="0"/>
              <a:t>i.e. P=NP-Hard</a:t>
            </a:r>
          </a:p>
          <a:p>
            <a:pPr marL="0" indent="0" algn="just">
              <a:buNone/>
            </a:pPr>
            <a:endParaRPr lang="en-US" dirty="0"/>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5897316" y="4031087"/>
            <a:ext cx="5162550" cy="2380446"/>
          </a:xfrm>
          <a:prstGeom prst="rect">
            <a:avLst/>
          </a:prstGeom>
          <a:noFill/>
          <a:ln>
            <a:noFill/>
          </a:ln>
        </p:spPr>
      </p:pic>
    </p:spTree>
    <p:extLst>
      <p:ext uri="{BB962C8B-B14F-4D97-AF65-F5344CB8AC3E}">
        <p14:creationId xmlns:p14="http://schemas.microsoft.com/office/powerpoint/2010/main" val="1018748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65915"/>
            <a:ext cx="10972800" cy="5358685"/>
          </a:xfrm>
        </p:spPr>
        <p:txBody>
          <a:bodyPr>
            <a:noAutofit/>
          </a:bodyPr>
          <a:lstStyle/>
          <a:p>
            <a:pPr algn="just"/>
            <a:r>
              <a:rPr lang="en-US" sz="2000" b="1" dirty="0"/>
              <a:t>What is NP-Complete?</a:t>
            </a:r>
            <a:endParaRPr lang="en-US" sz="2000" dirty="0"/>
          </a:p>
          <a:p>
            <a:pPr lvl="0" algn="just"/>
            <a:r>
              <a:rPr lang="en-US" sz="2000" dirty="0"/>
              <a:t>Since this amazing "N" computer can also do anything a normal computer can, we know that "P" problems are also in "NP".</a:t>
            </a:r>
          </a:p>
          <a:p>
            <a:pPr lvl="0" algn="just"/>
            <a:r>
              <a:rPr lang="en-US" sz="2000" dirty="0"/>
              <a:t>So, the easy problems are in "P" (and "NP"), but the really hard ones are *only* in "NP", and they are called "NP-complete".</a:t>
            </a:r>
          </a:p>
          <a:p>
            <a:pPr algn="just"/>
            <a:r>
              <a:rPr lang="en-US" sz="2000" dirty="0"/>
              <a:t>It is like saying there are things that People can do ("P"), there are things that Super People can do ("SP"), and there are things *only* Super People can do ("SP-complete</a:t>
            </a:r>
            <a:r>
              <a:rPr lang="en-US" sz="2000" dirty="0" smtClean="0"/>
              <a:t>").</a:t>
            </a:r>
          </a:p>
          <a:p>
            <a:pPr algn="just"/>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687910" y="3644720"/>
            <a:ext cx="5266117" cy="2653049"/>
          </a:xfrm>
          <a:prstGeom prst="rect">
            <a:avLst/>
          </a:prstGeom>
          <a:noFill/>
          <a:ln>
            <a:noFill/>
          </a:ln>
        </p:spPr>
      </p:pic>
    </p:spTree>
    <p:extLst>
      <p:ext uri="{BB962C8B-B14F-4D97-AF65-F5344CB8AC3E}">
        <p14:creationId xmlns:p14="http://schemas.microsoft.com/office/powerpoint/2010/main" val="4283742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11224"/>
            <a:ext cx="10972800" cy="4389120"/>
          </a:xfrm>
        </p:spPr>
        <p:txBody>
          <a:bodyPr>
            <a:normAutofit/>
          </a:bodyPr>
          <a:lstStyle/>
          <a:p>
            <a:pPr marL="0" indent="0" algn="just">
              <a:buNone/>
            </a:pPr>
            <a:r>
              <a:rPr lang="en-US" sz="2000" b="1" dirty="0"/>
              <a:t>NP-Complete:</a:t>
            </a:r>
            <a:endParaRPr lang="en-US" sz="2000" dirty="0"/>
          </a:p>
          <a:p>
            <a:pPr marL="0" indent="0" algn="just">
              <a:buNone/>
            </a:pPr>
            <a:r>
              <a:rPr lang="en-US" sz="2000" dirty="0"/>
              <a:t> </a:t>
            </a:r>
          </a:p>
          <a:p>
            <a:pPr algn="just"/>
            <a:r>
              <a:rPr lang="en-US" sz="2000" dirty="0"/>
              <a:t>To solve this problem, we use CNN algorithm for processing. In CNN system works in layer by layer system. We use Tensorflow framework for machine learning for training and testing data. We also use epoch formula to increase accuracy of our system. If we get accuracy &gt; 90% then we will stop increasing accuracy of system.</a:t>
            </a:r>
          </a:p>
          <a:p>
            <a:pPr marL="0" indent="0" algn="just">
              <a:buNone/>
            </a:pPr>
            <a:r>
              <a:rPr lang="en-US" sz="2000" dirty="0"/>
              <a:t> </a:t>
            </a:r>
          </a:p>
          <a:p>
            <a:pPr algn="just"/>
            <a:r>
              <a:rPr lang="en-US" sz="2000" dirty="0"/>
              <a:t>Hence the ‘P’ is NP-Complete in this case.</a:t>
            </a:r>
          </a:p>
          <a:p>
            <a:pPr algn="just"/>
            <a:endParaRPr lang="en-US" sz="2000" dirty="0"/>
          </a:p>
        </p:txBody>
      </p:sp>
    </p:spTree>
    <p:extLst>
      <p:ext uri="{BB962C8B-B14F-4D97-AF65-F5344CB8AC3E}">
        <p14:creationId xmlns:p14="http://schemas.microsoft.com/office/powerpoint/2010/main" val="418485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086" y="2643158"/>
            <a:ext cx="9877777" cy="3450696"/>
          </a:xfrm>
        </p:spPr>
        <p:txBody>
          <a:bodyPr>
            <a:normAutofit/>
          </a:bodyPr>
          <a:lstStyle/>
          <a:p>
            <a:pPr algn="just"/>
            <a:r>
              <a:rPr lang="en-US" sz="2000" dirty="0"/>
              <a:t>Extracting blood vessels from retinal images help in early diagnosis of eye diseases. We are proposing automated system for extracting blood vessels from retinal images. System uses advanced image processing techniques including classification of image pixels into vessels or non-vessels and classification of retinal images into normal or abnormal. This helps in diagnosis of different types of eye disease.</a:t>
            </a:r>
          </a:p>
        </p:txBody>
      </p:sp>
      <p:sp>
        <p:nvSpPr>
          <p:cNvPr id="2" name="Title 1"/>
          <p:cNvSpPr>
            <a:spLocks noGrp="1"/>
          </p:cNvSpPr>
          <p:nvPr>
            <p:ph type="title"/>
          </p:nvPr>
        </p:nvSpPr>
        <p:spPr/>
        <p:txBody>
          <a:bodyPr>
            <a:normAutofit/>
          </a:bodyPr>
          <a:lstStyle/>
          <a:p>
            <a:r>
              <a:rPr lang="en-US" b="1" dirty="0" smtClean="0"/>
              <a:t>Conclusion</a:t>
            </a:r>
            <a:endParaRPr lang="en-US" dirty="0"/>
          </a:p>
        </p:txBody>
      </p:sp>
    </p:spTree>
    <p:extLst>
      <p:ext uri="{BB962C8B-B14F-4D97-AF65-F5344CB8AC3E}">
        <p14:creationId xmlns:p14="http://schemas.microsoft.com/office/powerpoint/2010/main" val="2838240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790" y="2501722"/>
            <a:ext cx="11074399" cy="3801533"/>
          </a:xfrm>
        </p:spPr>
        <p:txBody>
          <a:bodyPr>
            <a:noAutofit/>
          </a:bodyPr>
          <a:lstStyle/>
          <a:p>
            <a:pPr algn="just"/>
            <a:r>
              <a:rPr lang="en-US" sz="1800" dirty="0" smtClean="0"/>
              <a:t>Diabetic retinopathy is an eye abnormality caused by long term diabetes and it is the most common cause of blindness before the age of 50. </a:t>
            </a:r>
            <a:r>
              <a:rPr lang="en-US" sz="1800" dirty="0" err="1" smtClean="0"/>
              <a:t>Microaneurysms</a:t>
            </a:r>
            <a:r>
              <a:rPr lang="en-US" sz="1800" dirty="0" smtClean="0"/>
              <a:t> resulting from leakage from retinal blood vessels, are early indicators of DR, yielding a large body of diagnostic work focused on automatic detection of MA. </a:t>
            </a:r>
          </a:p>
          <a:p>
            <a:pPr algn="just"/>
            <a:r>
              <a:rPr lang="en-US" sz="1800" dirty="0" smtClean="0"/>
              <a:t>However, automated detection of diabetes is difficult because the small size of MA lesions and low contrast between the lesion and its retinal background, the large variations in color, brightness and contrast of fundus images, and the high prevalence of false positives in regions with similar intensity values such as blood vessels, noises and non-homogenous background. </a:t>
            </a:r>
          </a:p>
          <a:p>
            <a:pPr algn="just"/>
            <a:r>
              <a:rPr lang="en-US" sz="1800" dirty="0" smtClean="0"/>
              <a:t>In this system, we analyzed diabetes detectability from retinal images in the Diabetic Retinopathy Database - Calibration Level Raw pixel intensities of extracted patches served directly as inputs into the following classifiers</a:t>
            </a:r>
            <a:r>
              <a:rPr lang="en-US" sz="1800" dirty="0" smtClean="0"/>
              <a:t>: CNN. </a:t>
            </a:r>
            <a:endParaRPr lang="en-US" sz="1800" dirty="0"/>
          </a:p>
        </p:txBody>
      </p:sp>
      <p:sp>
        <p:nvSpPr>
          <p:cNvPr id="2" name="Title 1"/>
          <p:cNvSpPr>
            <a:spLocks noGrp="1"/>
          </p:cNvSpPr>
          <p:nvPr>
            <p:ph type="title"/>
          </p:nvPr>
        </p:nvSpPr>
        <p:spPr/>
        <p:txBody>
          <a:bodyPr>
            <a:normAutofit/>
          </a:bodyPr>
          <a:lstStyle/>
          <a:p>
            <a:r>
              <a:rPr lang="en-US" b="1" dirty="0" smtClean="0"/>
              <a:t>Abstract</a:t>
            </a:r>
            <a:endParaRPr lang="en-US" dirty="0"/>
          </a:p>
        </p:txBody>
      </p:sp>
    </p:spTree>
    <p:extLst>
      <p:ext uri="{BB962C8B-B14F-4D97-AF65-F5344CB8AC3E}">
        <p14:creationId xmlns:p14="http://schemas.microsoft.com/office/powerpoint/2010/main" val="3916309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896" y="2194773"/>
            <a:ext cx="10977093" cy="4343400"/>
          </a:xfrm>
        </p:spPr>
        <p:txBody>
          <a:bodyPr>
            <a:noAutofit/>
          </a:bodyPr>
          <a:lstStyle/>
          <a:p>
            <a:pPr marL="0" indent="0" algn="just">
              <a:buNone/>
            </a:pPr>
            <a:r>
              <a:rPr lang="en-US" sz="1600" dirty="0"/>
              <a:t>[1] J. Shan and L. Li, “A Deep Learning Method for </a:t>
            </a:r>
            <a:r>
              <a:rPr lang="en-US" sz="1600" dirty="0" err="1" smtClean="0"/>
              <a:t>Microaneurysm</a:t>
            </a:r>
            <a:r>
              <a:rPr lang="en-US" sz="1600" dirty="0" smtClean="0"/>
              <a:t> Detection </a:t>
            </a:r>
            <a:r>
              <a:rPr lang="en-US" sz="1600" dirty="0"/>
              <a:t>in Fundus Images,” in IEEE 1st </a:t>
            </a:r>
            <a:r>
              <a:rPr lang="en-US" sz="1600" dirty="0" smtClean="0"/>
              <a:t>International Conference on Connected </a:t>
            </a:r>
            <a:r>
              <a:rPr lang="en-US" sz="1600" dirty="0"/>
              <a:t>Health: Applications, Systems and Engineering Technologies</a:t>
            </a:r>
            <a:r>
              <a:rPr lang="en-US" sz="1600" dirty="0" smtClean="0"/>
              <a:t>, CHASE </a:t>
            </a:r>
            <a:r>
              <a:rPr lang="en-US" sz="1600" dirty="0"/>
              <a:t>2016, 2016</a:t>
            </a:r>
            <a:r>
              <a:rPr lang="en-US" sz="1600" dirty="0" smtClean="0"/>
              <a:t>.</a:t>
            </a:r>
          </a:p>
          <a:p>
            <a:pPr marL="0" indent="0" algn="just">
              <a:buNone/>
            </a:pPr>
            <a:endParaRPr lang="en-US" sz="1600" dirty="0" smtClean="0"/>
          </a:p>
          <a:p>
            <a:pPr marL="0" indent="0" algn="just">
              <a:buNone/>
            </a:pPr>
            <a:r>
              <a:rPr lang="en-US" sz="1600" dirty="0" smtClean="0"/>
              <a:t>[2] </a:t>
            </a:r>
            <a:r>
              <a:rPr lang="en-US" sz="1600" dirty="0"/>
              <a:t>M. </a:t>
            </a:r>
            <a:r>
              <a:rPr lang="en-US" sz="1600" dirty="0" err="1"/>
              <a:t>Usman</a:t>
            </a:r>
            <a:r>
              <a:rPr lang="en-US" sz="1600" dirty="0"/>
              <a:t> </a:t>
            </a:r>
            <a:r>
              <a:rPr lang="en-US" sz="1600" dirty="0" err="1"/>
              <a:t>Akram</a:t>
            </a:r>
            <a:r>
              <a:rPr lang="en-US" sz="1600" dirty="0"/>
              <a:t> et al., “Detection and classification of retinal </a:t>
            </a:r>
            <a:r>
              <a:rPr lang="en-US" sz="1600" dirty="0" smtClean="0"/>
              <a:t>lesions for </a:t>
            </a:r>
            <a:r>
              <a:rPr lang="en-US" sz="1600" dirty="0"/>
              <a:t>grading of diabetic retinopathy,” </a:t>
            </a:r>
            <a:r>
              <a:rPr lang="en-US" sz="1600" dirty="0" err="1"/>
              <a:t>Comput</a:t>
            </a:r>
            <a:r>
              <a:rPr lang="en-US" sz="1600" dirty="0"/>
              <a:t>. Biol. Med., vol. 45, no. 1</a:t>
            </a:r>
            <a:r>
              <a:rPr lang="en-US" sz="1600" dirty="0" smtClean="0"/>
              <a:t>, pp</a:t>
            </a:r>
            <a:r>
              <a:rPr lang="en-US" sz="1600" dirty="0"/>
              <a:t>. 161–171, 2014</a:t>
            </a:r>
            <a:r>
              <a:rPr lang="en-US" sz="1600" dirty="0" smtClean="0"/>
              <a:t>.</a:t>
            </a:r>
          </a:p>
          <a:p>
            <a:pPr marL="0" indent="0" algn="just">
              <a:buNone/>
            </a:pPr>
            <a:endParaRPr lang="en-US" sz="1600" dirty="0" smtClean="0"/>
          </a:p>
          <a:p>
            <a:pPr marL="0" indent="0" algn="just">
              <a:buNone/>
            </a:pPr>
            <a:r>
              <a:rPr lang="en-US" sz="1600" dirty="0" smtClean="0"/>
              <a:t>[3] </a:t>
            </a:r>
            <a:r>
              <a:rPr lang="en-US" sz="1600" dirty="0"/>
              <a:t>J. </a:t>
            </a:r>
            <a:r>
              <a:rPr lang="en-US" sz="1600" dirty="0" err="1"/>
              <a:t>Shlens</a:t>
            </a:r>
            <a:r>
              <a:rPr lang="en-US" sz="1600" dirty="0"/>
              <a:t>, “A Tutorial on Principal Component Analysis,” </a:t>
            </a:r>
            <a:r>
              <a:rPr lang="en-US" sz="1600" dirty="0" err="1"/>
              <a:t>ArXiv</a:t>
            </a:r>
            <a:r>
              <a:rPr lang="en-US" sz="1600" dirty="0"/>
              <a:t>, pp. </a:t>
            </a:r>
            <a:r>
              <a:rPr lang="en-US" sz="1600" dirty="0" smtClean="0"/>
              <a:t>1–13</a:t>
            </a:r>
            <a:r>
              <a:rPr lang="en-US" sz="1600" dirty="0"/>
              <a:t>, 2014</a:t>
            </a:r>
            <a:r>
              <a:rPr lang="en-US" sz="1600" dirty="0" smtClean="0"/>
              <a:t>.</a:t>
            </a:r>
          </a:p>
          <a:p>
            <a:pPr marL="0" indent="0" algn="just">
              <a:buNone/>
            </a:pPr>
            <a:endParaRPr lang="en-US" sz="1600" dirty="0" smtClean="0"/>
          </a:p>
          <a:p>
            <a:pPr marL="0" indent="0" algn="just">
              <a:buNone/>
            </a:pPr>
            <a:r>
              <a:rPr lang="en-US" sz="1600" dirty="0" smtClean="0"/>
              <a:t>[4] </a:t>
            </a:r>
            <a:r>
              <a:rPr lang="en-US" sz="1600" dirty="0"/>
              <a:t>Q. V Le, W. Y. </a:t>
            </a:r>
            <a:r>
              <a:rPr lang="en-US" sz="1600" dirty="0" err="1"/>
              <a:t>Zou</a:t>
            </a:r>
            <a:r>
              <a:rPr lang="en-US" sz="1600" dirty="0"/>
              <a:t>, S. Y. </a:t>
            </a:r>
            <a:r>
              <a:rPr lang="en-US" sz="1600" dirty="0" err="1"/>
              <a:t>Yeung</a:t>
            </a:r>
            <a:r>
              <a:rPr lang="en-US" sz="1600" dirty="0"/>
              <a:t>, and A. Y. Ng, “Learning </a:t>
            </a:r>
            <a:r>
              <a:rPr lang="en-US" sz="1600" dirty="0" smtClean="0"/>
              <a:t>hierarchical invariant </a:t>
            </a:r>
            <a:r>
              <a:rPr lang="en-US" sz="1600" dirty="0" err="1"/>
              <a:t>spatio</a:t>
            </a:r>
            <a:r>
              <a:rPr lang="en-US" sz="1600" dirty="0"/>
              <a:t>-temporal features for action recognition with </a:t>
            </a:r>
            <a:r>
              <a:rPr lang="en-US" sz="1600" dirty="0" smtClean="0"/>
              <a:t>independent subspace </a:t>
            </a:r>
            <a:r>
              <a:rPr lang="en-US" sz="1600" dirty="0"/>
              <a:t>analysis,” in Computer Vision and Pattern Recognition, pp</a:t>
            </a:r>
            <a:r>
              <a:rPr lang="en-US" sz="1600" dirty="0" smtClean="0"/>
              <a:t>. 3361–3368</a:t>
            </a:r>
            <a:r>
              <a:rPr lang="en-US" sz="1600" dirty="0"/>
              <a:t>, 2011</a:t>
            </a:r>
            <a:r>
              <a:rPr lang="en-US" sz="1600" dirty="0" smtClean="0"/>
              <a:t>.</a:t>
            </a:r>
          </a:p>
          <a:p>
            <a:pPr marL="0" indent="0" algn="just">
              <a:buNone/>
            </a:pPr>
            <a:endParaRPr lang="en-US" sz="1600" dirty="0" smtClean="0"/>
          </a:p>
          <a:p>
            <a:pPr marL="0" indent="0" algn="just">
              <a:buNone/>
            </a:pPr>
            <a:r>
              <a:rPr lang="en-US" sz="1600" dirty="0" smtClean="0"/>
              <a:t>[5] </a:t>
            </a:r>
            <a:r>
              <a:rPr lang="en-US" sz="1600" dirty="0"/>
              <a:t>C.-C. Chang and C.-J. Lin, “</a:t>
            </a:r>
            <a:r>
              <a:rPr lang="en-US" sz="1600" dirty="0" err="1"/>
              <a:t>Libsvm</a:t>
            </a:r>
            <a:r>
              <a:rPr lang="en-US" sz="1600" dirty="0"/>
              <a:t>,” ACM Trans. </a:t>
            </a:r>
            <a:r>
              <a:rPr lang="en-US" sz="1600" dirty="0" err="1"/>
              <a:t>Intell</a:t>
            </a:r>
            <a:r>
              <a:rPr lang="en-US" sz="1600" dirty="0"/>
              <a:t>. Syst. Technol</a:t>
            </a:r>
            <a:r>
              <a:rPr lang="en-US" sz="1600" dirty="0" smtClean="0"/>
              <a:t>., vol</a:t>
            </a:r>
            <a:r>
              <a:rPr lang="en-US" sz="1600" dirty="0"/>
              <a:t>. 2, no. 3, pp. 1–27, Apr. 2011</a:t>
            </a:r>
            <a:r>
              <a:rPr lang="en-US" sz="1600" dirty="0" smtClean="0"/>
              <a:t>.</a:t>
            </a:r>
          </a:p>
          <a:p>
            <a:pPr marL="0" indent="0" algn="just">
              <a:buNone/>
            </a:pPr>
            <a:endParaRPr lang="en-US" sz="1600" dirty="0" smtClean="0"/>
          </a:p>
          <a:p>
            <a:pPr marL="0" indent="0" algn="just">
              <a:buNone/>
            </a:pPr>
            <a:r>
              <a:rPr lang="en-US" sz="1600" dirty="0" smtClean="0"/>
              <a:t>[6] </a:t>
            </a:r>
            <a:r>
              <a:rPr lang="en-US" sz="1600" dirty="0"/>
              <a:t>K. Ram, G. D. Joshi, and J. </a:t>
            </a:r>
            <a:r>
              <a:rPr lang="en-US" sz="1600" dirty="0" err="1"/>
              <a:t>Sivaswamy</a:t>
            </a:r>
            <a:r>
              <a:rPr lang="en-US" sz="1600" dirty="0"/>
              <a:t>, “A successive </a:t>
            </a:r>
            <a:r>
              <a:rPr lang="en-US" sz="1600" dirty="0" smtClean="0"/>
              <a:t>clutter-</a:t>
            </a:r>
            <a:r>
              <a:rPr lang="en-US" sz="1600" dirty="0" err="1" smtClean="0"/>
              <a:t>rejectionbased</a:t>
            </a:r>
            <a:r>
              <a:rPr lang="en-US" sz="1600" dirty="0" smtClean="0"/>
              <a:t> approach </a:t>
            </a:r>
            <a:r>
              <a:rPr lang="en-US" sz="1600" dirty="0"/>
              <a:t>for early detection of diabetic retinopathy,” IEEE Trans</a:t>
            </a:r>
            <a:r>
              <a:rPr lang="en-US" sz="1600" dirty="0" smtClean="0"/>
              <a:t>. </a:t>
            </a:r>
            <a:r>
              <a:rPr lang="nn-NO" sz="1600" dirty="0" smtClean="0"/>
              <a:t>Biomed</a:t>
            </a:r>
            <a:r>
              <a:rPr lang="nn-NO" sz="1600" dirty="0"/>
              <a:t>. Eng., vol. 58, no. 3, pp. 664–673, 2011.</a:t>
            </a:r>
            <a:endParaRPr lang="en-US" sz="1600" dirty="0" smtClean="0"/>
          </a:p>
        </p:txBody>
      </p:sp>
      <p:sp>
        <p:nvSpPr>
          <p:cNvPr id="2" name="Title 1"/>
          <p:cNvSpPr>
            <a:spLocks noGrp="1"/>
          </p:cNvSpPr>
          <p:nvPr>
            <p:ph type="title"/>
          </p:nvPr>
        </p:nvSpPr>
        <p:spPr/>
        <p:txBody>
          <a:bodyPr>
            <a:normAutofit/>
          </a:bodyPr>
          <a:lstStyle/>
          <a:p>
            <a:r>
              <a:rPr lang="en-US" b="1" dirty="0" smtClean="0"/>
              <a:t>References</a:t>
            </a:r>
            <a:endParaRPr lang="en-US" dirty="0"/>
          </a:p>
        </p:txBody>
      </p:sp>
    </p:spTree>
    <p:extLst>
      <p:ext uri="{BB962C8B-B14F-4D97-AF65-F5344CB8AC3E}">
        <p14:creationId xmlns:p14="http://schemas.microsoft.com/office/powerpoint/2010/main" val="2971984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59875" y="2468935"/>
            <a:ext cx="2651123" cy="1039091"/>
          </a:xfrm>
        </p:spPr>
        <p:txBody>
          <a:bodyPr/>
          <a:lstStyle/>
          <a:p>
            <a:r>
              <a:rPr lang="en-US" dirty="0" smtClean="0"/>
              <a:t>Thank You</a:t>
            </a:r>
            <a:endParaRPr lang="en-US" dirty="0"/>
          </a:p>
        </p:txBody>
      </p:sp>
    </p:spTree>
    <p:extLst>
      <p:ext uri="{BB962C8B-B14F-4D97-AF65-F5344CB8AC3E}">
        <p14:creationId xmlns:p14="http://schemas.microsoft.com/office/powerpoint/2010/main" val="1458701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654121"/>
            <a:ext cx="11277600" cy="3733800"/>
          </a:xfrm>
        </p:spPr>
        <p:txBody>
          <a:bodyPr>
            <a:noAutofit/>
          </a:bodyPr>
          <a:lstStyle/>
          <a:p>
            <a:pPr algn="just"/>
            <a:r>
              <a:rPr lang="en-US" sz="1800" dirty="0"/>
              <a:t>Diabetic Retinopathy (DR) is a progressive disease </a:t>
            </a:r>
            <a:r>
              <a:rPr lang="en-US" sz="1800" dirty="0" smtClean="0"/>
              <a:t>with almost </a:t>
            </a:r>
            <a:r>
              <a:rPr lang="en-US" sz="1800" dirty="0"/>
              <a:t>no early symptoms of vision impairment, which is </a:t>
            </a:r>
            <a:r>
              <a:rPr lang="en-US" sz="1800" dirty="0" smtClean="0"/>
              <a:t>the leading </a:t>
            </a:r>
            <a:r>
              <a:rPr lang="en-US" sz="1800" dirty="0"/>
              <a:t>cause of blindness prior to the age of 50 [2, 3]. The </a:t>
            </a:r>
            <a:r>
              <a:rPr lang="en-US" sz="1800" dirty="0" smtClean="0"/>
              <a:t>first detectable </a:t>
            </a:r>
            <a:r>
              <a:rPr lang="en-US" sz="1800" dirty="0"/>
              <a:t>sign of DR is the presence of </a:t>
            </a:r>
            <a:r>
              <a:rPr lang="en-US" sz="1800" dirty="0" err="1"/>
              <a:t>microaneurysms</a:t>
            </a:r>
            <a:r>
              <a:rPr lang="en-US" sz="1800" dirty="0"/>
              <a:t> (MAs</a:t>
            </a:r>
            <a:r>
              <a:rPr lang="en-US" sz="1800" dirty="0" smtClean="0"/>
              <a:t>), which </a:t>
            </a:r>
            <a:r>
              <a:rPr lang="en-US" sz="1800" dirty="0"/>
              <a:t>result from leakage of tiny blood vessels in the retina </a:t>
            </a:r>
            <a:r>
              <a:rPr lang="en-US" sz="1800" dirty="0" smtClean="0"/>
              <a:t>and manifest </a:t>
            </a:r>
            <a:r>
              <a:rPr lang="en-US" sz="1800" dirty="0"/>
              <a:t>themselves as small red circular spots on the surface </a:t>
            </a:r>
            <a:r>
              <a:rPr lang="en-US" sz="1800" dirty="0" smtClean="0"/>
              <a:t>of retinas</a:t>
            </a:r>
            <a:r>
              <a:rPr lang="en-US" sz="1800" dirty="0"/>
              <a:t>. </a:t>
            </a:r>
            <a:endParaRPr lang="en-US" sz="1800" dirty="0" smtClean="0"/>
          </a:p>
          <a:p>
            <a:pPr algn="just"/>
            <a:r>
              <a:rPr lang="en-US" sz="1800" dirty="0" smtClean="0"/>
              <a:t>Early </a:t>
            </a:r>
            <a:r>
              <a:rPr lang="en-US" sz="1800" dirty="0"/>
              <a:t>detection of </a:t>
            </a:r>
            <a:r>
              <a:rPr lang="en-US" sz="1800" dirty="0" smtClean="0"/>
              <a:t>diabetes </a:t>
            </a:r>
            <a:r>
              <a:rPr lang="en-US" sz="1800" dirty="0"/>
              <a:t>is critical for diagnosis </a:t>
            </a:r>
            <a:r>
              <a:rPr lang="en-US" sz="1800" dirty="0" smtClean="0"/>
              <a:t>and treatment </a:t>
            </a:r>
            <a:r>
              <a:rPr lang="en-US" sz="1800" dirty="0"/>
              <a:t>of DR, which has led to a great deal of </a:t>
            </a:r>
            <a:r>
              <a:rPr lang="en-US" sz="1800" dirty="0" smtClean="0"/>
              <a:t>research towards </a:t>
            </a:r>
            <a:r>
              <a:rPr lang="en-US" sz="1800" dirty="0"/>
              <a:t>automatic detection of MAs</a:t>
            </a:r>
            <a:r>
              <a:rPr lang="en-US" sz="1800" dirty="0" smtClean="0"/>
              <a:t>.</a:t>
            </a:r>
          </a:p>
          <a:p>
            <a:pPr algn="just"/>
            <a:r>
              <a:rPr lang="en-US" sz="1800" dirty="0" smtClean="0"/>
              <a:t>Our </a:t>
            </a:r>
            <a:r>
              <a:rPr lang="en-US" sz="1800" dirty="0"/>
              <a:t>goal is to determine whether </a:t>
            </a:r>
            <a:r>
              <a:rPr lang="en-US" sz="1800" dirty="0" smtClean="0"/>
              <a:t>traditional machine </a:t>
            </a:r>
            <a:r>
              <a:rPr lang="en-US" sz="1800" dirty="0"/>
              <a:t>learning methods can achieve similar or </a:t>
            </a:r>
            <a:r>
              <a:rPr lang="en-US" sz="1800" dirty="0" smtClean="0"/>
              <a:t>better performance </a:t>
            </a:r>
            <a:r>
              <a:rPr lang="en-US" sz="1800" dirty="0"/>
              <a:t>on the same </a:t>
            </a:r>
            <a:r>
              <a:rPr lang="en-US" sz="1800" dirty="0" smtClean="0"/>
              <a:t>retinal </a:t>
            </a:r>
            <a:r>
              <a:rPr lang="en-US" sz="1800" dirty="0"/>
              <a:t>image dataset by exploring </a:t>
            </a:r>
            <a:r>
              <a:rPr lang="en-US" sz="1800" dirty="0" smtClean="0"/>
              <a:t>the </a:t>
            </a:r>
            <a:r>
              <a:rPr lang="en-US" sz="1800" dirty="0"/>
              <a:t>full context of the image information, especially when the </a:t>
            </a:r>
            <a:r>
              <a:rPr lang="en-US" sz="1800" dirty="0" smtClean="0"/>
              <a:t>size of </a:t>
            </a:r>
            <a:r>
              <a:rPr lang="en-US" sz="1800" dirty="0"/>
              <a:t>the dataset may be too limited for reliably training </a:t>
            </a:r>
            <a:r>
              <a:rPr lang="en-US" sz="1800" dirty="0" smtClean="0"/>
              <a:t>deep learning </a:t>
            </a:r>
            <a:r>
              <a:rPr lang="en-US" sz="1800" dirty="0"/>
              <a:t>networks</a:t>
            </a:r>
            <a:r>
              <a:rPr lang="en-US" sz="1800" dirty="0" smtClean="0"/>
              <a:t>.</a:t>
            </a:r>
          </a:p>
          <a:p>
            <a:pPr algn="just"/>
            <a:endParaRPr lang="en-US" sz="1800" dirty="0" smtClean="0"/>
          </a:p>
        </p:txBody>
      </p:sp>
      <p:sp>
        <p:nvSpPr>
          <p:cNvPr id="2" name="Title 1"/>
          <p:cNvSpPr>
            <a:spLocks noGrp="1"/>
          </p:cNvSpPr>
          <p:nvPr>
            <p:ph type="title"/>
          </p:nvPr>
        </p:nvSpPr>
        <p:spPr>
          <a:xfrm>
            <a:off x="493689" y="704088"/>
            <a:ext cx="10972800" cy="1143000"/>
          </a:xfrm>
        </p:spPr>
        <p:txBody>
          <a:bodyPr>
            <a:normAutofit/>
          </a:bodyPr>
          <a:lstStyle/>
          <a:p>
            <a:r>
              <a:rPr lang="en-US" b="1" dirty="0" smtClean="0"/>
              <a:t>Introduction</a:t>
            </a:r>
            <a:endParaRPr lang="en-US" dirty="0"/>
          </a:p>
        </p:txBody>
      </p:sp>
    </p:spTree>
    <p:extLst>
      <p:ext uri="{BB962C8B-B14F-4D97-AF65-F5344CB8AC3E}">
        <p14:creationId xmlns:p14="http://schemas.microsoft.com/office/powerpoint/2010/main" val="268635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395470"/>
            <a:ext cx="10972800" cy="3929130"/>
          </a:xfrm>
        </p:spPr>
        <p:txBody>
          <a:bodyPr>
            <a:normAutofit/>
          </a:bodyPr>
          <a:lstStyle/>
          <a:p>
            <a:r>
              <a:rPr lang="en-US" sz="2000" dirty="0" smtClean="0"/>
              <a:t>Automatic </a:t>
            </a:r>
            <a:r>
              <a:rPr lang="en-US" sz="2000" dirty="0"/>
              <a:t>diagnosis of </a:t>
            </a:r>
            <a:r>
              <a:rPr lang="en-US" sz="2000" dirty="0" smtClean="0"/>
              <a:t>diabetic retinopathy </a:t>
            </a:r>
            <a:r>
              <a:rPr lang="en-US" sz="2000" dirty="0"/>
              <a:t>using a number of advanced &amp; more accurate precision </a:t>
            </a:r>
            <a:r>
              <a:rPr lang="en-US" sz="2000" dirty="0" smtClean="0"/>
              <a:t>techniques.</a:t>
            </a:r>
            <a:endParaRPr lang="en-US" sz="2000" dirty="0"/>
          </a:p>
        </p:txBody>
      </p:sp>
      <p:sp>
        <p:nvSpPr>
          <p:cNvPr id="2" name="Title 1"/>
          <p:cNvSpPr>
            <a:spLocks noGrp="1"/>
          </p:cNvSpPr>
          <p:nvPr>
            <p:ph type="title"/>
          </p:nvPr>
        </p:nvSpPr>
        <p:spPr/>
        <p:txBody>
          <a:bodyPr>
            <a:normAutofit/>
          </a:bodyPr>
          <a:lstStyle/>
          <a:p>
            <a:r>
              <a:rPr lang="en-US" b="1" dirty="0" smtClean="0"/>
              <a:t>Problem Statement</a:t>
            </a:r>
            <a:endParaRPr lang="en-US" dirty="0"/>
          </a:p>
        </p:txBody>
      </p:sp>
    </p:spTree>
    <p:extLst>
      <p:ext uri="{BB962C8B-B14F-4D97-AF65-F5344CB8AC3E}">
        <p14:creationId xmlns:p14="http://schemas.microsoft.com/office/powerpoint/2010/main" val="32298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08348"/>
            <a:ext cx="10972800" cy="3916251"/>
          </a:xfrm>
        </p:spPr>
        <p:txBody>
          <a:bodyPr>
            <a:normAutofit/>
          </a:bodyPr>
          <a:lstStyle/>
          <a:p>
            <a:pPr algn="just"/>
            <a:r>
              <a:rPr lang="en-US" sz="2400" dirty="0" smtClean="0"/>
              <a:t>Current system finds out the diabetes on basis of blood sample. </a:t>
            </a:r>
          </a:p>
        </p:txBody>
      </p:sp>
      <p:sp>
        <p:nvSpPr>
          <p:cNvPr id="2" name="Title 1"/>
          <p:cNvSpPr>
            <a:spLocks noGrp="1"/>
          </p:cNvSpPr>
          <p:nvPr>
            <p:ph type="title"/>
          </p:nvPr>
        </p:nvSpPr>
        <p:spPr/>
        <p:txBody>
          <a:bodyPr>
            <a:normAutofit/>
          </a:bodyPr>
          <a:lstStyle/>
          <a:p>
            <a:r>
              <a:rPr lang="en-US" b="1" dirty="0" smtClean="0"/>
              <a:t>Existing System</a:t>
            </a:r>
            <a:endParaRPr lang="en-US" dirty="0"/>
          </a:p>
        </p:txBody>
      </p:sp>
    </p:spTree>
    <p:extLst>
      <p:ext uri="{BB962C8B-B14F-4D97-AF65-F5344CB8AC3E}">
        <p14:creationId xmlns:p14="http://schemas.microsoft.com/office/powerpoint/2010/main" val="313114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Goals/Objectives</a:t>
            </a:r>
            <a:endParaRPr lang="en-US" b="1" dirty="0"/>
          </a:p>
        </p:txBody>
      </p:sp>
      <p:sp>
        <p:nvSpPr>
          <p:cNvPr id="3" name="Content Placeholder 2"/>
          <p:cNvSpPr>
            <a:spLocks noGrp="1"/>
          </p:cNvSpPr>
          <p:nvPr>
            <p:ph idx="1"/>
          </p:nvPr>
        </p:nvSpPr>
        <p:spPr>
          <a:xfrm>
            <a:off x="609600" y="2562896"/>
            <a:ext cx="10972800" cy="3761704"/>
          </a:xfrm>
        </p:spPr>
        <p:txBody>
          <a:bodyPr>
            <a:normAutofit/>
          </a:bodyPr>
          <a:lstStyle/>
          <a:p>
            <a:pPr algn="just"/>
            <a:r>
              <a:rPr lang="en-US" sz="2400" dirty="0">
                <a:cs typeface="Times New Roman" panose="02020603050405020304" pitchFamily="18" charset="0"/>
              </a:rPr>
              <a:t>The primary objective of this project is to develop a system that will be able to identify patients with “Diabetic Retinopathy" with the help of fundus images.</a:t>
            </a:r>
          </a:p>
          <a:p>
            <a:pPr algn="just"/>
            <a:r>
              <a:rPr lang="en-US" sz="2400" dirty="0">
                <a:cs typeface="Times New Roman" panose="02020603050405020304" pitchFamily="18" charset="0"/>
              </a:rPr>
              <a:t> To develop an algorithm to process the fundus image and detect the lesions caused by diabetic retinopathy.</a:t>
            </a:r>
          </a:p>
          <a:p>
            <a:pPr algn="just"/>
            <a:r>
              <a:rPr lang="en-US" sz="2400" dirty="0">
                <a:cs typeface="Times New Roman" panose="02020603050405020304" pitchFamily="18" charset="0"/>
              </a:rPr>
              <a:t> To determine the actual position and dimensions of the spots.</a:t>
            </a:r>
          </a:p>
          <a:p>
            <a:pPr algn="just"/>
            <a:r>
              <a:rPr lang="en-US" sz="2400" dirty="0">
                <a:cs typeface="Times New Roman" panose="02020603050405020304" pitchFamily="18" charset="0"/>
              </a:rPr>
              <a:t> To determine the percentage of vision loss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1078100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1" y="2495162"/>
            <a:ext cx="11379199" cy="3877733"/>
          </a:xfrm>
        </p:spPr>
        <p:txBody>
          <a:bodyPr>
            <a:normAutofit/>
          </a:bodyPr>
          <a:lstStyle/>
          <a:p>
            <a:pPr algn="just"/>
            <a:r>
              <a:rPr lang="en-US" sz="2000" dirty="0"/>
              <a:t>Diabetic retinopathy causes blindness. Diabetic retinopathy is one of the eye disease which is caused due to retinal blood vessel extraction.</a:t>
            </a:r>
            <a:r>
              <a:rPr lang="en-US" sz="2000" b="1" dirty="0"/>
              <a:t> </a:t>
            </a:r>
            <a:endParaRPr lang="en-US" sz="2000" b="1" dirty="0" smtClean="0"/>
          </a:p>
          <a:p>
            <a:pPr algn="just"/>
            <a:r>
              <a:rPr lang="en-US" sz="2000" dirty="0" smtClean="0"/>
              <a:t>Diabetic </a:t>
            </a:r>
            <a:r>
              <a:rPr lang="en-US" sz="2000" dirty="0"/>
              <a:t>retinopathy affects blood vessels in the light-sensitive tissue called the retina that lines the back of the eye. It is the most common cause of vision loss among people with diabetes and the leading cause of vision impairment and blindness among working-age adults. </a:t>
            </a:r>
            <a:endParaRPr lang="en-US" sz="2000" dirty="0" smtClean="0"/>
          </a:p>
          <a:p>
            <a:pPr algn="just"/>
            <a:r>
              <a:rPr lang="en-US" sz="2000" dirty="0" smtClean="0"/>
              <a:t>Here </a:t>
            </a:r>
            <a:r>
              <a:rPr lang="en-US" sz="2000" dirty="0"/>
              <a:t>we proposed a system where we extract retinal blood vessels for detecting eye diseases. Manually extracting the retinal blood vessels is a long task there are many automated methods are available which makes work easier. </a:t>
            </a:r>
            <a:r>
              <a:rPr lang="en-US" sz="2000" dirty="0" smtClean="0"/>
              <a:t>User </a:t>
            </a:r>
            <a:r>
              <a:rPr lang="en-US" sz="2000" dirty="0"/>
              <a:t>will input retina image into system</a:t>
            </a:r>
            <a:r>
              <a:rPr lang="en-US" sz="2000" dirty="0" smtClean="0"/>
              <a:t>.</a:t>
            </a:r>
          </a:p>
          <a:p>
            <a:pPr algn="just"/>
            <a:r>
              <a:rPr lang="en-US" sz="2000" dirty="0" smtClean="0"/>
              <a:t>System </a:t>
            </a:r>
            <a:r>
              <a:rPr lang="en-US" sz="2000" dirty="0"/>
              <a:t>will apply filtering techniques. Image pre-processing steps are applied to get accurate result. System will remove all unwanted objects from image. System will apply algorithm to extract  retinal blood vessels. Finally system will detect diabetic retinopathy</a:t>
            </a:r>
            <a:r>
              <a:rPr lang="en-US" sz="2000" dirty="0" smtClean="0"/>
              <a:t>.</a:t>
            </a:r>
            <a:endParaRPr lang="en-US" sz="2000" dirty="0"/>
          </a:p>
        </p:txBody>
      </p:sp>
      <p:sp>
        <p:nvSpPr>
          <p:cNvPr id="2" name="Title 1"/>
          <p:cNvSpPr>
            <a:spLocks noGrp="1"/>
          </p:cNvSpPr>
          <p:nvPr>
            <p:ph type="title"/>
          </p:nvPr>
        </p:nvSpPr>
        <p:spPr/>
        <p:txBody>
          <a:bodyPr>
            <a:normAutofit/>
          </a:bodyPr>
          <a:lstStyle/>
          <a:p>
            <a:r>
              <a:rPr lang="en-US" b="1" dirty="0" smtClean="0"/>
              <a:t>Proposed System</a:t>
            </a:r>
            <a:endParaRPr lang="en-US" dirty="0"/>
          </a:p>
        </p:txBody>
      </p:sp>
    </p:spTree>
    <p:extLst>
      <p:ext uri="{BB962C8B-B14F-4D97-AF65-F5344CB8AC3E}">
        <p14:creationId xmlns:p14="http://schemas.microsoft.com/office/powerpoint/2010/main" val="1113301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a:t>
            </a:r>
            <a:r>
              <a:rPr lang="en-US" b="1" dirty="0" smtClean="0"/>
              <a:t>Architecture</a:t>
            </a:r>
            <a:endParaRPr lang="en-US" dirty="0"/>
          </a:p>
        </p:txBody>
      </p:sp>
      <p:pic>
        <p:nvPicPr>
          <p:cNvPr id="1026" name="Picture 2" descr="C:\Users\Source Code\Desktop\My Themes\IP\diabetic retinopathy\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214" y="978794"/>
            <a:ext cx="1923360" cy="587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5377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509</TotalTime>
  <Words>1507</Words>
  <Application>Microsoft Office PowerPoint</Application>
  <PresentationFormat>Custom</PresentationFormat>
  <Paragraphs>176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Diabetic Retinopathy Prediction using Retina</vt:lpstr>
      <vt:lpstr>Content</vt:lpstr>
      <vt:lpstr>Abstract</vt:lpstr>
      <vt:lpstr>Introduction</vt:lpstr>
      <vt:lpstr>Problem Statement</vt:lpstr>
      <vt:lpstr>Existing System</vt:lpstr>
      <vt:lpstr>Goals/Objectives</vt:lpstr>
      <vt:lpstr>Proposed System</vt:lpstr>
      <vt:lpstr>System Architecture</vt:lpstr>
      <vt:lpstr>Modules</vt:lpstr>
      <vt:lpstr>Advantages of Proposed System</vt:lpstr>
      <vt:lpstr>Applications</vt:lpstr>
      <vt:lpstr>Mathematical Model</vt:lpstr>
      <vt:lpstr>Algorithm</vt:lpstr>
      <vt:lpstr>PowerPoint Presentation</vt:lpstr>
      <vt:lpstr>PowerPoint Presentation</vt:lpstr>
      <vt:lpstr>System Requirements</vt:lpstr>
      <vt:lpstr>Functional Requirements</vt:lpstr>
      <vt:lpstr>Software Requirement Specification</vt:lpstr>
      <vt:lpstr>UML Diagrams</vt:lpstr>
      <vt:lpstr>PowerPoint Presentation</vt:lpstr>
      <vt:lpstr>PowerPoint Presentation</vt:lpstr>
      <vt:lpstr>Activity Diagram</vt:lpstr>
      <vt:lpstr>Use case Diagram</vt:lpstr>
      <vt:lpstr>Problem NP Hard – NP Complete</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SWANKAMALL</dc:title>
  <dc:creator>ADMIN</dc:creator>
  <cp:lastModifiedBy>Source Code</cp:lastModifiedBy>
  <cp:revision>192</cp:revision>
  <dcterms:created xsi:type="dcterms:W3CDTF">2017-08-08T14:01:31Z</dcterms:created>
  <dcterms:modified xsi:type="dcterms:W3CDTF">2019-09-26T18:30:09Z</dcterms:modified>
</cp:coreProperties>
</file>