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WcsKX2CRDUWI02HxYr81kRIC0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Garamond-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aramond-bold.fntdata"/><Relationship Id="rId6" Type="http://schemas.openxmlformats.org/officeDocument/2006/relationships/slide" Target="slides/slide2.xml"/><Relationship Id="rId18" Type="http://schemas.openxmlformats.org/officeDocument/2006/relationships/font" Target="fonts/Garamon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sp>
        <p:nvSpPr>
          <p:cNvPr id="17" name="Google Shape;17;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24"/>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Google Shape;88;p24"/>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2" name="Shape 92"/>
        <p:cNvGrpSpPr/>
        <p:nvPr/>
      </p:nvGrpSpPr>
      <p:grpSpPr>
        <a:xfrm>
          <a:off x="0" y="0"/>
          <a:ext cx="0" cy="0"/>
          <a:chOff x="0" y="0"/>
          <a:chExt cx="0" cy="0"/>
        </a:xfrm>
      </p:grpSpPr>
      <p:sp>
        <p:nvSpPr>
          <p:cNvPr id="93" name="Google Shape;93;p25"/>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25"/>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9" name="Shape 99"/>
        <p:cNvGrpSpPr/>
        <p:nvPr/>
      </p:nvGrpSpPr>
      <p:grpSpPr>
        <a:xfrm>
          <a:off x="0" y="0"/>
          <a:ext cx="0" cy="0"/>
          <a:chOff x="0" y="0"/>
          <a:chExt cx="0" cy="0"/>
        </a:xfrm>
      </p:grpSpPr>
      <p:sp>
        <p:nvSpPr>
          <p:cNvPr id="100" name="Google Shape;100;p26"/>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6"/>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6"/>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26"/>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26"/>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27"/>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7"/>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28"/>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28"/>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8"/>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28"/>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28"/>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5" name="Shape 125"/>
        <p:cNvGrpSpPr/>
        <p:nvPr/>
      </p:nvGrpSpPr>
      <p:grpSpPr>
        <a:xfrm>
          <a:off x="0" y="0"/>
          <a:ext cx="0" cy="0"/>
          <a:chOff x="0" y="0"/>
          <a:chExt cx="0" cy="0"/>
        </a:xfrm>
      </p:grpSpPr>
      <p:sp>
        <p:nvSpPr>
          <p:cNvPr id="126" name="Google Shape;126;p29"/>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9"/>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29"/>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29"/>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Google Shape;134;p3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3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31"/>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1"/>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3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31"/>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cxnSp>
        <p:nvCxnSpPr>
          <p:cNvPr id="21" name="Google Shape;21;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22" name="Google Shape;22;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24" name="Google Shape;24;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7" name="Shape 27"/>
        <p:cNvGrpSpPr/>
        <p:nvPr/>
      </p:nvGrpSpPr>
      <p:grpSpPr>
        <a:xfrm>
          <a:off x="0" y="0"/>
          <a:ext cx="0" cy="0"/>
          <a:chOff x="0" y="0"/>
          <a:chExt cx="0" cy="0"/>
        </a:xfrm>
      </p:grpSpPr>
      <p:sp>
        <p:nvSpPr>
          <p:cNvPr id="28" name="Google Shape;28;p17"/>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0" name="Google Shape;30;p17"/>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31" name="Google Shape;31;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17"/>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Google Shape;36;p18"/>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38" name="Google Shape;38;p18"/>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39" name="Google Shape;39;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42" name="Shape 42"/>
        <p:cNvGrpSpPr/>
        <p:nvPr/>
      </p:nvGrpSpPr>
      <p:grpSpPr>
        <a:xfrm>
          <a:off x="0" y="0"/>
          <a:ext cx="0" cy="0"/>
          <a:chOff x="0" y="0"/>
          <a:chExt cx="0" cy="0"/>
        </a:xfrm>
      </p:grpSpPr>
      <p:grpSp>
        <p:nvGrpSpPr>
          <p:cNvPr id="43" name="Google Shape;43;p19"/>
          <p:cNvGrpSpPr/>
          <p:nvPr/>
        </p:nvGrpSpPr>
        <p:grpSpPr>
          <a:xfrm>
            <a:off x="0" y="0"/>
            <a:ext cx="12188825" cy="6872226"/>
            <a:chOff x="0" y="0"/>
            <a:chExt cx="12188825" cy="6872226"/>
          </a:xfrm>
        </p:grpSpPr>
        <p:pic>
          <p:nvPicPr>
            <p:cNvPr descr="HD-PanelTitle-V.png" id="44" name="Google Shape;44;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5" name="Google Shape;45;p19"/>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46" name="Google Shape;46;p19"/>
            <p:cNvPicPr preferRelativeResize="0"/>
            <p:nvPr/>
          </p:nvPicPr>
          <p:blipFill rotWithShape="1">
            <a:blip r:embed="rId3">
              <a:alphaModFix/>
            </a:blip>
            <a:srcRect b="0" l="2" r="47673" t="0"/>
            <a:stretch/>
          </p:blipFill>
          <p:spPr>
            <a:xfrm rot="5400000">
              <a:off x="5245268" y="530352"/>
              <a:ext cx="1673352" cy="612648"/>
            </a:xfrm>
            <a:prstGeom prst="rect">
              <a:avLst/>
            </a:prstGeom>
            <a:noFill/>
            <a:ln>
              <a:noFill/>
            </a:ln>
          </p:spPr>
        </p:pic>
        <p:pic>
          <p:nvPicPr>
            <p:cNvPr descr="HDRibbonTitle-UniformTrim.png" id="47" name="Google Shape;47;p19"/>
            <p:cNvPicPr preferRelativeResize="0"/>
            <p:nvPr/>
          </p:nvPicPr>
          <p:blipFill rotWithShape="1">
            <a:blip r:embed="rId3">
              <a:alphaModFix/>
            </a:blip>
            <a:srcRect b="0" l="0" r="48819" t="0"/>
            <a:stretch/>
          </p:blipFill>
          <p:spPr>
            <a:xfrm rot="5400000">
              <a:off x="5263556" y="5747514"/>
              <a:ext cx="1636776" cy="612648"/>
            </a:xfrm>
            <a:prstGeom prst="rect">
              <a:avLst/>
            </a:prstGeom>
            <a:noFill/>
            <a:ln>
              <a:noFill/>
            </a:ln>
          </p:spPr>
        </p:pic>
      </p:grpSp>
      <p:sp>
        <p:nvSpPr>
          <p:cNvPr id="48" name="Google Shape;48;p19"/>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50" name="Google Shape;50;p19"/>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3" name="Google Shape;53;p19"/>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4" name="Shape 54"/>
        <p:cNvGrpSpPr/>
        <p:nvPr/>
      </p:nvGrpSpPr>
      <p:grpSpPr>
        <a:xfrm>
          <a:off x="0" y="0"/>
          <a:ext cx="0" cy="0"/>
          <a:chOff x="0" y="0"/>
          <a:chExt cx="0" cy="0"/>
        </a:xfrm>
      </p:grpSpPr>
      <p:sp>
        <p:nvSpPr>
          <p:cNvPr id="55" name="Google Shape;55;p20"/>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57" name="Google Shape;57;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0" name="Google Shape;60;p20"/>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Google Shape;62;p2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4" name="Google Shape;64;p21"/>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5" name="Google Shape;65;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8" name="Google Shape;68;p2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9" name="Shape 69"/>
        <p:cNvGrpSpPr/>
        <p:nvPr/>
      </p:nvGrpSpPr>
      <p:grpSpPr>
        <a:xfrm>
          <a:off x="0" y="0"/>
          <a:ext cx="0" cy="0"/>
          <a:chOff x="0" y="0"/>
          <a:chExt cx="0" cy="0"/>
        </a:xfrm>
      </p:grpSpPr>
      <p:sp>
        <p:nvSpPr>
          <p:cNvPr id="70" name="Google Shape;70;p2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72" name="Google Shape;72;p22"/>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22"/>
          <p:cNvSpPr txBox="1"/>
          <p:nvPr>
            <p:ph idx="3" type="body"/>
          </p:nvPr>
        </p:nvSpPr>
        <p:spPr>
          <a:xfrm>
            <a:off x="6180671"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74" name="Google Shape;74;p22"/>
          <p:cNvSpPr txBox="1"/>
          <p:nvPr>
            <p:ph idx="4" type="body"/>
          </p:nvPr>
        </p:nvSpPr>
        <p:spPr>
          <a:xfrm>
            <a:off x="6180671"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5" name="Google Shape;75;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8" name="Google Shape;78;p2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 name="Shape 79"/>
        <p:cNvGrpSpPr/>
        <p:nvPr/>
      </p:nvGrpSpPr>
      <p:grpSpPr>
        <a:xfrm>
          <a:off x="0" y="0"/>
          <a:ext cx="0" cy="0"/>
          <a:chOff x="0" y="0"/>
          <a:chExt cx="0" cy="0"/>
        </a:xfrm>
      </p:grpSpPr>
      <p:sp>
        <p:nvSpPr>
          <p:cNvPr id="80" name="Google Shape;80;p2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4" name="Google Shape;84;p2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4"/>
          <p:cNvGrpSpPr/>
          <p:nvPr/>
        </p:nvGrpSpPr>
        <p:grpSpPr>
          <a:xfrm>
            <a:off x="0" y="0"/>
            <a:ext cx="12188825" cy="6856214"/>
            <a:chOff x="0" y="0"/>
            <a:chExt cx="12188825" cy="6856214"/>
          </a:xfrm>
        </p:grpSpPr>
        <p:pic>
          <p:nvPicPr>
            <p:cNvPr descr="HD-PanelContent-V.png" id="7" name="Google Shape;7;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4"/>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4"/>
            <p:cNvPicPr preferRelativeResize="0"/>
            <p:nvPr/>
          </p:nvPicPr>
          <p:blipFill rotWithShape="1">
            <a:blip r:embed="rId3">
              <a:alphaModFix/>
            </a:blip>
            <a:srcRect b="0" l="0" r="5093" t="0"/>
            <a:stretch/>
          </p:blipFill>
          <p:spPr>
            <a:xfrm rot="5400000">
              <a:off x="5706471" y="76265"/>
              <a:ext cx="758952" cy="606425"/>
            </a:xfrm>
            <a:prstGeom prst="rect">
              <a:avLst/>
            </a:prstGeom>
            <a:noFill/>
            <a:ln>
              <a:noFill/>
            </a:ln>
          </p:spPr>
        </p:pic>
        <p:pic>
          <p:nvPicPr>
            <p:cNvPr descr="HDRibbonContent-UniformTrim.png" id="10" name="Google Shape;10;p14"/>
            <p:cNvPicPr preferRelativeResize="0"/>
            <p:nvPr/>
          </p:nvPicPr>
          <p:blipFill rotWithShape="1">
            <a:blip r:embed="rId3">
              <a:alphaModFix/>
            </a:blip>
            <a:srcRect b="0" l="0" r="5093" t="0"/>
            <a:stretch/>
          </p:blipFill>
          <p:spPr>
            <a:xfrm rot="5400000">
              <a:off x="5706470" y="6173526"/>
              <a:ext cx="758952" cy="606425"/>
            </a:xfrm>
            <a:prstGeom prst="rect">
              <a:avLst/>
            </a:prstGeom>
            <a:noFill/>
            <a:ln>
              <a:noFill/>
            </a:ln>
          </p:spPr>
        </p:pic>
      </p:grpSp>
      <p:sp>
        <p:nvSpPr>
          <p:cNvPr id="11" name="Google Shape;11;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
          <p:cNvSpPr/>
          <p:nvPr/>
        </p:nvSpPr>
        <p:spPr>
          <a:xfrm>
            <a:off x="2692893" y="1859340"/>
            <a:ext cx="6806214"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chemeClr val="dk1"/>
                </a:solidFill>
                <a:latin typeface="Times New Roman"/>
                <a:ea typeface="Times New Roman"/>
                <a:cs typeface="Times New Roman"/>
                <a:sym typeface="Times New Roman"/>
              </a:rPr>
              <a:t>Smart Connected Sign Boards For Improved Road Safety</a:t>
            </a:r>
            <a:endParaRPr/>
          </a:p>
        </p:txBody>
      </p:sp>
      <p:sp>
        <p:nvSpPr>
          <p:cNvPr id="152" name="Google Shape;152;p1"/>
          <p:cNvSpPr txBox="1"/>
          <p:nvPr/>
        </p:nvSpPr>
        <p:spPr>
          <a:xfrm>
            <a:off x="9108490" y="4474346"/>
            <a:ext cx="20697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By</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Mirza Akber Namazi</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Neha Dinesh Prabhu</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Ambica Tandle</a:t>
            </a:r>
            <a:endParaRPr sz="1800">
              <a:solidFill>
                <a:schemeClr val="dk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0"/>
          <p:cNvSpPr txBox="1"/>
          <p:nvPr/>
        </p:nvSpPr>
        <p:spPr>
          <a:xfrm>
            <a:off x="1333130" y="1500325"/>
            <a:ext cx="26366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Web App:</a:t>
            </a:r>
            <a:endParaRPr b="1" sz="1800">
              <a:solidFill>
                <a:schemeClr val="dk1"/>
              </a:solidFill>
              <a:latin typeface="Times New Roman"/>
              <a:ea typeface="Times New Roman"/>
              <a:cs typeface="Times New Roman"/>
              <a:sym typeface="Times New Roman"/>
            </a:endParaRPr>
          </a:p>
        </p:txBody>
      </p:sp>
      <p:pic>
        <p:nvPicPr>
          <p:cNvPr id="213" name="Google Shape;213;p10"/>
          <p:cNvPicPr preferRelativeResize="0"/>
          <p:nvPr/>
        </p:nvPicPr>
        <p:blipFill rotWithShape="1">
          <a:blip r:embed="rId3">
            <a:alphaModFix/>
          </a:blip>
          <a:srcRect b="31125" l="17766" r="23543" t="25631"/>
          <a:stretch/>
        </p:blipFill>
        <p:spPr>
          <a:xfrm>
            <a:off x="2929630" y="2391970"/>
            <a:ext cx="7155403" cy="29657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t/>
            </a:r>
            <a:endParaRPr/>
          </a:p>
        </p:txBody>
      </p:sp>
      <p:pic>
        <p:nvPicPr>
          <p:cNvPr id="219" name="Google Shape;219;p11"/>
          <p:cNvPicPr preferRelativeResize="0"/>
          <p:nvPr>
            <p:ph idx="1" type="body"/>
          </p:nvPr>
        </p:nvPicPr>
        <p:blipFill rotWithShape="1">
          <a:blip r:embed="rId3">
            <a:alphaModFix/>
          </a:blip>
          <a:srcRect b="0" l="0" r="0" t="0"/>
          <a:stretch/>
        </p:blipFill>
        <p:spPr>
          <a:xfrm>
            <a:off x="984738" y="982133"/>
            <a:ext cx="10241279" cy="48932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2"/>
          <p:cNvSpPr txBox="1"/>
          <p:nvPr/>
        </p:nvSpPr>
        <p:spPr>
          <a:xfrm>
            <a:off x="1376040" y="1402672"/>
            <a:ext cx="362208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Conclusion:</a:t>
            </a:r>
            <a:endParaRPr b="1" sz="2000">
              <a:solidFill>
                <a:schemeClr val="dk1"/>
              </a:solidFill>
              <a:latin typeface="Times New Roman"/>
              <a:ea typeface="Times New Roman"/>
              <a:cs typeface="Times New Roman"/>
              <a:sym typeface="Times New Roman"/>
            </a:endParaRPr>
          </a:p>
        </p:txBody>
      </p:sp>
      <p:sp>
        <p:nvSpPr>
          <p:cNvPr id="225" name="Google Shape;225;p12"/>
          <p:cNvSpPr txBox="1"/>
          <p:nvPr/>
        </p:nvSpPr>
        <p:spPr>
          <a:xfrm>
            <a:off x="3844031" y="2388093"/>
            <a:ext cx="4199138"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Time can be saved.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Unnecessary traffic can be avoided</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Through speed limits, various lives can be saved.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13"/>
          <p:cNvPicPr preferRelativeResize="0"/>
          <p:nvPr/>
        </p:nvPicPr>
        <p:blipFill rotWithShape="1">
          <a:blip r:embed="rId3">
            <a:alphaModFix/>
          </a:blip>
          <a:srcRect b="0" l="0" r="0" t="0"/>
          <a:stretch/>
        </p:blipFill>
        <p:spPr>
          <a:xfrm>
            <a:off x="6063176" y="1645920"/>
            <a:ext cx="3987238" cy="38686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
          <p:cNvPicPr preferRelativeResize="0"/>
          <p:nvPr/>
        </p:nvPicPr>
        <p:blipFill rotWithShape="1">
          <a:blip r:embed="rId3">
            <a:alphaModFix/>
          </a:blip>
          <a:srcRect b="0" l="0" r="0" t="0"/>
          <a:stretch/>
        </p:blipFill>
        <p:spPr>
          <a:xfrm>
            <a:off x="1295402" y="2574390"/>
            <a:ext cx="4598961" cy="3104530"/>
          </a:xfrm>
          <a:prstGeom prst="rect">
            <a:avLst/>
          </a:prstGeom>
          <a:noFill/>
          <a:ln>
            <a:noFill/>
          </a:ln>
        </p:spPr>
      </p:pic>
      <p:sp>
        <p:nvSpPr>
          <p:cNvPr id="158" name="Google Shape;158;p2"/>
          <p:cNvSpPr txBox="1"/>
          <p:nvPr>
            <p:ph type="title"/>
          </p:nvPr>
        </p:nvSpPr>
        <p:spPr>
          <a:xfrm>
            <a:off x="1295401" y="1388869"/>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959"/>
              <a:buFont typeface="Garamond"/>
              <a:buNone/>
            </a:pPr>
            <a:r>
              <a:rPr b="1" lang="en-US" sz="3959" u="sng"/>
              <a:t>Introduction</a:t>
            </a:r>
            <a:br>
              <a:rPr lang="en-US" sz="3959"/>
            </a:br>
            <a:endParaRPr sz="3959"/>
          </a:p>
        </p:txBody>
      </p:sp>
      <p:sp>
        <p:nvSpPr>
          <p:cNvPr id="159" name="Google Shape;159;p2"/>
          <p:cNvSpPr txBox="1"/>
          <p:nvPr>
            <p:ph idx="1" type="body"/>
          </p:nvPr>
        </p:nvSpPr>
        <p:spPr>
          <a:xfrm>
            <a:off x="6160776" y="3089429"/>
            <a:ext cx="4598960" cy="193533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2760"/>
              <a:buNone/>
            </a:pPr>
            <a:r>
              <a:rPr lang="en-US">
                <a:solidFill>
                  <a:schemeClr val="lt1"/>
                </a:solidFill>
              </a:rPr>
              <a:t> </a:t>
            </a:r>
            <a:r>
              <a:rPr b="1" lang="en-US">
                <a:solidFill>
                  <a:schemeClr val="dk1"/>
                </a:solidFill>
              </a:rPr>
              <a:t>Our Project is about digitizing the road signs and change the content dynamically using various Technology.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
          <p:cNvSpPr/>
          <p:nvPr/>
        </p:nvSpPr>
        <p:spPr>
          <a:xfrm>
            <a:off x="1846556" y="1811043"/>
            <a:ext cx="35155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Existing System:</a:t>
            </a:r>
            <a:endParaRPr sz="1800">
              <a:solidFill>
                <a:schemeClr val="dk1"/>
              </a:solidFill>
              <a:latin typeface="Garamond"/>
              <a:ea typeface="Garamond"/>
              <a:cs typeface="Garamond"/>
              <a:sym typeface="Garamond"/>
            </a:endParaRPr>
          </a:p>
        </p:txBody>
      </p:sp>
      <p:sp>
        <p:nvSpPr>
          <p:cNvPr id="165" name="Google Shape;165;p3"/>
          <p:cNvSpPr txBox="1"/>
          <p:nvPr/>
        </p:nvSpPr>
        <p:spPr>
          <a:xfrm>
            <a:off x="4909351" y="2334264"/>
            <a:ext cx="518456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In present Systems the road signs and the speed limits are Static. But the road signs can be changed in some cases. We can consider some cases when there are some road diversions due to heavy traffic or due to accidents then we can change the road signs accordingly if they are digitalized.</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Also the speed Limit can be changed based on weather which is not constant over an area.</a:t>
            </a:r>
            <a:endParaRPr sz="1800">
              <a:solidFill>
                <a:schemeClr val="dk1"/>
              </a:solidFill>
              <a:latin typeface="Garamond"/>
              <a:ea typeface="Garamond"/>
              <a:cs typeface="Garamond"/>
              <a:sym typeface="Garamond"/>
            </a:endParaRPr>
          </a:p>
        </p:txBody>
      </p:sp>
      <p:pic>
        <p:nvPicPr>
          <p:cNvPr descr="Image result for sign boards speed limit on road hd" id="166" name="Google Shape;166;p3"/>
          <p:cNvPicPr preferRelativeResize="0"/>
          <p:nvPr/>
        </p:nvPicPr>
        <p:blipFill rotWithShape="1">
          <a:blip r:embed="rId3">
            <a:alphaModFix/>
          </a:blip>
          <a:srcRect b="0" l="0" r="0" t="0"/>
          <a:stretch/>
        </p:blipFill>
        <p:spPr>
          <a:xfrm>
            <a:off x="1846556" y="2574522"/>
            <a:ext cx="2662651" cy="26515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4"/>
          <p:cNvSpPr/>
          <p:nvPr/>
        </p:nvSpPr>
        <p:spPr>
          <a:xfrm>
            <a:off x="1846556" y="1811043"/>
            <a:ext cx="35155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Proposed System:</a:t>
            </a:r>
            <a:endParaRPr/>
          </a:p>
        </p:txBody>
      </p:sp>
      <p:sp>
        <p:nvSpPr>
          <p:cNvPr id="172" name="Google Shape;172;p4"/>
          <p:cNvSpPr txBox="1"/>
          <p:nvPr/>
        </p:nvSpPr>
        <p:spPr>
          <a:xfrm>
            <a:off x="1846556" y="2574522"/>
            <a:ext cx="518456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This project proposes a system which has digital sign boards on which the signs can be changed dynamically. By using the Weather API ,we can get the weather reports based on which we can set the speed limit to particular area. </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There is a web app through which you can enter the data of the road diversions, accident prone areas etc. This data is retrieved and displayed on the sign boards accordingly. </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pic>
        <p:nvPicPr>
          <p:cNvPr descr="Related image" id="173" name="Google Shape;173;p4"/>
          <p:cNvPicPr preferRelativeResize="0"/>
          <p:nvPr/>
        </p:nvPicPr>
        <p:blipFill rotWithShape="1">
          <a:blip r:embed="rId3">
            <a:alphaModFix/>
          </a:blip>
          <a:srcRect b="0" l="0" r="0" t="0"/>
          <a:stretch/>
        </p:blipFill>
        <p:spPr>
          <a:xfrm>
            <a:off x="7753165" y="2072653"/>
            <a:ext cx="2752077" cy="32466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5"/>
          <p:cNvSpPr txBox="1"/>
          <p:nvPr>
            <p:ph type="title"/>
          </p:nvPr>
        </p:nvSpPr>
        <p:spPr>
          <a:xfrm>
            <a:off x="1295402" y="982132"/>
            <a:ext cx="9601196" cy="1648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Technology used:</a:t>
            </a:r>
            <a:endParaRPr/>
          </a:p>
        </p:txBody>
      </p:sp>
      <p:sp>
        <p:nvSpPr>
          <p:cNvPr id="179" name="Google Shape;179;p5"/>
          <p:cNvSpPr txBox="1"/>
          <p:nvPr>
            <p:ph idx="1" type="body"/>
          </p:nvPr>
        </p:nvSpPr>
        <p:spPr>
          <a:xfrm>
            <a:off x="1295401" y="2630657"/>
            <a:ext cx="9601196" cy="2900131"/>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553"/>
              <a:buNone/>
            </a:pPr>
            <a:r>
              <a:t/>
            </a:r>
            <a:endParaRPr sz="2220"/>
          </a:p>
          <a:p>
            <a:pPr indent="-285750" lvl="0" marL="285750" rtl="0" algn="l">
              <a:lnSpc>
                <a:spcPct val="80000"/>
              </a:lnSpc>
              <a:spcBef>
                <a:spcPts val="1118"/>
              </a:spcBef>
              <a:spcAft>
                <a:spcPts val="0"/>
              </a:spcAft>
              <a:buSzPts val="2979"/>
              <a:buChar char="•"/>
            </a:pPr>
            <a:r>
              <a:rPr lang="en-US" sz="2590"/>
              <a:t>Nodemcu</a:t>
            </a:r>
            <a:endParaRPr sz="2590"/>
          </a:p>
          <a:p>
            <a:pPr indent="-285750" lvl="0" marL="285750" rtl="0" algn="l">
              <a:lnSpc>
                <a:spcPct val="80000"/>
              </a:lnSpc>
              <a:spcBef>
                <a:spcPts val="1118"/>
              </a:spcBef>
              <a:spcAft>
                <a:spcPts val="0"/>
              </a:spcAft>
              <a:buSzPts val="2979"/>
              <a:buChar char="•"/>
            </a:pPr>
            <a:r>
              <a:rPr lang="en-US" sz="2590"/>
              <a:t>Oled screen</a:t>
            </a:r>
            <a:endParaRPr/>
          </a:p>
          <a:p>
            <a:pPr indent="-285750" lvl="0" marL="285750" rtl="0" algn="l">
              <a:lnSpc>
                <a:spcPct val="80000"/>
              </a:lnSpc>
              <a:spcBef>
                <a:spcPts val="1118"/>
              </a:spcBef>
              <a:spcAft>
                <a:spcPts val="0"/>
              </a:spcAft>
              <a:buSzPts val="2979"/>
              <a:buChar char="•"/>
            </a:pPr>
            <a:r>
              <a:rPr lang="en-US" sz="2590"/>
              <a:t>Ultra sonic sensor </a:t>
            </a:r>
            <a:endParaRPr/>
          </a:p>
          <a:p>
            <a:pPr indent="-285750" lvl="0" marL="285750" rtl="0" algn="l">
              <a:lnSpc>
                <a:spcPct val="80000"/>
              </a:lnSpc>
              <a:spcBef>
                <a:spcPts val="1118"/>
              </a:spcBef>
              <a:spcAft>
                <a:spcPts val="0"/>
              </a:spcAft>
              <a:buSzPts val="2979"/>
              <a:buChar char="•"/>
            </a:pPr>
            <a:r>
              <a:rPr lang="en-US" sz="2590"/>
              <a:t>Connecting wires</a:t>
            </a:r>
            <a:endParaRPr/>
          </a:p>
          <a:p>
            <a:pPr indent="-285750" lvl="0" marL="285750" rtl="0" algn="l">
              <a:lnSpc>
                <a:spcPct val="80000"/>
              </a:lnSpc>
              <a:spcBef>
                <a:spcPts val="1118"/>
              </a:spcBef>
              <a:spcAft>
                <a:spcPts val="0"/>
              </a:spcAft>
              <a:buSzPts val="2979"/>
              <a:buChar char="•"/>
            </a:pPr>
            <a:r>
              <a:rPr lang="en-US" sz="2590"/>
              <a:t>Bread board</a:t>
            </a:r>
            <a:endParaRPr/>
          </a:p>
          <a:p>
            <a:pPr indent="-96615" lvl="0" marL="285750" rtl="0" algn="l">
              <a:lnSpc>
                <a:spcPct val="80000"/>
              </a:lnSpc>
              <a:spcBef>
                <a:spcPts val="1118"/>
              </a:spcBef>
              <a:spcAft>
                <a:spcPts val="0"/>
              </a:spcAft>
              <a:buSzPts val="2979"/>
              <a:buNone/>
            </a:pPr>
            <a:r>
              <a:t/>
            </a:r>
            <a:endParaRPr sz="2590"/>
          </a:p>
        </p:txBody>
      </p:sp>
      <p:sp>
        <p:nvSpPr>
          <p:cNvPr id="180" name="Google Shape;180;p5"/>
          <p:cNvSpPr txBox="1"/>
          <p:nvPr/>
        </p:nvSpPr>
        <p:spPr>
          <a:xfrm>
            <a:off x="5418039" y="3015907"/>
            <a:ext cx="4498319"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IBM Cloud </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Weather API</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Arduino IDE</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IBM Watson IOT platform</a:t>
            </a:r>
            <a:endParaRPr sz="2400">
              <a:solidFill>
                <a:schemeClr val="dk1"/>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6"/>
          <p:cNvSpPr txBox="1"/>
          <p:nvPr>
            <p:ph type="title"/>
          </p:nvPr>
        </p:nvSpPr>
        <p:spPr>
          <a:xfrm>
            <a:off x="1293811" y="1083212"/>
            <a:ext cx="6274607" cy="236337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3200"/>
              <a:buFont typeface="Garamond"/>
              <a:buNone/>
            </a:pPr>
            <a:r>
              <a:rPr b="1" lang="en-US" sz="3200"/>
              <a:t>									NodeMCU </a:t>
            </a:r>
            <a:br>
              <a:rPr b="1" lang="en-US" sz="3200"/>
            </a:br>
            <a:br>
              <a:rPr b="1" lang="en-US" sz="3200"/>
            </a:br>
            <a:r>
              <a:rPr b="1" lang="en-US" sz="3200"/>
              <a:t>Bread board</a:t>
            </a:r>
            <a:endParaRPr/>
          </a:p>
        </p:txBody>
      </p:sp>
      <p:pic>
        <p:nvPicPr>
          <p:cNvPr id="186" name="Google Shape;186;p6"/>
          <p:cNvPicPr preferRelativeResize="0"/>
          <p:nvPr>
            <p:ph idx="1" type="body"/>
          </p:nvPr>
        </p:nvPicPr>
        <p:blipFill rotWithShape="1">
          <a:blip r:embed="rId3">
            <a:alphaModFix/>
          </a:blip>
          <a:srcRect b="0" l="0" r="0" t="0"/>
          <a:stretch/>
        </p:blipFill>
        <p:spPr>
          <a:xfrm>
            <a:off x="7568418" y="888089"/>
            <a:ext cx="3040161" cy="3362178"/>
          </a:xfrm>
          <a:prstGeom prst="rect">
            <a:avLst/>
          </a:prstGeom>
          <a:noFill/>
          <a:ln>
            <a:noFill/>
          </a:ln>
        </p:spPr>
      </p:pic>
      <p:sp>
        <p:nvSpPr>
          <p:cNvPr id="187" name="Google Shape;187;p6"/>
          <p:cNvSpPr txBox="1"/>
          <p:nvPr>
            <p:ph idx="2" type="body"/>
          </p:nvPr>
        </p:nvSpPr>
        <p:spPr>
          <a:xfrm>
            <a:off x="1293811" y="3854548"/>
            <a:ext cx="4333266" cy="161492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840"/>
              <a:buNone/>
            </a:pPr>
            <a:r>
              <a:t/>
            </a:r>
            <a:endParaRPr/>
          </a:p>
        </p:txBody>
      </p:sp>
      <p:pic>
        <p:nvPicPr>
          <p:cNvPr id="188" name="Google Shape;188;p6"/>
          <p:cNvPicPr preferRelativeResize="0"/>
          <p:nvPr/>
        </p:nvPicPr>
        <p:blipFill rotWithShape="1">
          <a:blip r:embed="rId4">
            <a:alphaModFix/>
          </a:blip>
          <a:srcRect b="0" l="0" r="0" t="0"/>
          <a:stretch/>
        </p:blipFill>
        <p:spPr>
          <a:xfrm>
            <a:off x="1181686" y="3446585"/>
            <a:ext cx="5486399" cy="2260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7"/>
          <p:cNvSpPr txBox="1"/>
          <p:nvPr>
            <p:ph idx="4294967295" type="body"/>
          </p:nvPr>
        </p:nvSpPr>
        <p:spPr>
          <a:xfrm>
            <a:off x="1266092" y="1096963"/>
            <a:ext cx="8335108" cy="47783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760"/>
              <a:buNone/>
            </a:pPr>
            <a:r>
              <a:rPr b="1" lang="en-US"/>
              <a:t>                                                      Oled screen </a:t>
            </a:r>
            <a:endParaRPr/>
          </a:p>
          <a:p>
            <a:pPr indent="0" lvl="0" marL="0" rtl="0" algn="l">
              <a:spcBef>
                <a:spcPts val="1080"/>
              </a:spcBef>
              <a:spcAft>
                <a:spcPts val="0"/>
              </a:spcAft>
              <a:buSzPts val="2760"/>
              <a:buNone/>
            </a:pPr>
            <a:r>
              <a:rPr b="1" lang="en-US"/>
              <a:t>Ultra sonic sensor</a:t>
            </a:r>
            <a:endParaRPr/>
          </a:p>
          <a:p>
            <a:pPr indent="0" lvl="0" marL="0" rtl="0" algn="l">
              <a:spcBef>
                <a:spcPts val="1080"/>
              </a:spcBef>
              <a:spcAft>
                <a:spcPts val="0"/>
              </a:spcAft>
              <a:buSzPts val="2760"/>
              <a:buNone/>
            </a:pPr>
            <a:r>
              <a:t/>
            </a:r>
            <a:endParaRPr/>
          </a:p>
        </p:txBody>
      </p:sp>
      <p:pic>
        <p:nvPicPr>
          <p:cNvPr id="194" name="Google Shape;194;p7"/>
          <p:cNvPicPr preferRelativeResize="0"/>
          <p:nvPr/>
        </p:nvPicPr>
        <p:blipFill rotWithShape="1">
          <a:blip r:embed="rId3">
            <a:alphaModFix/>
          </a:blip>
          <a:srcRect b="0" l="0" r="0" t="0"/>
          <a:stretch/>
        </p:blipFill>
        <p:spPr>
          <a:xfrm>
            <a:off x="7152126" y="925611"/>
            <a:ext cx="3317875" cy="3317875"/>
          </a:xfrm>
          <a:prstGeom prst="roundRect">
            <a:avLst>
              <a:gd fmla="val 16667" name="adj"/>
            </a:avLst>
          </a:prstGeom>
          <a:noFill/>
          <a:ln>
            <a:noFill/>
          </a:ln>
          <a:effectLst>
            <a:outerShdw blurRad="152400" kx="110000" rotWithShape="0" algn="tl" dir="900000" dist="12000" sy="98000" ky="200000">
              <a:srgbClr val="000000">
                <a:alpha val="29803"/>
              </a:srgbClr>
            </a:outerShdw>
          </a:effectLst>
        </p:spPr>
      </p:pic>
      <p:pic>
        <p:nvPicPr>
          <p:cNvPr id="195" name="Google Shape;195;p7"/>
          <p:cNvPicPr preferRelativeResize="0"/>
          <p:nvPr/>
        </p:nvPicPr>
        <p:blipFill rotWithShape="1">
          <a:blip r:embed="rId4">
            <a:alphaModFix/>
          </a:blip>
          <a:srcRect b="0" l="0" r="0" t="0"/>
          <a:stretch/>
        </p:blipFill>
        <p:spPr>
          <a:xfrm>
            <a:off x="1427809" y="2253394"/>
            <a:ext cx="2781300" cy="1647825"/>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00" kx="0" rotWithShape="0" algn="bl" stA="28000"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8"/>
          <p:cNvPicPr preferRelativeResize="0"/>
          <p:nvPr>
            <p:ph idx="4294967295" type="body"/>
          </p:nvPr>
        </p:nvPicPr>
        <p:blipFill rotWithShape="1">
          <a:blip r:embed="rId3">
            <a:alphaModFix/>
          </a:blip>
          <a:srcRect b="0" l="0" r="0" t="0"/>
          <a:stretch/>
        </p:blipFill>
        <p:spPr>
          <a:xfrm>
            <a:off x="1110729" y="1123339"/>
            <a:ext cx="9705975" cy="4892675"/>
          </a:xfrm>
          <a:prstGeom prst="rect">
            <a:avLst/>
          </a:prstGeom>
          <a:noFill/>
          <a:ln>
            <a:noFill/>
          </a:ln>
        </p:spPr>
      </p:pic>
      <p:sp>
        <p:nvSpPr>
          <p:cNvPr id="201" name="Google Shape;201;p8"/>
          <p:cNvSpPr txBox="1"/>
          <p:nvPr/>
        </p:nvSpPr>
        <p:spPr>
          <a:xfrm>
            <a:off x="1109709" y="841985"/>
            <a:ext cx="28408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Use Case Diagram:</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9"/>
          <p:cNvSpPr txBox="1"/>
          <p:nvPr/>
        </p:nvSpPr>
        <p:spPr>
          <a:xfrm>
            <a:off x="1012055" y="893289"/>
            <a:ext cx="23993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aramond"/>
                <a:ea typeface="Garamond"/>
                <a:cs typeface="Garamond"/>
                <a:sym typeface="Garamond"/>
              </a:rPr>
              <a:t>NodeRED Flow:</a:t>
            </a:r>
            <a:endParaRPr b="1" sz="1800">
              <a:solidFill>
                <a:schemeClr val="dk1"/>
              </a:solidFill>
              <a:latin typeface="Garamond"/>
              <a:ea typeface="Garamond"/>
              <a:cs typeface="Garamond"/>
              <a:sym typeface="Garamond"/>
            </a:endParaRPr>
          </a:p>
        </p:txBody>
      </p:sp>
      <p:pic>
        <p:nvPicPr>
          <p:cNvPr id="207" name="Google Shape;207;p9"/>
          <p:cNvPicPr preferRelativeResize="0"/>
          <p:nvPr/>
        </p:nvPicPr>
        <p:blipFill rotWithShape="1">
          <a:blip r:embed="rId3">
            <a:alphaModFix/>
          </a:blip>
          <a:srcRect b="0" l="0" r="0" t="0"/>
          <a:stretch/>
        </p:blipFill>
        <p:spPr>
          <a:xfrm>
            <a:off x="1418896" y="1354954"/>
            <a:ext cx="9320212" cy="46205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2019-06-12T13:31:10Z</dcterms:created>
  <dc:creator>HP</dc:creator>
</cp:coreProperties>
</file>