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8" r:id="rId7"/>
    <p:sldId id="269" r:id="rId8"/>
    <p:sldId id="270" r:id="rId9"/>
    <p:sldId id="274" r:id="rId10"/>
    <p:sldId id="271" r:id="rId11"/>
    <p:sldId id="272" r:id="rId12"/>
    <p:sldId id="262" r:id="rId13"/>
    <p:sldId id="263" r:id="rId14"/>
    <p:sldId id="264" r:id="rId15"/>
    <p:sldId id="265"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15E9B-C53E-3F5B-E204-9D508683A4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F9F9DA-278F-2A1F-A1CE-1252E9C5B7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550117-BFF8-2C79-C5D1-CC3766D01975}"/>
              </a:ext>
            </a:extLst>
          </p:cNvPr>
          <p:cNvSpPr>
            <a:spLocks noGrp="1"/>
          </p:cNvSpPr>
          <p:nvPr>
            <p:ph type="dt" sz="half" idx="10"/>
          </p:nvPr>
        </p:nvSpPr>
        <p:spPr/>
        <p:txBody>
          <a:bodyPr/>
          <a:lstStyle/>
          <a:p>
            <a:fld id="{0B8780CC-EDEE-45A9-9439-C8B75D5F0949}" type="datetimeFigureOut">
              <a:rPr lang="en-US" smtClean="0"/>
              <a:t>10/11/2023</a:t>
            </a:fld>
            <a:endParaRPr lang="en-US"/>
          </a:p>
        </p:txBody>
      </p:sp>
      <p:sp>
        <p:nvSpPr>
          <p:cNvPr id="5" name="Footer Placeholder 4">
            <a:extLst>
              <a:ext uri="{FF2B5EF4-FFF2-40B4-BE49-F238E27FC236}">
                <a16:creationId xmlns:a16="http://schemas.microsoft.com/office/drawing/2014/main" id="{D7035609-99D5-D56B-E8D0-590709214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70822F-D2FE-BE54-5641-9244720209BE}"/>
              </a:ext>
            </a:extLst>
          </p:cNvPr>
          <p:cNvSpPr>
            <a:spLocks noGrp="1"/>
          </p:cNvSpPr>
          <p:nvPr>
            <p:ph type="sldNum" sz="quarter" idx="12"/>
          </p:nvPr>
        </p:nvSpPr>
        <p:spPr/>
        <p:txBody>
          <a:bodyPr/>
          <a:lstStyle/>
          <a:p>
            <a:fld id="{3558F585-D6C2-4D27-87C7-B3BEE0762414}" type="slidenum">
              <a:rPr lang="en-US" smtClean="0"/>
              <a:t>‹#›</a:t>
            </a:fld>
            <a:endParaRPr lang="en-US"/>
          </a:p>
        </p:txBody>
      </p:sp>
    </p:spTree>
    <p:extLst>
      <p:ext uri="{BB962C8B-B14F-4D97-AF65-F5344CB8AC3E}">
        <p14:creationId xmlns:p14="http://schemas.microsoft.com/office/powerpoint/2010/main" val="327651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B775A-B115-C576-43E8-40688E6B7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1785F9-3613-D78C-1C79-7116F4559A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6B9A6D-D51B-149F-A229-597624015FE2}"/>
              </a:ext>
            </a:extLst>
          </p:cNvPr>
          <p:cNvSpPr>
            <a:spLocks noGrp="1"/>
          </p:cNvSpPr>
          <p:nvPr>
            <p:ph type="dt" sz="half" idx="10"/>
          </p:nvPr>
        </p:nvSpPr>
        <p:spPr/>
        <p:txBody>
          <a:bodyPr/>
          <a:lstStyle/>
          <a:p>
            <a:fld id="{0B8780CC-EDEE-45A9-9439-C8B75D5F0949}" type="datetimeFigureOut">
              <a:rPr lang="en-US" smtClean="0"/>
              <a:t>10/11/2023</a:t>
            </a:fld>
            <a:endParaRPr lang="en-US"/>
          </a:p>
        </p:txBody>
      </p:sp>
      <p:sp>
        <p:nvSpPr>
          <p:cNvPr id="5" name="Footer Placeholder 4">
            <a:extLst>
              <a:ext uri="{FF2B5EF4-FFF2-40B4-BE49-F238E27FC236}">
                <a16:creationId xmlns:a16="http://schemas.microsoft.com/office/drawing/2014/main" id="{F7FCE906-665D-E2D2-0695-B0FE81D588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FD630F-3EC9-150F-B396-56C2A97C682C}"/>
              </a:ext>
            </a:extLst>
          </p:cNvPr>
          <p:cNvSpPr>
            <a:spLocks noGrp="1"/>
          </p:cNvSpPr>
          <p:nvPr>
            <p:ph type="sldNum" sz="quarter" idx="12"/>
          </p:nvPr>
        </p:nvSpPr>
        <p:spPr/>
        <p:txBody>
          <a:bodyPr/>
          <a:lstStyle/>
          <a:p>
            <a:fld id="{3558F585-D6C2-4D27-87C7-B3BEE0762414}" type="slidenum">
              <a:rPr lang="en-US" smtClean="0"/>
              <a:t>‹#›</a:t>
            </a:fld>
            <a:endParaRPr lang="en-US"/>
          </a:p>
        </p:txBody>
      </p:sp>
    </p:spTree>
    <p:extLst>
      <p:ext uri="{BB962C8B-B14F-4D97-AF65-F5344CB8AC3E}">
        <p14:creationId xmlns:p14="http://schemas.microsoft.com/office/powerpoint/2010/main" val="2836490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0716B8-8DE9-43F4-A92B-311611687B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5E3F2D-FD49-19F7-4FA5-10CF876216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EFE772-98F7-2A2A-7618-E7ECAE7DB5FC}"/>
              </a:ext>
            </a:extLst>
          </p:cNvPr>
          <p:cNvSpPr>
            <a:spLocks noGrp="1"/>
          </p:cNvSpPr>
          <p:nvPr>
            <p:ph type="dt" sz="half" idx="10"/>
          </p:nvPr>
        </p:nvSpPr>
        <p:spPr/>
        <p:txBody>
          <a:bodyPr/>
          <a:lstStyle/>
          <a:p>
            <a:fld id="{0B8780CC-EDEE-45A9-9439-C8B75D5F0949}" type="datetimeFigureOut">
              <a:rPr lang="en-US" smtClean="0"/>
              <a:t>10/11/2023</a:t>
            </a:fld>
            <a:endParaRPr lang="en-US"/>
          </a:p>
        </p:txBody>
      </p:sp>
      <p:sp>
        <p:nvSpPr>
          <p:cNvPr id="5" name="Footer Placeholder 4">
            <a:extLst>
              <a:ext uri="{FF2B5EF4-FFF2-40B4-BE49-F238E27FC236}">
                <a16:creationId xmlns:a16="http://schemas.microsoft.com/office/drawing/2014/main" id="{E1C11F9D-E8AF-B102-A35B-F55B4BBF7B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2CC39-A817-FA98-2726-C9C73E5805BB}"/>
              </a:ext>
            </a:extLst>
          </p:cNvPr>
          <p:cNvSpPr>
            <a:spLocks noGrp="1"/>
          </p:cNvSpPr>
          <p:nvPr>
            <p:ph type="sldNum" sz="quarter" idx="12"/>
          </p:nvPr>
        </p:nvSpPr>
        <p:spPr/>
        <p:txBody>
          <a:bodyPr/>
          <a:lstStyle/>
          <a:p>
            <a:fld id="{3558F585-D6C2-4D27-87C7-B3BEE0762414}" type="slidenum">
              <a:rPr lang="en-US" smtClean="0"/>
              <a:t>‹#›</a:t>
            </a:fld>
            <a:endParaRPr lang="en-US"/>
          </a:p>
        </p:txBody>
      </p:sp>
    </p:spTree>
    <p:extLst>
      <p:ext uri="{BB962C8B-B14F-4D97-AF65-F5344CB8AC3E}">
        <p14:creationId xmlns:p14="http://schemas.microsoft.com/office/powerpoint/2010/main" val="4000243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8848A-FF27-0919-A066-CE1D7AAB6BB1}"/>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1AE293D1-8E93-67E5-5FB3-42DFA2F8F621}"/>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41ADA7-E1C1-AEFC-999B-794FFBE24D62}"/>
              </a:ext>
            </a:extLst>
          </p:cNvPr>
          <p:cNvSpPr>
            <a:spLocks noGrp="1"/>
          </p:cNvSpPr>
          <p:nvPr>
            <p:ph type="dt" sz="half" idx="10"/>
          </p:nvPr>
        </p:nvSpPr>
        <p:spPr/>
        <p:txBody>
          <a:bodyPr/>
          <a:lstStyle/>
          <a:p>
            <a:fld id="{0B8780CC-EDEE-45A9-9439-C8B75D5F0949}" type="datetimeFigureOut">
              <a:rPr lang="en-US" smtClean="0"/>
              <a:t>10/11/2023</a:t>
            </a:fld>
            <a:endParaRPr lang="en-US"/>
          </a:p>
        </p:txBody>
      </p:sp>
      <p:sp>
        <p:nvSpPr>
          <p:cNvPr id="5" name="Footer Placeholder 4">
            <a:extLst>
              <a:ext uri="{FF2B5EF4-FFF2-40B4-BE49-F238E27FC236}">
                <a16:creationId xmlns:a16="http://schemas.microsoft.com/office/drawing/2014/main" id="{B2756368-3F8F-0704-DC74-F1B334C6A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EF54B4-6165-ED3D-B42B-4F12D7F6702E}"/>
              </a:ext>
            </a:extLst>
          </p:cNvPr>
          <p:cNvSpPr>
            <a:spLocks noGrp="1"/>
          </p:cNvSpPr>
          <p:nvPr>
            <p:ph type="sldNum" sz="quarter" idx="12"/>
          </p:nvPr>
        </p:nvSpPr>
        <p:spPr/>
        <p:txBody>
          <a:bodyPr/>
          <a:lstStyle/>
          <a:p>
            <a:fld id="{3558F585-D6C2-4D27-87C7-B3BEE0762414}" type="slidenum">
              <a:rPr lang="en-US" smtClean="0"/>
              <a:t>‹#›</a:t>
            </a:fld>
            <a:endParaRPr lang="en-US"/>
          </a:p>
        </p:txBody>
      </p:sp>
    </p:spTree>
    <p:extLst>
      <p:ext uri="{BB962C8B-B14F-4D97-AF65-F5344CB8AC3E}">
        <p14:creationId xmlns:p14="http://schemas.microsoft.com/office/powerpoint/2010/main" val="1596271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802BF-6B6A-F34A-2AFB-70AE35A1F0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887AD4-CD84-A90A-0FAD-5FD53D4377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26ED17-10DD-1DA2-2D1D-1A37810E8527}"/>
              </a:ext>
            </a:extLst>
          </p:cNvPr>
          <p:cNvSpPr>
            <a:spLocks noGrp="1"/>
          </p:cNvSpPr>
          <p:nvPr>
            <p:ph type="dt" sz="half" idx="10"/>
          </p:nvPr>
        </p:nvSpPr>
        <p:spPr/>
        <p:txBody>
          <a:bodyPr/>
          <a:lstStyle/>
          <a:p>
            <a:fld id="{0B8780CC-EDEE-45A9-9439-C8B75D5F0949}" type="datetimeFigureOut">
              <a:rPr lang="en-US" smtClean="0"/>
              <a:t>10/11/2023</a:t>
            </a:fld>
            <a:endParaRPr lang="en-US"/>
          </a:p>
        </p:txBody>
      </p:sp>
      <p:sp>
        <p:nvSpPr>
          <p:cNvPr id="5" name="Footer Placeholder 4">
            <a:extLst>
              <a:ext uri="{FF2B5EF4-FFF2-40B4-BE49-F238E27FC236}">
                <a16:creationId xmlns:a16="http://schemas.microsoft.com/office/drawing/2014/main" id="{314125D1-B2C0-EE61-F6C6-28C1269C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A5B965-788B-8DD7-8011-709AA8576595}"/>
              </a:ext>
            </a:extLst>
          </p:cNvPr>
          <p:cNvSpPr>
            <a:spLocks noGrp="1"/>
          </p:cNvSpPr>
          <p:nvPr>
            <p:ph type="sldNum" sz="quarter" idx="12"/>
          </p:nvPr>
        </p:nvSpPr>
        <p:spPr/>
        <p:txBody>
          <a:bodyPr/>
          <a:lstStyle/>
          <a:p>
            <a:fld id="{3558F585-D6C2-4D27-87C7-B3BEE0762414}" type="slidenum">
              <a:rPr lang="en-US" smtClean="0"/>
              <a:t>‹#›</a:t>
            </a:fld>
            <a:endParaRPr lang="en-US"/>
          </a:p>
        </p:txBody>
      </p:sp>
    </p:spTree>
    <p:extLst>
      <p:ext uri="{BB962C8B-B14F-4D97-AF65-F5344CB8AC3E}">
        <p14:creationId xmlns:p14="http://schemas.microsoft.com/office/powerpoint/2010/main" val="292407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3DD0-B7BA-9D6F-8EFD-5EA9C57CB7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DE765E-24B7-E148-5A70-ACE776196A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3B06A5-296D-1AA2-0F65-5976D4637A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85DA8C-1381-94CF-CFE0-12EECD947EF6}"/>
              </a:ext>
            </a:extLst>
          </p:cNvPr>
          <p:cNvSpPr>
            <a:spLocks noGrp="1"/>
          </p:cNvSpPr>
          <p:nvPr>
            <p:ph type="dt" sz="half" idx="10"/>
          </p:nvPr>
        </p:nvSpPr>
        <p:spPr/>
        <p:txBody>
          <a:bodyPr/>
          <a:lstStyle/>
          <a:p>
            <a:fld id="{0B8780CC-EDEE-45A9-9439-C8B75D5F0949}" type="datetimeFigureOut">
              <a:rPr lang="en-US" smtClean="0"/>
              <a:t>10/11/2023</a:t>
            </a:fld>
            <a:endParaRPr lang="en-US"/>
          </a:p>
        </p:txBody>
      </p:sp>
      <p:sp>
        <p:nvSpPr>
          <p:cNvPr id="6" name="Footer Placeholder 5">
            <a:extLst>
              <a:ext uri="{FF2B5EF4-FFF2-40B4-BE49-F238E27FC236}">
                <a16:creationId xmlns:a16="http://schemas.microsoft.com/office/drawing/2014/main" id="{99047142-0072-EC60-269D-9989CB9716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02DB2D-A4B6-08B1-2260-558A91C8BECB}"/>
              </a:ext>
            </a:extLst>
          </p:cNvPr>
          <p:cNvSpPr>
            <a:spLocks noGrp="1"/>
          </p:cNvSpPr>
          <p:nvPr>
            <p:ph type="sldNum" sz="quarter" idx="12"/>
          </p:nvPr>
        </p:nvSpPr>
        <p:spPr/>
        <p:txBody>
          <a:bodyPr/>
          <a:lstStyle/>
          <a:p>
            <a:fld id="{3558F585-D6C2-4D27-87C7-B3BEE0762414}" type="slidenum">
              <a:rPr lang="en-US" smtClean="0"/>
              <a:t>‹#›</a:t>
            </a:fld>
            <a:endParaRPr lang="en-US"/>
          </a:p>
        </p:txBody>
      </p:sp>
    </p:spTree>
    <p:extLst>
      <p:ext uri="{BB962C8B-B14F-4D97-AF65-F5344CB8AC3E}">
        <p14:creationId xmlns:p14="http://schemas.microsoft.com/office/powerpoint/2010/main" val="26967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2C2A4-E37F-70FC-FAB2-7C46C5988C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AD1A0D-8E78-31EE-24F6-46A4D39273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3AB582-2B82-06B8-4F00-B1A0DA213E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3A5952-DF35-7957-C930-C5BCB504E8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8572C-227C-8F8E-5132-2CDAAFB363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A9D23B-0D07-33F1-B85C-00BA5006CFD8}"/>
              </a:ext>
            </a:extLst>
          </p:cNvPr>
          <p:cNvSpPr>
            <a:spLocks noGrp="1"/>
          </p:cNvSpPr>
          <p:nvPr>
            <p:ph type="dt" sz="half" idx="10"/>
          </p:nvPr>
        </p:nvSpPr>
        <p:spPr/>
        <p:txBody>
          <a:bodyPr/>
          <a:lstStyle/>
          <a:p>
            <a:fld id="{0B8780CC-EDEE-45A9-9439-C8B75D5F0949}" type="datetimeFigureOut">
              <a:rPr lang="en-US" smtClean="0"/>
              <a:t>10/11/2023</a:t>
            </a:fld>
            <a:endParaRPr lang="en-US"/>
          </a:p>
        </p:txBody>
      </p:sp>
      <p:sp>
        <p:nvSpPr>
          <p:cNvPr id="8" name="Footer Placeholder 7">
            <a:extLst>
              <a:ext uri="{FF2B5EF4-FFF2-40B4-BE49-F238E27FC236}">
                <a16:creationId xmlns:a16="http://schemas.microsoft.com/office/drawing/2014/main" id="{A9AB469C-BF44-4F95-2C3F-BED5AF4DC8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CCA682-F712-27EE-6785-5893072AE8AE}"/>
              </a:ext>
            </a:extLst>
          </p:cNvPr>
          <p:cNvSpPr>
            <a:spLocks noGrp="1"/>
          </p:cNvSpPr>
          <p:nvPr>
            <p:ph type="sldNum" sz="quarter" idx="12"/>
          </p:nvPr>
        </p:nvSpPr>
        <p:spPr/>
        <p:txBody>
          <a:bodyPr/>
          <a:lstStyle/>
          <a:p>
            <a:fld id="{3558F585-D6C2-4D27-87C7-B3BEE0762414}" type="slidenum">
              <a:rPr lang="en-US" smtClean="0"/>
              <a:t>‹#›</a:t>
            </a:fld>
            <a:endParaRPr lang="en-US"/>
          </a:p>
        </p:txBody>
      </p:sp>
    </p:spTree>
    <p:extLst>
      <p:ext uri="{BB962C8B-B14F-4D97-AF65-F5344CB8AC3E}">
        <p14:creationId xmlns:p14="http://schemas.microsoft.com/office/powerpoint/2010/main" val="4158646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555D-5683-A18D-9E9D-212638DCD6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4DDEEB-0190-8BC7-A7F5-DD342EED31F9}"/>
              </a:ext>
            </a:extLst>
          </p:cNvPr>
          <p:cNvSpPr>
            <a:spLocks noGrp="1"/>
          </p:cNvSpPr>
          <p:nvPr>
            <p:ph type="dt" sz="half" idx="10"/>
          </p:nvPr>
        </p:nvSpPr>
        <p:spPr/>
        <p:txBody>
          <a:bodyPr/>
          <a:lstStyle/>
          <a:p>
            <a:fld id="{0B8780CC-EDEE-45A9-9439-C8B75D5F0949}" type="datetimeFigureOut">
              <a:rPr lang="en-US" smtClean="0"/>
              <a:t>10/11/2023</a:t>
            </a:fld>
            <a:endParaRPr lang="en-US"/>
          </a:p>
        </p:txBody>
      </p:sp>
      <p:sp>
        <p:nvSpPr>
          <p:cNvPr id="4" name="Footer Placeholder 3">
            <a:extLst>
              <a:ext uri="{FF2B5EF4-FFF2-40B4-BE49-F238E27FC236}">
                <a16:creationId xmlns:a16="http://schemas.microsoft.com/office/drawing/2014/main" id="{D70E406B-08A7-733B-11F7-F61FDE63CC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4882B6-AE1F-EC88-158A-0A02F9E35140}"/>
              </a:ext>
            </a:extLst>
          </p:cNvPr>
          <p:cNvSpPr>
            <a:spLocks noGrp="1"/>
          </p:cNvSpPr>
          <p:nvPr>
            <p:ph type="sldNum" sz="quarter" idx="12"/>
          </p:nvPr>
        </p:nvSpPr>
        <p:spPr/>
        <p:txBody>
          <a:bodyPr/>
          <a:lstStyle/>
          <a:p>
            <a:fld id="{3558F585-D6C2-4D27-87C7-B3BEE0762414}" type="slidenum">
              <a:rPr lang="en-US" smtClean="0"/>
              <a:t>‹#›</a:t>
            </a:fld>
            <a:endParaRPr lang="en-US"/>
          </a:p>
        </p:txBody>
      </p:sp>
    </p:spTree>
    <p:extLst>
      <p:ext uri="{BB962C8B-B14F-4D97-AF65-F5344CB8AC3E}">
        <p14:creationId xmlns:p14="http://schemas.microsoft.com/office/powerpoint/2010/main" val="3008997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450996-DE64-796D-F930-7EBC26D761BF}"/>
              </a:ext>
            </a:extLst>
          </p:cNvPr>
          <p:cNvSpPr>
            <a:spLocks noGrp="1"/>
          </p:cNvSpPr>
          <p:nvPr>
            <p:ph type="dt" sz="half" idx="10"/>
          </p:nvPr>
        </p:nvSpPr>
        <p:spPr/>
        <p:txBody>
          <a:bodyPr/>
          <a:lstStyle/>
          <a:p>
            <a:fld id="{0B8780CC-EDEE-45A9-9439-C8B75D5F0949}" type="datetimeFigureOut">
              <a:rPr lang="en-US" smtClean="0"/>
              <a:t>10/11/2023</a:t>
            </a:fld>
            <a:endParaRPr lang="en-US"/>
          </a:p>
        </p:txBody>
      </p:sp>
      <p:sp>
        <p:nvSpPr>
          <p:cNvPr id="3" name="Footer Placeholder 2">
            <a:extLst>
              <a:ext uri="{FF2B5EF4-FFF2-40B4-BE49-F238E27FC236}">
                <a16:creationId xmlns:a16="http://schemas.microsoft.com/office/drawing/2014/main" id="{3AF5C00E-1A3F-2093-E51F-D3C8EB86C9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202207-030A-6B47-A72F-626EA7DE2977}"/>
              </a:ext>
            </a:extLst>
          </p:cNvPr>
          <p:cNvSpPr>
            <a:spLocks noGrp="1"/>
          </p:cNvSpPr>
          <p:nvPr>
            <p:ph type="sldNum" sz="quarter" idx="12"/>
          </p:nvPr>
        </p:nvSpPr>
        <p:spPr/>
        <p:txBody>
          <a:bodyPr/>
          <a:lstStyle/>
          <a:p>
            <a:fld id="{3558F585-D6C2-4D27-87C7-B3BEE0762414}" type="slidenum">
              <a:rPr lang="en-US" smtClean="0"/>
              <a:t>‹#›</a:t>
            </a:fld>
            <a:endParaRPr lang="en-US"/>
          </a:p>
        </p:txBody>
      </p:sp>
    </p:spTree>
    <p:extLst>
      <p:ext uri="{BB962C8B-B14F-4D97-AF65-F5344CB8AC3E}">
        <p14:creationId xmlns:p14="http://schemas.microsoft.com/office/powerpoint/2010/main" val="1125144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8DEAC-89AB-71B6-0069-B297C2235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14BAFE-66ED-F13E-17F9-BD7F18FC34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DA0C4B-92A7-7AB5-CCFF-CB43DCFD25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248310-9926-80E9-3FF9-89A43F6FE27E}"/>
              </a:ext>
            </a:extLst>
          </p:cNvPr>
          <p:cNvSpPr>
            <a:spLocks noGrp="1"/>
          </p:cNvSpPr>
          <p:nvPr>
            <p:ph type="dt" sz="half" idx="10"/>
          </p:nvPr>
        </p:nvSpPr>
        <p:spPr/>
        <p:txBody>
          <a:bodyPr/>
          <a:lstStyle/>
          <a:p>
            <a:fld id="{0B8780CC-EDEE-45A9-9439-C8B75D5F0949}" type="datetimeFigureOut">
              <a:rPr lang="en-US" smtClean="0"/>
              <a:t>10/11/2023</a:t>
            </a:fld>
            <a:endParaRPr lang="en-US"/>
          </a:p>
        </p:txBody>
      </p:sp>
      <p:sp>
        <p:nvSpPr>
          <p:cNvPr id="6" name="Footer Placeholder 5">
            <a:extLst>
              <a:ext uri="{FF2B5EF4-FFF2-40B4-BE49-F238E27FC236}">
                <a16:creationId xmlns:a16="http://schemas.microsoft.com/office/drawing/2014/main" id="{526DA196-E969-85E6-1191-06A40B4551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5F4ED5-9B7F-4BDC-4A1B-1FC2CCE9C7B4}"/>
              </a:ext>
            </a:extLst>
          </p:cNvPr>
          <p:cNvSpPr>
            <a:spLocks noGrp="1"/>
          </p:cNvSpPr>
          <p:nvPr>
            <p:ph type="sldNum" sz="quarter" idx="12"/>
          </p:nvPr>
        </p:nvSpPr>
        <p:spPr/>
        <p:txBody>
          <a:bodyPr/>
          <a:lstStyle/>
          <a:p>
            <a:fld id="{3558F585-D6C2-4D27-87C7-B3BEE0762414}" type="slidenum">
              <a:rPr lang="en-US" smtClean="0"/>
              <a:t>‹#›</a:t>
            </a:fld>
            <a:endParaRPr lang="en-US"/>
          </a:p>
        </p:txBody>
      </p:sp>
    </p:spTree>
    <p:extLst>
      <p:ext uri="{BB962C8B-B14F-4D97-AF65-F5344CB8AC3E}">
        <p14:creationId xmlns:p14="http://schemas.microsoft.com/office/powerpoint/2010/main" val="15810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FFE90-C970-5C71-25F7-FFFEC73302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A5575B-3B42-ACE2-854B-448FF0303B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A67D27-A46F-BB21-AFD4-EF1201362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1101A3-62E8-BAF2-0935-D9D6CF479C7E}"/>
              </a:ext>
            </a:extLst>
          </p:cNvPr>
          <p:cNvSpPr>
            <a:spLocks noGrp="1"/>
          </p:cNvSpPr>
          <p:nvPr>
            <p:ph type="dt" sz="half" idx="10"/>
          </p:nvPr>
        </p:nvSpPr>
        <p:spPr/>
        <p:txBody>
          <a:bodyPr/>
          <a:lstStyle/>
          <a:p>
            <a:fld id="{0B8780CC-EDEE-45A9-9439-C8B75D5F0949}" type="datetimeFigureOut">
              <a:rPr lang="en-US" smtClean="0"/>
              <a:t>10/11/2023</a:t>
            </a:fld>
            <a:endParaRPr lang="en-US"/>
          </a:p>
        </p:txBody>
      </p:sp>
      <p:sp>
        <p:nvSpPr>
          <p:cNvPr id="6" name="Footer Placeholder 5">
            <a:extLst>
              <a:ext uri="{FF2B5EF4-FFF2-40B4-BE49-F238E27FC236}">
                <a16:creationId xmlns:a16="http://schemas.microsoft.com/office/drawing/2014/main" id="{A1CC16B7-B7C5-376F-ED27-0294841C6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69AAD4-3531-0125-EEAC-082D9FAEE42F}"/>
              </a:ext>
            </a:extLst>
          </p:cNvPr>
          <p:cNvSpPr>
            <a:spLocks noGrp="1"/>
          </p:cNvSpPr>
          <p:nvPr>
            <p:ph type="sldNum" sz="quarter" idx="12"/>
          </p:nvPr>
        </p:nvSpPr>
        <p:spPr/>
        <p:txBody>
          <a:bodyPr/>
          <a:lstStyle/>
          <a:p>
            <a:fld id="{3558F585-D6C2-4D27-87C7-B3BEE0762414}" type="slidenum">
              <a:rPr lang="en-US" smtClean="0"/>
              <a:t>‹#›</a:t>
            </a:fld>
            <a:endParaRPr lang="en-US"/>
          </a:p>
        </p:txBody>
      </p:sp>
    </p:spTree>
    <p:extLst>
      <p:ext uri="{BB962C8B-B14F-4D97-AF65-F5344CB8AC3E}">
        <p14:creationId xmlns:p14="http://schemas.microsoft.com/office/powerpoint/2010/main" val="1597239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3F22F1-D22D-45EF-5B21-4CD7DF5308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4AC505-8043-6737-4581-036B555F3E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3E0378-3D57-D7AA-5182-3C6B1F8740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8780CC-EDEE-45A9-9439-C8B75D5F0949}" type="datetimeFigureOut">
              <a:rPr lang="en-US" smtClean="0"/>
              <a:t>10/11/2023</a:t>
            </a:fld>
            <a:endParaRPr lang="en-US"/>
          </a:p>
        </p:txBody>
      </p:sp>
      <p:sp>
        <p:nvSpPr>
          <p:cNvPr id="5" name="Footer Placeholder 4">
            <a:extLst>
              <a:ext uri="{FF2B5EF4-FFF2-40B4-BE49-F238E27FC236}">
                <a16:creationId xmlns:a16="http://schemas.microsoft.com/office/drawing/2014/main" id="{DF2C5746-E296-A6A3-B00C-EC07DC46D5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E918A3-2C85-1CBA-29EF-58176C14A7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58F585-D6C2-4D27-87C7-B3BEE0762414}" type="slidenum">
              <a:rPr lang="en-US" smtClean="0"/>
              <a:t>‹#›</a:t>
            </a:fld>
            <a:endParaRPr lang="en-US"/>
          </a:p>
        </p:txBody>
      </p:sp>
    </p:spTree>
    <p:extLst>
      <p:ext uri="{BB962C8B-B14F-4D97-AF65-F5344CB8AC3E}">
        <p14:creationId xmlns:p14="http://schemas.microsoft.com/office/powerpoint/2010/main" val="67092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owardsdatascience.com/paper-explained-high-resolution-image-synthesis-with-latent-diffusion-models-f372f7636d42" TargetMode="External"/><Relationship Id="rId2" Type="http://schemas.openxmlformats.org/officeDocument/2006/relationships/hyperlink" Target="https://arxiv.org/pdf/2112.10752.pdf" TargetMode="External"/><Relationship Id="rId1" Type="http://schemas.openxmlformats.org/officeDocument/2006/relationships/slideLayout" Target="../slideLayouts/slideLayout2.xml"/><Relationship Id="rId6" Type="http://schemas.openxmlformats.org/officeDocument/2006/relationships/hyperlink" Target="https://www.datacamp.com/tutorial/complete-guide-data-augmentation" TargetMode="External"/><Relationship Id="rId5" Type="http://schemas.openxmlformats.org/officeDocument/2006/relationships/hyperlink" Target="https://ommer-lab.com/research/latent-diffusion-models/" TargetMode="External"/><Relationship Id="rId4" Type="http://schemas.openxmlformats.org/officeDocument/2006/relationships/hyperlink" Target="https://www.nvidia.com/en-us/glossary/data-science/generative-a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8AF73-F024-A776-9563-AB0A48B49354}"/>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PROPOSAL DEFENSE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“Text-to-image Generation”</a:t>
            </a:r>
          </a:p>
        </p:txBody>
      </p:sp>
      <p:sp>
        <p:nvSpPr>
          <p:cNvPr id="3" name="Subtitle 2">
            <a:extLst>
              <a:ext uri="{FF2B5EF4-FFF2-40B4-BE49-F238E27FC236}">
                <a16:creationId xmlns:a16="http://schemas.microsoft.com/office/drawing/2014/main" id="{95494C5C-9A38-5A36-AAFA-07B7F7D2DBA9}"/>
              </a:ext>
            </a:extLst>
          </p:cNvPr>
          <p:cNvSpPr>
            <a:spLocks noGrp="1"/>
          </p:cNvSpPr>
          <p:nvPr>
            <p:ph type="subTitle" idx="1"/>
          </p:nvPr>
        </p:nvSpPr>
        <p:spPr>
          <a:xfrm>
            <a:off x="1524000" y="4275806"/>
            <a:ext cx="9144000" cy="1655762"/>
          </a:xfrm>
        </p:spPr>
        <p:txBody>
          <a:bodyPr>
            <a:normAutofit/>
          </a:bodyPr>
          <a:lstStyle/>
          <a:p>
            <a:pPr marL="0" marR="0" algn="ctr">
              <a:lnSpc>
                <a:spcPct val="115000"/>
              </a:lnSpc>
              <a:spcBef>
                <a:spcPts val="0"/>
              </a:spcBef>
              <a:spcAft>
                <a:spcPts val="0"/>
              </a:spcAft>
            </a:pPr>
            <a:r>
              <a:rPr lang="en-US" sz="2800" dirty="0">
                <a:effectLst/>
                <a:latin typeface="Times New Roman" panose="02020603050405020304" pitchFamily="18" charset="0"/>
                <a:ea typeface="Arial" panose="020B0604020202020204" pitchFamily="34" charset="0"/>
              </a:rPr>
              <a:t>Neha Shrestha (24287 / 7</a:t>
            </a:r>
            <a:r>
              <a:rPr lang="en-US" sz="2800" baseline="30000" dirty="0">
                <a:effectLst/>
                <a:latin typeface="Times New Roman" panose="02020603050405020304" pitchFamily="18" charset="0"/>
                <a:ea typeface="Arial" panose="020B0604020202020204" pitchFamily="34" charset="0"/>
              </a:rPr>
              <a:t>th</a:t>
            </a:r>
            <a:r>
              <a:rPr lang="en-US" sz="2800" dirty="0">
                <a:effectLst/>
                <a:latin typeface="Times New Roman" panose="02020603050405020304" pitchFamily="18" charset="0"/>
                <a:ea typeface="Arial" panose="020B0604020202020204" pitchFamily="34" charset="0"/>
              </a:rPr>
              <a:t> Semester / 2076)</a:t>
            </a:r>
            <a:endParaRPr lang="en-US" sz="2800" dirty="0">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2800" dirty="0">
                <a:effectLst/>
                <a:latin typeface="Times New Roman" panose="02020603050405020304" pitchFamily="18" charset="0"/>
                <a:ea typeface="Arial" panose="020B0604020202020204" pitchFamily="34" charset="0"/>
              </a:rPr>
              <a:t>Norden Ghising Tamang (24290 / 7</a:t>
            </a:r>
            <a:r>
              <a:rPr lang="en-US" sz="2800" baseline="30000" dirty="0">
                <a:effectLst/>
                <a:latin typeface="Times New Roman" panose="02020603050405020304" pitchFamily="18" charset="0"/>
                <a:ea typeface="Arial" panose="020B0604020202020204" pitchFamily="34" charset="0"/>
              </a:rPr>
              <a:t>th</a:t>
            </a:r>
            <a:r>
              <a:rPr lang="en-US" sz="2800" dirty="0">
                <a:effectLst/>
                <a:latin typeface="Times New Roman" panose="02020603050405020304" pitchFamily="18" charset="0"/>
                <a:ea typeface="Arial" panose="020B0604020202020204" pitchFamily="34" charset="0"/>
              </a:rPr>
              <a:t> Semester / 2076)</a:t>
            </a:r>
            <a:endParaRPr lang="en-US" sz="2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721524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AA547-3C82-7395-B9A2-8DE505FA9BD9}"/>
              </a:ext>
            </a:extLst>
          </p:cNvPr>
          <p:cNvSpPr>
            <a:spLocks noGrp="1"/>
          </p:cNvSpPr>
          <p:nvPr>
            <p:ph type="title"/>
          </p:nvPr>
        </p:nvSpPr>
        <p:spPr/>
        <p:txBody>
          <a:bodyPr/>
          <a:lstStyle/>
          <a:p>
            <a:r>
              <a:rPr lang="en-US" dirty="0"/>
              <a:t>4.3.	Algorithms / Methods / Theory</a:t>
            </a:r>
          </a:p>
        </p:txBody>
      </p:sp>
      <p:sp>
        <p:nvSpPr>
          <p:cNvPr id="11" name="Content Placeholder 10">
            <a:extLst>
              <a:ext uri="{FF2B5EF4-FFF2-40B4-BE49-F238E27FC236}">
                <a16:creationId xmlns:a16="http://schemas.microsoft.com/office/drawing/2014/main" id="{3465035A-CDC1-B4AA-D063-5C29A6E324F4}"/>
              </a:ext>
            </a:extLst>
          </p:cNvPr>
          <p:cNvSpPr>
            <a:spLocks noGrp="1"/>
          </p:cNvSpPr>
          <p:nvPr>
            <p:ph idx="1"/>
          </p:nvPr>
        </p:nvSpPr>
        <p:spPr/>
        <p:txBody>
          <a:bodyPr/>
          <a:lstStyle/>
          <a:p>
            <a:pPr marL="0" indent="0">
              <a:buNone/>
            </a:pPr>
            <a:r>
              <a:rPr lang="en-US" dirty="0"/>
              <a:t>U-Net Architecture:</a:t>
            </a:r>
          </a:p>
          <a:p>
            <a:r>
              <a:rPr lang="en-US" dirty="0"/>
              <a:t>CONV</a:t>
            </a:r>
          </a:p>
          <a:p>
            <a:r>
              <a:rPr lang="en-US" dirty="0"/>
              <a:t>RELU</a:t>
            </a:r>
          </a:p>
          <a:p>
            <a:r>
              <a:rPr lang="en-US" dirty="0"/>
              <a:t>MAX POOL</a:t>
            </a:r>
          </a:p>
          <a:p>
            <a:r>
              <a:rPr lang="en-US" dirty="0"/>
              <a:t>UP CONV</a:t>
            </a:r>
          </a:p>
          <a:p>
            <a:r>
              <a:rPr lang="en-US" dirty="0"/>
              <a:t>DOWN CONV</a:t>
            </a:r>
          </a:p>
        </p:txBody>
      </p:sp>
      <p:pic>
        <p:nvPicPr>
          <p:cNvPr id="12" name="image3.png">
            <a:extLst>
              <a:ext uri="{FF2B5EF4-FFF2-40B4-BE49-F238E27FC236}">
                <a16:creationId xmlns:a16="http://schemas.microsoft.com/office/drawing/2014/main" id="{A420A016-CEB1-F38D-6DFE-B0773B16EE2B}"/>
              </a:ext>
            </a:extLst>
          </p:cNvPr>
          <p:cNvPicPr>
            <a:picLocks/>
          </p:cNvPicPr>
          <p:nvPr/>
        </p:nvPicPr>
        <p:blipFill>
          <a:blip r:embed="rId2"/>
          <a:srcRect/>
          <a:stretch>
            <a:fillRect/>
          </a:stretch>
        </p:blipFill>
        <p:spPr>
          <a:xfrm>
            <a:off x="4688732" y="1825625"/>
            <a:ext cx="6665068" cy="4351338"/>
          </a:xfrm>
          <a:prstGeom prst="rect">
            <a:avLst/>
          </a:prstGeom>
          <a:ln/>
        </p:spPr>
      </p:pic>
    </p:spTree>
    <p:extLst>
      <p:ext uri="{BB962C8B-B14F-4D97-AF65-F5344CB8AC3E}">
        <p14:creationId xmlns:p14="http://schemas.microsoft.com/office/powerpoint/2010/main" val="185715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AA547-3C82-7395-B9A2-8DE505FA9BD9}"/>
              </a:ext>
            </a:extLst>
          </p:cNvPr>
          <p:cNvSpPr>
            <a:spLocks noGrp="1"/>
          </p:cNvSpPr>
          <p:nvPr>
            <p:ph type="title"/>
          </p:nvPr>
        </p:nvSpPr>
        <p:spPr/>
        <p:txBody>
          <a:bodyPr/>
          <a:lstStyle/>
          <a:p>
            <a:r>
              <a:rPr lang="en-US" dirty="0"/>
              <a:t>4.3.	Algorithms / Methods / Theory</a:t>
            </a:r>
          </a:p>
        </p:txBody>
      </p:sp>
      <p:sp>
        <p:nvSpPr>
          <p:cNvPr id="8" name="Content Placeholder 7">
            <a:extLst>
              <a:ext uri="{FF2B5EF4-FFF2-40B4-BE49-F238E27FC236}">
                <a16:creationId xmlns:a16="http://schemas.microsoft.com/office/drawing/2014/main" id="{2DDA34D9-B4BA-CED0-8F7A-6EFAC36EABB5}"/>
              </a:ext>
            </a:extLst>
          </p:cNvPr>
          <p:cNvSpPr>
            <a:spLocks noGrp="1"/>
          </p:cNvSpPr>
          <p:nvPr>
            <p:ph idx="1"/>
          </p:nvPr>
        </p:nvSpPr>
        <p:spPr/>
        <p:txBody>
          <a:bodyPr/>
          <a:lstStyle/>
          <a:p>
            <a:pPr marL="0" indent="0">
              <a:buNone/>
            </a:pPr>
            <a:r>
              <a:rPr lang="en-US" dirty="0"/>
              <a:t>Loss Function:</a:t>
            </a:r>
          </a:p>
          <a:p>
            <a:r>
              <a:rPr lang="en-US" dirty="0"/>
              <a:t>Mean Squared Error Loss given below:</a:t>
            </a:r>
          </a:p>
        </p:txBody>
      </p:sp>
      <p:pic>
        <p:nvPicPr>
          <p:cNvPr id="11" name="Content Placeholder 5">
            <a:extLst>
              <a:ext uri="{FF2B5EF4-FFF2-40B4-BE49-F238E27FC236}">
                <a16:creationId xmlns:a16="http://schemas.microsoft.com/office/drawing/2014/main" id="{6F67F74F-441A-A123-62BD-F570F8C937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37969" y="3783967"/>
            <a:ext cx="6716062" cy="619211"/>
          </a:xfrm>
          <a:prstGeom prst="rect">
            <a:avLst/>
          </a:prstGeom>
          <a:noFill/>
          <a:ln>
            <a:noFill/>
          </a:ln>
        </p:spPr>
      </p:pic>
    </p:spTree>
    <p:extLst>
      <p:ext uri="{BB962C8B-B14F-4D97-AF65-F5344CB8AC3E}">
        <p14:creationId xmlns:p14="http://schemas.microsoft.com/office/powerpoint/2010/main" val="3249254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6D329-0FCE-7881-66F9-0B03B732EFB3}"/>
              </a:ext>
            </a:extLst>
          </p:cNvPr>
          <p:cNvSpPr>
            <a:spLocks noGrp="1"/>
          </p:cNvSpPr>
          <p:nvPr>
            <p:ph type="title"/>
          </p:nvPr>
        </p:nvSpPr>
        <p:spPr/>
        <p:txBody>
          <a:bodyPr/>
          <a:lstStyle/>
          <a:p>
            <a:r>
              <a:rPr lang="en-US" dirty="0"/>
              <a:t>5. DATA COLLECTION</a:t>
            </a:r>
          </a:p>
        </p:txBody>
      </p:sp>
      <p:sp>
        <p:nvSpPr>
          <p:cNvPr id="3" name="Content Placeholder 2">
            <a:extLst>
              <a:ext uri="{FF2B5EF4-FFF2-40B4-BE49-F238E27FC236}">
                <a16:creationId xmlns:a16="http://schemas.microsoft.com/office/drawing/2014/main" id="{828C6A34-C397-6D1B-87D9-7F7591581AD7}"/>
              </a:ext>
            </a:extLst>
          </p:cNvPr>
          <p:cNvSpPr>
            <a:spLocks noGrp="1"/>
          </p:cNvSpPr>
          <p:nvPr>
            <p:ph idx="1"/>
          </p:nvPr>
        </p:nvSpPr>
        <p:spPr/>
        <p:txBody>
          <a:bodyPr>
            <a:normAutofit/>
          </a:bodyPr>
          <a:lstStyle/>
          <a:p>
            <a:pPr marL="342900" marR="584200" lvl="0" indent="-342900" algn="just">
              <a:lnSpc>
                <a:spcPct val="150000"/>
              </a:lnSpc>
              <a:spcBef>
                <a:spcPts val="0"/>
              </a:spcBef>
              <a:spcAft>
                <a:spcPts val="0"/>
              </a:spcAft>
              <a:buFont typeface="+mj-lt"/>
              <a:buAutoNum type="alphaLcPeriod"/>
            </a:pPr>
            <a:r>
              <a:rPr lang="en-US" u="none" strike="noStrike" dirty="0">
                <a:effectLst/>
                <a:ea typeface="Times New Roman" panose="02020603050405020304" pitchFamily="18" charset="0"/>
              </a:rPr>
              <a:t>Online Dataset: </a:t>
            </a:r>
            <a:r>
              <a:rPr lang="en-US" dirty="0">
                <a:effectLst/>
                <a:ea typeface="Times New Roman" panose="02020603050405020304" pitchFamily="18" charset="0"/>
              </a:rPr>
              <a:t>Free to use non-commercial datasets such as LAION, ImageNet image-text pairs datasets and other resources will be used.</a:t>
            </a:r>
            <a:endParaRPr lang="en-US" dirty="0">
              <a:ea typeface="Times New Roman" panose="02020603050405020304" pitchFamily="18" charset="0"/>
            </a:endParaRPr>
          </a:p>
          <a:p>
            <a:pPr marL="342900" marR="584200" lvl="0" indent="-342900" algn="just">
              <a:lnSpc>
                <a:spcPct val="150000"/>
              </a:lnSpc>
              <a:spcBef>
                <a:spcPts val="0"/>
              </a:spcBef>
              <a:spcAft>
                <a:spcPts val="0"/>
              </a:spcAft>
              <a:buFont typeface="+mj-lt"/>
              <a:buAutoNum type="alphaLcPeriod"/>
            </a:pPr>
            <a:r>
              <a:rPr lang="en-US" u="none" strike="noStrike" dirty="0">
                <a:effectLst/>
                <a:ea typeface="Times New Roman" panose="02020603050405020304" pitchFamily="18" charset="0"/>
              </a:rPr>
              <a:t>Web Scraping: </a:t>
            </a:r>
            <a:r>
              <a:rPr lang="en-US" dirty="0">
                <a:effectLst/>
                <a:ea typeface="Times New Roman" panose="02020603050405020304" pitchFamily="18" charset="0"/>
              </a:rPr>
              <a:t>Python web scraping scripts will crawl the web and look for image-text pairs. We will be careful not to use copyrighted images.</a:t>
            </a:r>
            <a:endParaRPr lang="en-US" dirty="0">
              <a:effectLst/>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503874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80725-0E2A-3C35-8CD0-0577983A3C2D}"/>
              </a:ext>
            </a:extLst>
          </p:cNvPr>
          <p:cNvSpPr>
            <a:spLocks noGrp="1"/>
          </p:cNvSpPr>
          <p:nvPr>
            <p:ph type="title"/>
          </p:nvPr>
        </p:nvSpPr>
        <p:spPr/>
        <p:txBody>
          <a:bodyPr/>
          <a:lstStyle/>
          <a:p>
            <a:r>
              <a:rPr lang="en-US" dirty="0"/>
              <a:t>6. TESTING AND VERIFICATION</a:t>
            </a:r>
          </a:p>
        </p:txBody>
      </p:sp>
      <p:sp>
        <p:nvSpPr>
          <p:cNvPr id="3" name="Content Placeholder 2">
            <a:extLst>
              <a:ext uri="{FF2B5EF4-FFF2-40B4-BE49-F238E27FC236}">
                <a16:creationId xmlns:a16="http://schemas.microsoft.com/office/drawing/2014/main" id="{8AB38E0E-05B5-0338-2F86-172C20B1D197}"/>
              </a:ext>
            </a:extLst>
          </p:cNvPr>
          <p:cNvSpPr>
            <a:spLocks noGrp="1"/>
          </p:cNvSpPr>
          <p:nvPr>
            <p:ph idx="1"/>
          </p:nvPr>
        </p:nvSpPr>
        <p:spPr/>
        <p:txBody>
          <a:bodyPr>
            <a:normAutofit fontScale="85000" lnSpcReduction="10000"/>
          </a:bodyPr>
          <a:lstStyle/>
          <a:p>
            <a:r>
              <a:rPr lang="en-US" dirty="0"/>
              <a:t>Testing involves assessing whether the Text-to-Image generation app performs its intended functions correctly. This can be divided into several components:</a:t>
            </a:r>
          </a:p>
          <a:p>
            <a:pPr marL="1028700" lvl="1" indent="-571500">
              <a:buFont typeface="+mj-lt"/>
              <a:buAutoNum type="romanLcPeriod"/>
            </a:pPr>
            <a:r>
              <a:rPr lang="en-US" dirty="0"/>
              <a:t>Input Validation: Verify that the app correctly processes user input, handles potential errors in the textual descriptions.</a:t>
            </a:r>
          </a:p>
          <a:p>
            <a:pPr marL="1028700" lvl="1" indent="-571500">
              <a:buFont typeface="+mj-lt"/>
              <a:buAutoNum type="romanLcPeriod"/>
            </a:pPr>
            <a:r>
              <a:rPr lang="en-US" dirty="0"/>
              <a:t>Image Generation: Confirm that the generated images align with the input text and are contextually relevant. Ensure that the generated images maintain consistency and coherence with the descriptions.</a:t>
            </a:r>
          </a:p>
          <a:p>
            <a:pPr marL="1028700" lvl="1" indent="-571500">
              <a:buFont typeface="+mj-lt"/>
              <a:buAutoNum type="romanLcPeriod"/>
            </a:pPr>
            <a:r>
              <a:rPr lang="en-US" dirty="0"/>
              <a:t>User Interface (UI) Testing: Evaluate the user interface for usability, responsiveness, and intuitive design. Check for any bugs or glitches in the application's graphical user interface.</a:t>
            </a:r>
          </a:p>
          <a:p>
            <a:r>
              <a:rPr lang="en-US" dirty="0"/>
              <a:t>For Verification, we verify using following measures: </a:t>
            </a:r>
          </a:p>
          <a:p>
            <a:pPr marL="1028700" lvl="1" indent="-571500">
              <a:buFont typeface="+mj-lt"/>
              <a:buAutoNum type="romanLcPeriod"/>
            </a:pPr>
            <a:r>
              <a:rPr lang="en-US" dirty="0"/>
              <a:t>Perceptual Metrics: </a:t>
            </a:r>
            <a:r>
              <a:rPr lang="en-US" dirty="0" err="1"/>
              <a:t>Frechet</a:t>
            </a:r>
            <a:r>
              <a:rPr lang="en-US" dirty="0"/>
              <a:t> Inception Distance (FID) can quantitatively evaluate the visual quality of the generated images.</a:t>
            </a:r>
          </a:p>
          <a:p>
            <a:pPr marL="1028700" lvl="1" indent="-571500">
              <a:buFont typeface="+mj-lt"/>
              <a:buAutoNum type="romanLcPeriod"/>
            </a:pPr>
            <a:r>
              <a:rPr lang="en-US" dirty="0"/>
              <a:t>User Evaluation: Conduct user evaluations where experts or users rate the generated images for aspects such as realism, relevance to the input text and overall quality. Collect qualitative feedback.</a:t>
            </a:r>
          </a:p>
          <a:p>
            <a:endParaRPr lang="en-US" dirty="0"/>
          </a:p>
        </p:txBody>
      </p:sp>
    </p:spTree>
    <p:extLst>
      <p:ext uri="{BB962C8B-B14F-4D97-AF65-F5344CB8AC3E}">
        <p14:creationId xmlns:p14="http://schemas.microsoft.com/office/powerpoint/2010/main" val="1020462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AA489-17EA-E37F-9F46-F1596C4AB50F}"/>
              </a:ext>
            </a:extLst>
          </p:cNvPr>
          <p:cNvSpPr>
            <a:spLocks noGrp="1"/>
          </p:cNvSpPr>
          <p:nvPr>
            <p:ph type="title"/>
          </p:nvPr>
        </p:nvSpPr>
        <p:spPr/>
        <p:txBody>
          <a:bodyPr/>
          <a:lstStyle/>
          <a:p>
            <a:r>
              <a:rPr lang="en-US" dirty="0"/>
              <a:t>7. EXPECTED OUTPUT</a:t>
            </a:r>
          </a:p>
        </p:txBody>
      </p:sp>
      <p:sp>
        <p:nvSpPr>
          <p:cNvPr id="3" name="Content Placeholder 2">
            <a:extLst>
              <a:ext uri="{FF2B5EF4-FFF2-40B4-BE49-F238E27FC236}">
                <a16:creationId xmlns:a16="http://schemas.microsoft.com/office/drawing/2014/main" id="{187D0CAD-7A45-9985-1627-B4EF5155CE3F}"/>
              </a:ext>
            </a:extLst>
          </p:cNvPr>
          <p:cNvSpPr>
            <a:spLocks noGrp="1"/>
          </p:cNvSpPr>
          <p:nvPr>
            <p:ph idx="1"/>
          </p:nvPr>
        </p:nvSpPr>
        <p:spPr/>
        <p:txBody>
          <a:bodyPr/>
          <a:lstStyle/>
          <a:p>
            <a:r>
              <a:rPr lang="en-US" dirty="0"/>
              <a:t>The outcome of this project is to accept user-provided text input, create images based on the input and show the user the generated images.</a:t>
            </a:r>
          </a:p>
        </p:txBody>
      </p:sp>
    </p:spTree>
    <p:extLst>
      <p:ext uri="{BB962C8B-B14F-4D97-AF65-F5344CB8AC3E}">
        <p14:creationId xmlns:p14="http://schemas.microsoft.com/office/powerpoint/2010/main" val="3535636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3BAE-AF38-96BC-48AC-449189D562D1}"/>
              </a:ext>
            </a:extLst>
          </p:cNvPr>
          <p:cNvSpPr>
            <a:spLocks noGrp="1"/>
          </p:cNvSpPr>
          <p:nvPr>
            <p:ph type="title"/>
          </p:nvPr>
        </p:nvSpPr>
        <p:spPr/>
        <p:txBody>
          <a:bodyPr/>
          <a:lstStyle/>
          <a:p>
            <a:r>
              <a:rPr lang="en-US" dirty="0"/>
              <a:t>8. GANTT CHART</a:t>
            </a:r>
          </a:p>
        </p:txBody>
      </p:sp>
      <p:pic>
        <p:nvPicPr>
          <p:cNvPr id="4" name="Content Placeholder 3">
            <a:extLst>
              <a:ext uri="{FF2B5EF4-FFF2-40B4-BE49-F238E27FC236}">
                <a16:creationId xmlns:a16="http://schemas.microsoft.com/office/drawing/2014/main" id="{0CF7398D-108C-A450-8F07-DC5BB1173B5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1884" y="1456656"/>
            <a:ext cx="9968231" cy="5200817"/>
          </a:xfrm>
          <a:prstGeom prst="rect">
            <a:avLst/>
          </a:prstGeom>
          <a:noFill/>
          <a:ln>
            <a:noFill/>
          </a:ln>
        </p:spPr>
      </p:pic>
    </p:spTree>
    <p:extLst>
      <p:ext uri="{BB962C8B-B14F-4D97-AF65-F5344CB8AC3E}">
        <p14:creationId xmlns:p14="http://schemas.microsoft.com/office/powerpoint/2010/main" val="1858524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51AA-CD48-6B2A-4008-E898A9898523}"/>
              </a:ext>
            </a:extLst>
          </p:cNvPr>
          <p:cNvSpPr>
            <a:spLocks noGrp="1"/>
          </p:cNvSpPr>
          <p:nvPr>
            <p:ph type="title"/>
          </p:nvPr>
        </p:nvSpPr>
        <p:spPr/>
        <p:txBody>
          <a:bodyPr/>
          <a:lstStyle/>
          <a:p>
            <a:r>
              <a:rPr lang="en-US" dirty="0"/>
              <a:t>9. CONCLUSION</a:t>
            </a:r>
          </a:p>
        </p:txBody>
      </p:sp>
      <p:sp>
        <p:nvSpPr>
          <p:cNvPr id="3" name="Content Placeholder 2">
            <a:extLst>
              <a:ext uri="{FF2B5EF4-FFF2-40B4-BE49-F238E27FC236}">
                <a16:creationId xmlns:a16="http://schemas.microsoft.com/office/drawing/2014/main" id="{FF361227-A6AF-56F7-F665-EF20D5BB3FB8}"/>
              </a:ext>
            </a:extLst>
          </p:cNvPr>
          <p:cNvSpPr>
            <a:spLocks noGrp="1"/>
          </p:cNvSpPr>
          <p:nvPr>
            <p:ph idx="1"/>
          </p:nvPr>
        </p:nvSpPr>
        <p:spPr/>
        <p:txBody>
          <a:bodyPr/>
          <a:lstStyle/>
          <a:p>
            <a:r>
              <a:rPr lang="en-US" dirty="0"/>
              <a:t>This project aims to create a model that generates a response image to the user text input. </a:t>
            </a:r>
          </a:p>
          <a:p>
            <a:r>
              <a:rPr lang="en-US" dirty="0"/>
              <a:t>This model is based on the stable diffusion model which uses latent space that is more suitable for likelihood-based generative models. </a:t>
            </a:r>
          </a:p>
          <a:p>
            <a:r>
              <a:rPr lang="en-US" dirty="0"/>
              <a:t>This latent representation model allows us to reach a balance between complexity reduction and detail preservation, greatly boosting visual fidelity.</a:t>
            </a:r>
          </a:p>
        </p:txBody>
      </p:sp>
    </p:spTree>
    <p:extLst>
      <p:ext uri="{BB962C8B-B14F-4D97-AF65-F5344CB8AC3E}">
        <p14:creationId xmlns:p14="http://schemas.microsoft.com/office/powerpoint/2010/main" val="629755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2B66-BE37-F070-3A87-1031E930F1D5}"/>
              </a:ext>
            </a:extLst>
          </p:cNvPr>
          <p:cNvSpPr>
            <a:spLocks noGrp="1"/>
          </p:cNvSpPr>
          <p:nvPr>
            <p:ph type="title"/>
          </p:nvPr>
        </p:nvSpPr>
        <p:spPr/>
        <p:txBody>
          <a:bodyPr/>
          <a:lstStyle/>
          <a:p>
            <a:r>
              <a:rPr lang="en-US" dirty="0"/>
              <a:t>10.	REFERENCES</a:t>
            </a:r>
          </a:p>
        </p:txBody>
      </p:sp>
      <p:sp>
        <p:nvSpPr>
          <p:cNvPr id="3" name="Content Placeholder 2">
            <a:extLst>
              <a:ext uri="{FF2B5EF4-FFF2-40B4-BE49-F238E27FC236}">
                <a16:creationId xmlns:a16="http://schemas.microsoft.com/office/drawing/2014/main" id="{3C54457C-398A-CD10-DC3F-4CEA9545110B}"/>
              </a:ext>
            </a:extLst>
          </p:cNvPr>
          <p:cNvSpPr>
            <a:spLocks noGrp="1"/>
          </p:cNvSpPr>
          <p:nvPr>
            <p:ph idx="1"/>
          </p:nvPr>
        </p:nvSpPr>
        <p:spPr/>
        <p:txBody>
          <a:bodyPr>
            <a:normAutofit fontScale="92500" lnSpcReduction="20000"/>
          </a:bodyPr>
          <a:lstStyle/>
          <a:p>
            <a:pPr marL="342900" marR="0" indent="-342900"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Arial" panose="020B0604020202020204" pitchFamily="34" charset="0"/>
              </a:rPr>
              <a:t>[1] Robin </a:t>
            </a:r>
            <a:r>
              <a:rPr lang="en-US" sz="1800" dirty="0" err="1">
                <a:effectLst/>
                <a:latin typeface="Times New Roman" panose="02020603050405020304" pitchFamily="18" charset="0"/>
                <a:ea typeface="Arial" panose="020B0604020202020204" pitchFamily="34" charset="0"/>
              </a:rPr>
              <a:t>Rombach</a:t>
            </a:r>
            <a:r>
              <a:rPr lang="en-US" sz="1800" dirty="0">
                <a:effectLst/>
                <a:latin typeface="Times New Roman" panose="02020603050405020304" pitchFamily="18" charset="0"/>
                <a:ea typeface="Arial" panose="020B0604020202020204" pitchFamily="34" charset="0"/>
              </a:rPr>
              <a:t>, Andreas </a:t>
            </a:r>
            <a:r>
              <a:rPr lang="en-US" sz="1800" dirty="0" err="1">
                <a:effectLst/>
                <a:latin typeface="Times New Roman" panose="02020603050405020304" pitchFamily="18" charset="0"/>
                <a:ea typeface="Arial" panose="020B0604020202020204" pitchFamily="34" charset="0"/>
              </a:rPr>
              <a:t>Blattmann</a:t>
            </a:r>
            <a:r>
              <a:rPr lang="en-US" sz="1800" dirty="0">
                <a:effectLst/>
                <a:latin typeface="Times New Roman" panose="02020603050405020304" pitchFamily="18" charset="0"/>
                <a:ea typeface="Arial" panose="020B0604020202020204" pitchFamily="34" charset="0"/>
              </a:rPr>
              <a:t>, Dominik Lorenz, Patrick </a:t>
            </a:r>
            <a:r>
              <a:rPr lang="en-US" sz="1800" dirty="0" err="1">
                <a:effectLst/>
                <a:latin typeface="Times New Roman" panose="02020603050405020304" pitchFamily="18" charset="0"/>
                <a:ea typeface="Arial" panose="020B0604020202020204" pitchFamily="34" charset="0"/>
              </a:rPr>
              <a:t>Esser</a:t>
            </a:r>
            <a:r>
              <a:rPr lang="en-US" sz="1800" dirty="0">
                <a:effectLst/>
                <a:latin typeface="Times New Roman" panose="02020603050405020304" pitchFamily="18" charset="0"/>
                <a:ea typeface="Arial" panose="020B0604020202020204" pitchFamily="34" charset="0"/>
              </a:rPr>
              <a:t>, Bjorn </a:t>
            </a:r>
            <a:r>
              <a:rPr lang="en-US" sz="1800" dirty="0" err="1">
                <a:effectLst/>
                <a:latin typeface="Times New Roman" panose="02020603050405020304" pitchFamily="18" charset="0"/>
                <a:ea typeface="Arial" panose="020B0604020202020204" pitchFamily="34" charset="0"/>
              </a:rPr>
              <a:t>Ommer</a:t>
            </a:r>
            <a:r>
              <a:rPr lang="en-US" sz="1800" dirty="0">
                <a:effectLst/>
                <a:latin typeface="Times New Roman" panose="02020603050405020304" pitchFamily="18" charset="0"/>
                <a:ea typeface="Arial" panose="020B0604020202020204" pitchFamily="34" charset="0"/>
              </a:rPr>
              <a:t>, “High-Resolution Image Synthesis with Latent Diffusion Models”, </a:t>
            </a:r>
            <a:r>
              <a:rPr lang="en-US" sz="1800" i="1" dirty="0" err="1">
                <a:effectLst/>
                <a:latin typeface="Times New Roman" panose="02020603050405020304" pitchFamily="18" charset="0"/>
                <a:ea typeface="Arial" panose="020B0604020202020204" pitchFamily="34" charset="0"/>
              </a:rPr>
              <a:t>Arxiv</a:t>
            </a:r>
            <a:r>
              <a:rPr lang="en-US" sz="1800" dirty="0">
                <a:effectLst/>
                <a:latin typeface="Times New Roman" panose="02020603050405020304" pitchFamily="18" charset="0"/>
                <a:ea typeface="Arial" panose="020B0604020202020204" pitchFamily="34" charset="0"/>
              </a:rPr>
              <a:t>,  Apr. 13, 2022. [Online]. Available: </a:t>
            </a:r>
            <a:r>
              <a:rPr lang="en-US" sz="1800" u="sng" dirty="0">
                <a:solidFill>
                  <a:srgbClr val="0000FF"/>
                </a:solidFill>
                <a:effectLst/>
                <a:latin typeface="Times New Roman" panose="02020603050405020304" pitchFamily="18" charset="0"/>
                <a:ea typeface="Arial" panose="020B0604020202020204" pitchFamily="34" charset="0"/>
                <a:hlinkClick r:id="rId2"/>
              </a:rPr>
              <a:t>https://arxiv.org/pdf/2112.10752.pdf</a:t>
            </a:r>
            <a:r>
              <a:rPr lang="en-US" sz="1800" dirty="0">
                <a:effectLst/>
                <a:latin typeface="Times New Roman" panose="02020603050405020304" pitchFamily="18" charset="0"/>
                <a:ea typeface="Arial" panose="020B0604020202020204" pitchFamily="34" charset="0"/>
              </a:rPr>
              <a:t> </a:t>
            </a:r>
            <a:endParaRPr lang="en-US" sz="1800" dirty="0">
              <a:effectLst/>
              <a:latin typeface="Arial" panose="020B0604020202020204" pitchFamily="34" charset="0"/>
              <a:ea typeface="Arial" panose="020B0604020202020204" pitchFamily="34" charset="0"/>
            </a:endParaRPr>
          </a:p>
          <a:p>
            <a:pPr marL="342900" marR="0" indent="-342900"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Arial" panose="020B0604020202020204" pitchFamily="34" charset="0"/>
              </a:rPr>
              <a:t>[2] </a:t>
            </a:r>
            <a:r>
              <a:rPr lang="en-US" sz="1800" dirty="0">
                <a:effectLst/>
                <a:latin typeface="Times New Roman" panose="02020603050405020304" pitchFamily="18" charset="0"/>
                <a:ea typeface="Times New Roman" panose="02020603050405020304" pitchFamily="18" charset="0"/>
              </a:rPr>
              <a:t>M. N. S. </a:t>
            </a:r>
            <a:r>
              <a:rPr lang="en-US" sz="1800" dirty="0" err="1">
                <a:effectLst/>
                <a:latin typeface="Times New Roman" panose="02020603050405020304" pitchFamily="18" charset="0"/>
                <a:ea typeface="Times New Roman" panose="02020603050405020304" pitchFamily="18" charset="0"/>
              </a:rPr>
              <a:t>Larcher</a:t>
            </a:r>
            <a:r>
              <a:rPr lang="en-US" sz="1800" dirty="0">
                <a:effectLst/>
                <a:latin typeface="Times New Roman" panose="02020603050405020304" pitchFamily="18" charset="0"/>
                <a:ea typeface="Times New Roman" panose="02020603050405020304" pitchFamily="18" charset="0"/>
              </a:rPr>
              <a:t>, “Paper Explained — High-Resolution Image Synthesis with Latent Diffusion Models,” </a:t>
            </a:r>
            <a:r>
              <a:rPr lang="en-US" sz="1800" i="1" dirty="0">
                <a:effectLst/>
                <a:latin typeface="Times New Roman" panose="02020603050405020304" pitchFamily="18" charset="0"/>
                <a:ea typeface="Times New Roman" panose="02020603050405020304" pitchFamily="18" charset="0"/>
              </a:rPr>
              <a:t>Medium</a:t>
            </a:r>
            <a:r>
              <a:rPr lang="en-US" sz="1800" dirty="0">
                <a:effectLst/>
                <a:latin typeface="Times New Roman" panose="02020603050405020304" pitchFamily="18" charset="0"/>
                <a:ea typeface="Times New Roman" panose="02020603050405020304" pitchFamily="18" charset="0"/>
              </a:rPr>
              <a:t>, Apr. 04, 2023. [Online]. Available: </a:t>
            </a:r>
            <a:r>
              <a:rPr lang="en-US" sz="1800" u="sng" dirty="0">
                <a:solidFill>
                  <a:srgbClr val="1155CC"/>
                </a:solidFill>
                <a:effectLst/>
                <a:latin typeface="Times New Roman" panose="02020603050405020304" pitchFamily="18" charset="0"/>
                <a:ea typeface="Times New Roman" panose="02020603050405020304" pitchFamily="18" charset="0"/>
                <a:hlinkClick r:id="rId3"/>
              </a:rPr>
              <a:t>https://towardsdatascience.com/paper-explained-high-resolution-image-synthesis-with-latent-diffusion-models-f372f7636d42</a:t>
            </a:r>
            <a:r>
              <a:rPr lang="en-US" sz="1800" u="sng" dirty="0">
                <a:solidFill>
                  <a:srgbClr val="1155CC"/>
                </a:solidFill>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pPr marL="342900" marR="0" indent="-342900">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[3] “Generative AI – What is it and How Does it Work? | NVIDIA,” </a:t>
            </a:r>
            <a:r>
              <a:rPr lang="en-US" sz="1800" i="1" dirty="0">
                <a:effectLst/>
                <a:latin typeface="Times New Roman" panose="02020603050405020304" pitchFamily="18" charset="0"/>
                <a:ea typeface="Times New Roman" panose="02020603050405020304" pitchFamily="18" charset="0"/>
              </a:rPr>
              <a:t>NVIDIA</a:t>
            </a:r>
            <a:r>
              <a:rPr lang="en-US" sz="1800" dirty="0">
                <a:effectLst/>
                <a:latin typeface="Times New Roman" panose="02020603050405020304" pitchFamily="18" charset="0"/>
                <a:ea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hlinkClick r:id="rId4"/>
              </a:rPr>
              <a:t>https://www.nvidia.com/en-us/glossary/data-science/generative-ai/</a:t>
            </a:r>
            <a:endParaRPr lang="en-US" sz="1800" dirty="0">
              <a:effectLst/>
              <a:latin typeface="Arial" panose="020B0604020202020204" pitchFamily="34" charset="0"/>
              <a:ea typeface="Arial" panose="020B0604020202020204" pitchFamily="34" charset="0"/>
            </a:endParaRPr>
          </a:p>
          <a:p>
            <a:pPr marL="342900" marR="0" indent="-342900"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[4] “High-Resolution Image Synthesis with Latent Diffusion Models - Computer Vision &amp; Learning Group,” </a:t>
            </a:r>
            <a:r>
              <a:rPr lang="en-US" sz="1800" i="1" dirty="0">
                <a:effectLst/>
                <a:latin typeface="Times New Roman" panose="02020603050405020304" pitchFamily="18" charset="0"/>
                <a:ea typeface="Times New Roman" panose="02020603050405020304" pitchFamily="18" charset="0"/>
              </a:rPr>
              <a:t>Computer Vision &amp; Learning Group</a:t>
            </a:r>
            <a:r>
              <a:rPr lang="en-US" sz="1800" dirty="0">
                <a:effectLst/>
                <a:latin typeface="Times New Roman" panose="02020603050405020304" pitchFamily="18" charset="0"/>
                <a:ea typeface="Times New Roman" panose="02020603050405020304" pitchFamily="18" charset="0"/>
              </a:rPr>
              <a:t>, Jul. 12, 2023. </a:t>
            </a:r>
            <a:r>
              <a:rPr lang="en-US" sz="1800" u="sng" dirty="0">
                <a:solidFill>
                  <a:srgbClr val="1155CC"/>
                </a:solidFill>
                <a:effectLst/>
                <a:latin typeface="Times New Roman" panose="02020603050405020304" pitchFamily="18" charset="0"/>
                <a:ea typeface="Times New Roman" panose="02020603050405020304" pitchFamily="18" charset="0"/>
                <a:hlinkClick r:id="rId5"/>
              </a:rPr>
              <a:t>https://ommer-lab.com/research/latent-diffusion-models/</a:t>
            </a:r>
            <a:r>
              <a:rPr lang="en-US" sz="1800" u="sng" dirty="0">
                <a:solidFill>
                  <a:srgbClr val="1155CC"/>
                </a:solidFill>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pPr marL="342900" marR="0" indent="-342900">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[5] A. Awan, “A complete guide to data augmentation,” Nov. 2022, [Online]. Available: </a:t>
            </a:r>
            <a:r>
              <a:rPr lang="en-US" sz="1800" u="sng" dirty="0">
                <a:solidFill>
                  <a:srgbClr val="0000FF"/>
                </a:solidFill>
                <a:effectLst/>
                <a:latin typeface="Times New Roman" panose="02020603050405020304" pitchFamily="18" charset="0"/>
                <a:ea typeface="Times New Roman" panose="02020603050405020304" pitchFamily="18" charset="0"/>
                <a:hlinkClick r:id="rId6"/>
              </a:rPr>
              <a:t>https://www.datacamp.com/tutorial/complete-guide-data-augmentation</a:t>
            </a:r>
            <a:r>
              <a:rPr lang="en-US" sz="1800" dirty="0">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639777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AF806-B6CB-1A0C-F8DF-D2EED65265A6}"/>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F4477644-7374-F3B6-DCCE-884A006494DF}"/>
              </a:ext>
            </a:extLst>
          </p:cNvPr>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212838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05F66-76F9-1CA2-817E-99E7354224A1}"/>
              </a:ext>
            </a:extLst>
          </p:cNvPr>
          <p:cNvSpPr>
            <a:spLocks noGrp="1"/>
          </p:cNvSpPr>
          <p:nvPr>
            <p:ph type="title"/>
          </p:nvPr>
        </p:nvSpPr>
        <p:spPr/>
        <p:txBody>
          <a:bodyPr/>
          <a:lstStyle/>
          <a:p>
            <a:r>
              <a:rPr lang="en-US" dirty="0"/>
              <a:t>2. PROBLEM DEFINITION</a:t>
            </a:r>
          </a:p>
        </p:txBody>
      </p:sp>
      <p:sp>
        <p:nvSpPr>
          <p:cNvPr id="3" name="Content Placeholder 2">
            <a:extLst>
              <a:ext uri="{FF2B5EF4-FFF2-40B4-BE49-F238E27FC236}">
                <a16:creationId xmlns:a16="http://schemas.microsoft.com/office/drawing/2014/main" id="{9B4CACD1-FE80-50FC-160F-C1DB0F3D9ED4}"/>
              </a:ext>
            </a:extLst>
          </p:cNvPr>
          <p:cNvSpPr>
            <a:spLocks noGrp="1"/>
          </p:cNvSpPr>
          <p:nvPr>
            <p:ph idx="1"/>
          </p:nvPr>
        </p:nvSpPr>
        <p:spPr/>
        <p:txBody>
          <a:bodyPr/>
          <a:lstStyle/>
          <a:p>
            <a:r>
              <a:rPr lang="en-US" dirty="0"/>
              <a:t>The problem of data scarcity in data augmentation can be solved through generative AI where huge amounts of training data can be built. Noise injection technique can be used in audio data augmentation improving the model performance. Moreover, visual cues are the base for effective communication along with textual information. The text-to-image model helps to enhance communication and increase learning and understanding skills. Additionally, the developers and graphic professionals need to make a quick visual ideation of the concepts for clarity and conciseness. The model provides a fast and intuitive way to transform textual ideas into visual prototypes. </a:t>
            </a:r>
          </a:p>
        </p:txBody>
      </p:sp>
    </p:spTree>
    <p:extLst>
      <p:ext uri="{BB962C8B-B14F-4D97-AF65-F5344CB8AC3E}">
        <p14:creationId xmlns:p14="http://schemas.microsoft.com/office/powerpoint/2010/main" val="1899387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BDEC8-C0D7-FA7B-8C5B-DFDFC9C6025D}"/>
              </a:ext>
            </a:extLst>
          </p:cNvPr>
          <p:cNvSpPr>
            <a:spLocks noGrp="1"/>
          </p:cNvSpPr>
          <p:nvPr>
            <p:ph type="title"/>
          </p:nvPr>
        </p:nvSpPr>
        <p:spPr/>
        <p:txBody>
          <a:bodyPr/>
          <a:lstStyle/>
          <a:p>
            <a:r>
              <a:rPr lang="en-US" dirty="0"/>
              <a:t>3. OBJECTIVE</a:t>
            </a:r>
          </a:p>
        </p:txBody>
      </p:sp>
      <p:sp>
        <p:nvSpPr>
          <p:cNvPr id="3" name="Content Placeholder 2">
            <a:extLst>
              <a:ext uri="{FF2B5EF4-FFF2-40B4-BE49-F238E27FC236}">
                <a16:creationId xmlns:a16="http://schemas.microsoft.com/office/drawing/2014/main" id="{8E019084-7D4E-DF09-9C69-95BA7862D92A}"/>
              </a:ext>
            </a:extLst>
          </p:cNvPr>
          <p:cNvSpPr>
            <a:spLocks noGrp="1"/>
          </p:cNvSpPr>
          <p:nvPr>
            <p:ph idx="1"/>
          </p:nvPr>
        </p:nvSpPr>
        <p:spPr/>
        <p:txBody>
          <a:bodyPr/>
          <a:lstStyle/>
          <a:p>
            <a:pPr marL="571500" indent="-571500">
              <a:buFont typeface="+mj-lt"/>
              <a:buAutoNum type="romanLcPeriod"/>
            </a:pPr>
            <a:r>
              <a:rPr lang="en-US" dirty="0"/>
              <a:t>Transform textual descriptions into visually appealing images.</a:t>
            </a:r>
          </a:p>
          <a:p>
            <a:pPr marL="571500" indent="-571500">
              <a:buFont typeface="+mj-lt"/>
              <a:buAutoNum type="romanLcPeriod"/>
            </a:pPr>
            <a:r>
              <a:rPr lang="en-US" dirty="0"/>
              <a:t>Ensure the generated images are coherent and contextually accurate.</a:t>
            </a:r>
          </a:p>
          <a:p>
            <a:pPr marL="571500" indent="-571500">
              <a:buFont typeface="+mj-lt"/>
              <a:buAutoNum type="romanLcPeriod"/>
            </a:pPr>
            <a:r>
              <a:rPr lang="en-US" dirty="0"/>
              <a:t>Provide a user-friendly interface for users to input text and retrieve generated images.</a:t>
            </a:r>
          </a:p>
          <a:p>
            <a:endParaRPr lang="en-US" dirty="0"/>
          </a:p>
        </p:txBody>
      </p:sp>
    </p:spTree>
    <p:extLst>
      <p:ext uri="{BB962C8B-B14F-4D97-AF65-F5344CB8AC3E}">
        <p14:creationId xmlns:p14="http://schemas.microsoft.com/office/powerpoint/2010/main" val="3860163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3C914-2CC7-1B20-D6E9-6D0424133ECF}"/>
              </a:ext>
            </a:extLst>
          </p:cNvPr>
          <p:cNvSpPr>
            <a:spLocks noGrp="1"/>
          </p:cNvSpPr>
          <p:nvPr>
            <p:ph type="title"/>
          </p:nvPr>
        </p:nvSpPr>
        <p:spPr/>
        <p:txBody>
          <a:bodyPr/>
          <a:lstStyle/>
          <a:p>
            <a:r>
              <a:rPr lang="en-US" dirty="0"/>
              <a:t>4. RESEARCH METHODOLOGY</a:t>
            </a:r>
          </a:p>
        </p:txBody>
      </p:sp>
      <p:sp>
        <p:nvSpPr>
          <p:cNvPr id="3" name="Content Placeholder 2">
            <a:extLst>
              <a:ext uri="{FF2B5EF4-FFF2-40B4-BE49-F238E27FC236}">
                <a16:creationId xmlns:a16="http://schemas.microsoft.com/office/drawing/2014/main" id="{94C8700E-E6B4-E39C-ED3B-B0E6FD40A001}"/>
              </a:ext>
            </a:extLst>
          </p:cNvPr>
          <p:cNvSpPr>
            <a:spLocks noGrp="1"/>
          </p:cNvSpPr>
          <p:nvPr>
            <p:ph idx="1"/>
          </p:nvPr>
        </p:nvSpPr>
        <p:spPr/>
        <p:txBody>
          <a:bodyPr/>
          <a:lstStyle/>
          <a:p>
            <a:pPr marL="0" indent="0">
              <a:buNone/>
            </a:pPr>
            <a:r>
              <a:rPr lang="en-US" dirty="0"/>
              <a:t>4.1.	Literature Review</a:t>
            </a:r>
          </a:p>
          <a:p>
            <a:pPr marL="0" indent="0">
              <a:buNone/>
            </a:pPr>
            <a:r>
              <a:rPr lang="en-US" dirty="0"/>
              <a:t>4.2.	The Framework Of The Model</a:t>
            </a:r>
          </a:p>
          <a:p>
            <a:pPr marL="0" indent="0">
              <a:buNone/>
            </a:pPr>
            <a:r>
              <a:rPr lang="en-US" dirty="0"/>
              <a:t>4.3.	Algorithms / Methods / Theory</a:t>
            </a:r>
          </a:p>
          <a:p>
            <a:pPr marL="0" indent="0">
              <a:buNone/>
            </a:pPr>
            <a:endParaRPr lang="en-US" dirty="0"/>
          </a:p>
        </p:txBody>
      </p:sp>
    </p:spTree>
    <p:extLst>
      <p:ext uri="{BB962C8B-B14F-4D97-AF65-F5344CB8AC3E}">
        <p14:creationId xmlns:p14="http://schemas.microsoft.com/office/powerpoint/2010/main" val="319466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E28B6-3E90-25AF-BD59-82B8E29398E5}"/>
              </a:ext>
            </a:extLst>
          </p:cNvPr>
          <p:cNvSpPr>
            <a:spLocks noGrp="1"/>
          </p:cNvSpPr>
          <p:nvPr>
            <p:ph type="title"/>
          </p:nvPr>
        </p:nvSpPr>
        <p:spPr/>
        <p:txBody>
          <a:bodyPr/>
          <a:lstStyle/>
          <a:p>
            <a:r>
              <a:rPr lang="en-US" dirty="0"/>
              <a:t>4.1.	Literature Review</a:t>
            </a:r>
          </a:p>
        </p:txBody>
      </p:sp>
      <p:sp>
        <p:nvSpPr>
          <p:cNvPr id="6" name="Content Placeholder 5">
            <a:extLst>
              <a:ext uri="{FF2B5EF4-FFF2-40B4-BE49-F238E27FC236}">
                <a16:creationId xmlns:a16="http://schemas.microsoft.com/office/drawing/2014/main" id="{F48B33D4-47B9-D8D3-0163-99BB617E69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21543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3A3BE-CA71-3B8F-D06C-F487D7BCDD67}"/>
              </a:ext>
            </a:extLst>
          </p:cNvPr>
          <p:cNvSpPr>
            <a:spLocks noGrp="1"/>
          </p:cNvSpPr>
          <p:nvPr>
            <p:ph type="title"/>
          </p:nvPr>
        </p:nvSpPr>
        <p:spPr/>
        <p:txBody>
          <a:bodyPr/>
          <a:lstStyle/>
          <a:p>
            <a:r>
              <a:rPr lang="en-US" dirty="0"/>
              <a:t>4.2.	The Framework Of The Model</a:t>
            </a:r>
          </a:p>
        </p:txBody>
      </p:sp>
      <p:sp>
        <p:nvSpPr>
          <p:cNvPr id="6" name="Content Placeholder 5">
            <a:extLst>
              <a:ext uri="{FF2B5EF4-FFF2-40B4-BE49-F238E27FC236}">
                <a16:creationId xmlns:a16="http://schemas.microsoft.com/office/drawing/2014/main" id="{E7E311B1-13B2-F40E-611C-6648A21AE389}"/>
              </a:ext>
            </a:extLst>
          </p:cNvPr>
          <p:cNvSpPr>
            <a:spLocks noGrp="1"/>
          </p:cNvSpPr>
          <p:nvPr>
            <p:ph idx="1"/>
          </p:nvPr>
        </p:nvSpPr>
        <p:spPr/>
        <p:txBody>
          <a:bodyPr/>
          <a:lstStyle/>
          <a:p>
            <a:pPr marL="514350" indent="-514350">
              <a:buFont typeface="+mj-lt"/>
              <a:buAutoNum type="arabicPeriod"/>
            </a:pPr>
            <a:r>
              <a:rPr lang="en-US" dirty="0"/>
              <a:t>Frontend</a:t>
            </a:r>
          </a:p>
          <a:p>
            <a:pPr marL="514350" indent="-514350">
              <a:buFont typeface="+mj-lt"/>
              <a:buAutoNum type="arabicPeriod"/>
            </a:pPr>
            <a:r>
              <a:rPr lang="en-US" dirty="0"/>
              <a:t>Backend</a:t>
            </a:r>
          </a:p>
          <a:p>
            <a:pPr marL="514350" indent="-514350">
              <a:buFont typeface="+mj-lt"/>
              <a:buAutoNum type="arabicPeriod"/>
            </a:pPr>
            <a:r>
              <a:rPr lang="en-US" dirty="0"/>
              <a:t>AI Model</a:t>
            </a:r>
          </a:p>
        </p:txBody>
      </p:sp>
      <p:pic>
        <p:nvPicPr>
          <p:cNvPr id="7" name="Content Placeholder 3">
            <a:extLst>
              <a:ext uri="{FF2B5EF4-FFF2-40B4-BE49-F238E27FC236}">
                <a16:creationId xmlns:a16="http://schemas.microsoft.com/office/drawing/2014/main" id="{3BC2184E-8721-0644-CBE7-5D9654B3A10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28185" y="2466951"/>
            <a:ext cx="6825615" cy="3068685"/>
          </a:xfrm>
          <a:prstGeom prst="rect">
            <a:avLst/>
          </a:prstGeom>
          <a:noFill/>
          <a:ln>
            <a:noFill/>
          </a:ln>
        </p:spPr>
      </p:pic>
    </p:spTree>
    <p:extLst>
      <p:ext uri="{BB962C8B-B14F-4D97-AF65-F5344CB8AC3E}">
        <p14:creationId xmlns:p14="http://schemas.microsoft.com/office/powerpoint/2010/main" val="2949086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AA547-3C82-7395-B9A2-8DE505FA9BD9}"/>
              </a:ext>
            </a:extLst>
          </p:cNvPr>
          <p:cNvSpPr>
            <a:spLocks noGrp="1"/>
          </p:cNvSpPr>
          <p:nvPr>
            <p:ph type="title"/>
          </p:nvPr>
        </p:nvSpPr>
        <p:spPr/>
        <p:txBody>
          <a:bodyPr/>
          <a:lstStyle/>
          <a:p>
            <a:r>
              <a:rPr lang="en-US" dirty="0"/>
              <a:t>4.3.	Algorithms / Methods / Theory</a:t>
            </a:r>
          </a:p>
        </p:txBody>
      </p:sp>
      <p:pic>
        <p:nvPicPr>
          <p:cNvPr id="4" name="image1.png">
            <a:extLst>
              <a:ext uri="{FF2B5EF4-FFF2-40B4-BE49-F238E27FC236}">
                <a16:creationId xmlns:a16="http://schemas.microsoft.com/office/drawing/2014/main" id="{3396FFC8-8EBB-B0E9-BE9B-6639C17C06FE}"/>
              </a:ext>
            </a:extLst>
          </p:cNvPr>
          <p:cNvPicPr>
            <a:picLocks noGrp="1"/>
          </p:cNvPicPr>
          <p:nvPr>
            <p:ph idx="1"/>
          </p:nvPr>
        </p:nvPicPr>
        <p:blipFill>
          <a:blip r:embed="rId2"/>
          <a:srcRect/>
          <a:stretch>
            <a:fillRect/>
          </a:stretch>
        </p:blipFill>
        <p:spPr>
          <a:xfrm>
            <a:off x="1577944" y="1825625"/>
            <a:ext cx="9036111" cy="4351338"/>
          </a:xfrm>
          <a:prstGeom prst="rect">
            <a:avLst/>
          </a:prstGeom>
          <a:ln/>
        </p:spPr>
      </p:pic>
    </p:spTree>
    <p:extLst>
      <p:ext uri="{BB962C8B-B14F-4D97-AF65-F5344CB8AC3E}">
        <p14:creationId xmlns:p14="http://schemas.microsoft.com/office/powerpoint/2010/main" val="1885770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AA547-3C82-7395-B9A2-8DE505FA9BD9}"/>
              </a:ext>
            </a:extLst>
          </p:cNvPr>
          <p:cNvSpPr>
            <a:spLocks noGrp="1"/>
          </p:cNvSpPr>
          <p:nvPr>
            <p:ph type="title"/>
          </p:nvPr>
        </p:nvSpPr>
        <p:spPr/>
        <p:txBody>
          <a:bodyPr/>
          <a:lstStyle/>
          <a:p>
            <a:r>
              <a:rPr lang="en-US" dirty="0"/>
              <a:t>4.3.	Algorithms / Methods / Theory</a:t>
            </a:r>
          </a:p>
        </p:txBody>
      </p:sp>
      <p:sp>
        <p:nvSpPr>
          <p:cNvPr id="5" name="Content Placeholder 4">
            <a:extLst>
              <a:ext uri="{FF2B5EF4-FFF2-40B4-BE49-F238E27FC236}">
                <a16:creationId xmlns:a16="http://schemas.microsoft.com/office/drawing/2014/main" id="{A6F109F7-1C46-01E4-8EEB-69ED600F457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330345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807</Words>
  <Application>Microsoft Office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PROPOSAL DEFENSE “Text-to-image Generation”</vt:lpstr>
      <vt:lpstr>1. INTRODUCTION</vt:lpstr>
      <vt:lpstr>2. PROBLEM DEFINITION</vt:lpstr>
      <vt:lpstr>3. OBJECTIVE</vt:lpstr>
      <vt:lpstr>4. RESEARCH METHODOLOGY</vt:lpstr>
      <vt:lpstr>4.1. Literature Review</vt:lpstr>
      <vt:lpstr>4.2. The Framework Of The Model</vt:lpstr>
      <vt:lpstr>4.3. Algorithms / Methods / Theory</vt:lpstr>
      <vt:lpstr>4.3. Algorithms / Methods / Theory</vt:lpstr>
      <vt:lpstr>4.3. Algorithms / Methods / Theory</vt:lpstr>
      <vt:lpstr>4.3. Algorithms / Methods / Theory</vt:lpstr>
      <vt:lpstr>5. DATA COLLECTION</vt:lpstr>
      <vt:lpstr>6. TESTING AND VERIFICATION</vt:lpstr>
      <vt:lpstr>7. EXPECTED OUTPUT</vt:lpstr>
      <vt:lpstr>8. GANTT CHART</vt:lpstr>
      <vt:lpstr>9. CONCLUSION</vt:lpstr>
      <vt:lpstr>10.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DEFENSE “Text-to-image Generation”</dc:title>
  <dc:creator>norden ghising</dc:creator>
  <cp:lastModifiedBy>norden ghising</cp:lastModifiedBy>
  <cp:revision>47</cp:revision>
  <dcterms:created xsi:type="dcterms:W3CDTF">2023-10-11T09:37:47Z</dcterms:created>
  <dcterms:modified xsi:type="dcterms:W3CDTF">2023-10-11T09:59:03Z</dcterms:modified>
</cp:coreProperties>
</file>