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0" r:id="rId4"/>
    <p:sldId id="258" r:id="rId5"/>
    <p:sldId id="259" r:id="rId6"/>
    <p:sldId id="261" r:id="rId7"/>
    <p:sldId id="264" r:id="rId8"/>
    <p:sldId id="265"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9" d="100"/>
          <a:sy n="69" d="100"/>
        </p:scale>
        <p:origin x="5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53D60E-6311-45AA-8DC1-E70215958B2B}" type="datetimeFigureOut">
              <a:rPr lang="en-IN" smtClean="0"/>
              <a:t>13-05-2025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A4C67C-E4EE-45C4-BF8D-8D466CB57A9A}" type="slidenum">
              <a:rPr lang="en-IN" smtClean="0"/>
              <a:t>‹#›</a:t>
            </a:fld>
            <a:endParaRPr lang="en-IN"/>
          </a:p>
        </p:txBody>
      </p:sp>
    </p:spTree>
    <p:extLst>
      <p:ext uri="{BB962C8B-B14F-4D97-AF65-F5344CB8AC3E}">
        <p14:creationId xmlns:p14="http://schemas.microsoft.com/office/powerpoint/2010/main" val="1427423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B1963F4-C753-4A6D-9BA4-7EFBC64AA6E5}"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45771-7AA1-4FBA-9D65-32BD672138EE}" type="slidenum">
              <a:rPr lang="en-IN" smtClean="0"/>
              <a:t>‹#›</a:t>
            </a:fld>
            <a:endParaRPr lang="en-IN"/>
          </a:p>
        </p:txBody>
      </p:sp>
    </p:spTree>
    <p:extLst>
      <p:ext uri="{BB962C8B-B14F-4D97-AF65-F5344CB8AC3E}">
        <p14:creationId xmlns:p14="http://schemas.microsoft.com/office/powerpoint/2010/main" val="105837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1963F4-C753-4A6D-9BA4-7EFBC64AA6E5}"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45771-7AA1-4FBA-9D65-32BD672138EE}" type="slidenum">
              <a:rPr lang="en-IN" smtClean="0"/>
              <a:t>‹#›</a:t>
            </a:fld>
            <a:endParaRPr lang="en-IN"/>
          </a:p>
        </p:txBody>
      </p:sp>
    </p:spTree>
    <p:extLst>
      <p:ext uri="{BB962C8B-B14F-4D97-AF65-F5344CB8AC3E}">
        <p14:creationId xmlns:p14="http://schemas.microsoft.com/office/powerpoint/2010/main" val="3143152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1963F4-C753-4A6D-9BA4-7EFBC64AA6E5}"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45771-7AA1-4FBA-9D65-32BD672138EE}" type="slidenum">
              <a:rPr lang="en-IN" smtClean="0"/>
              <a:t>‹#›</a:t>
            </a:fld>
            <a:endParaRPr lang="en-IN"/>
          </a:p>
        </p:txBody>
      </p:sp>
    </p:spTree>
    <p:extLst>
      <p:ext uri="{BB962C8B-B14F-4D97-AF65-F5344CB8AC3E}">
        <p14:creationId xmlns:p14="http://schemas.microsoft.com/office/powerpoint/2010/main" val="194157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B1963F4-C753-4A6D-9BA4-7EFBC64AA6E5}"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45771-7AA1-4FBA-9D65-32BD672138EE}" type="slidenum">
              <a:rPr lang="en-IN" smtClean="0"/>
              <a:t>‹#›</a:t>
            </a:fld>
            <a:endParaRPr lang="en-IN"/>
          </a:p>
        </p:txBody>
      </p:sp>
      <p:pic>
        <p:nvPicPr>
          <p:cNvPr id="7" name="Picture 6"/>
          <p:cNvPicPr/>
          <p:nvPr userDrawn="1"/>
        </p:nvPicPr>
        <p:blipFill>
          <a:blip r:embed="rId2"/>
          <a:stretch>
            <a:fillRect/>
          </a:stretch>
        </p:blipFill>
        <p:spPr>
          <a:xfrm>
            <a:off x="10330442" y="63341"/>
            <a:ext cx="1708785" cy="1694815"/>
          </a:xfrm>
          <a:prstGeom prst="rect">
            <a:avLst/>
          </a:prstGeom>
        </p:spPr>
      </p:pic>
    </p:spTree>
    <p:extLst>
      <p:ext uri="{BB962C8B-B14F-4D97-AF65-F5344CB8AC3E}">
        <p14:creationId xmlns:p14="http://schemas.microsoft.com/office/powerpoint/2010/main" val="83156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B1963F4-C753-4A6D-9BA4-7EFBC64AA6E5}"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45771-7AA1-4FBA-9D65-32BD672138EE}" type="slidenum">
              <a:rPr lang="en-IN" smtClean="0"/>
              <a:t>‹#›</a:t>
            </a:fld>
            <a:endParaRPr lang="en-IN"/>
          </a:p>
        </p:txBody>
      </p:sp>
    </p:spTree>
    <p:extLst>
      <p:ext uri="{BB962C8B-B14F-4D97-AF65-F5344CB8AC3E}">
        <p14:creationId xmlns:p14="http://schemas.microsoft.com/office/powerpoint/2010/main" val="4112447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B1963F4-C753-4A6D-9BA4-7EFBC64AA6E5}" type="datetimeFigureOut">
              <a:rPr lang="en-IN" smtClean="0"/>
              <a:t>13-05-2025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45771-7AA1-4FBA-9D65-32BD672138EE}" type="slidenum">
              <a:rPr lang="en-IN" smtClean="0"/>
              <a:t>‹#›</a:t>
            </a:fld>
            <a:endParaRPr lang="en-IN"/>
          </a:p>
        </p:txBody>
      </p:sp>
    </p:spTree>
    <p:extLst>
      <p:ext uri="{BB962C8B-B14F-4D97-AF65-F5344CB8AC3E}">
        <p14:creationId xmlns:p14="http://schemas.microsoft.com/office/powerpoint/2010/main" val="467881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B1963F4-C753-4A6D-9BA4-7EFBC64AA6E5}" type="datetimeFigureOut">
              <a:rPr lang="en-IN" smtClean="0"/>
              <a:t>13-05-2025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45771-7AA1-4FBA-9D65-32BD672138EE}" type="slidenum">
              <a:rPr lang="en-IN" smtClean="0"/>
              <a:t>‹#›</a:t>
            </a:fld>
            <a:endParaRPr lang="en-IN"/>
          </a:p>
        </p:txBody>
      </p:sp>
    </p:spTree>
    <p:extLst>
      <p:ext uri="{BB962C8B-B14F-4D97-AF65-F5344CB8AC3E}">
        <p14:creationId xmlns:p14="http://schemas.microsoft.com/office/powerpoint/2010/main" val="140596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B1963F4-C753-4A6D-9BA4-7EFBC64AA6E5}" type="datetimeFigureOut">
              <a:rPr lang="en-IN" smtClean="0"/>
              <a:t>13-05-2025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45771-7AA1-4FBA-9D65-32BD672138EE}" type="slidenum">
              <a:rPr lang="en-IN" smtClean="0"/>
              <a:t>‹#›</a:t>
            </a:fld>
            <a:endParaRPr lang="en-IN"/>
          </a:p>
        </p:txBody>
      </p:sp>
    </p:spTree>
    <p:extLst>
      <p:ext uri="{BB962C8B-B14F-4D97-AF65-F5344CB8AC3E}">
        <p14:creationId xmlns:p14="http://schemas.microsoft.com/office/powerpoint/2010/main" val="133326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1963F4-C753-4A6D-9BA4-7EFBC64AA6E5}" type="datetimeFigureOut">
              <a:rPr lang="en-IN" smtClean="0"/>
              <a:t>13-05-2025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145771-7AA1-4FBA-9D65-32BD672138EE}" type="slidenum">
              <a:rPr lang="en-IN" smtClean="0"/>
              <a:t>‹#›</a:t>
            </a:fld>
            <a:endParaRPr lang="en-IN"/>
          </a:p>
        </p:txBody>
      </p:sp>
    </p:spTree>
    <p:extLst>
      <p:ext uri="{BB962C8B-B14F-4D97-AF65-F5344CB8AC3E}">
        <p14:creationId xmlns:p14="http://schemas.microsoft.com/office/powerpoint/2010/main" val="2511175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1963F4-C753-4A6D-9BA4-7EFBC64AA6E5}" type="datetimeFigureOut">
              <a:rPr lang="en-IN" smtClean="0"/>
              <a:t>13-05-2025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45771-7AA1-4FBA-9D65-32BD672138EE}" type="slidenum">
              <a:rPr lang="en-IN" smtClean="0"/>
              <a:t>‹#›</a:t>
            </a:fld>
            <a:endParaRPr lang="en-IN"/>
          </a:p>
        </p:txBody>
      </p:sp>
    </p:spTree>
    <p:extLst>
      <p:ext uri="{BB962C8B-B14F-4D97-AF65-F5344CB8AC3E}">
        <p14:creationId xmlns:p14="http://schemas.microsoft.com/office/powerpoint/2010/main" val="1837717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B1963F4-C753-4A6D-9BA4-7EFBC64AA6E5}" type="datetimeFigureOut">
              <a:rPr lang="en-IN" smtClean="0"/>
              <a:t>13-05-2025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45771-7AA1-4FBA-9D65-32BD672138EE}" type="slidenum">
              <a:rPr lang="en-IN" smtClean="0"/>
              <a:t>‹#›</a:t>
            </a:fld>
            <a:endParaRPr lang="en-IN"/>
          </a:p>
        </p:txBody>
      </p:sp>
    </p:spTree>
    <p:extLst>
      <p:ext uri="{BB962C8B-B14F-4D97-AF65-F5344CB8AC3E}">
        <p14:creationId xmlns:p14="http://schemas.microsoft.com/office/powerpoint/2010/main" val="167367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1963F4-C753-4A6D-9BA4-7EFBC64AA6E5}" type="datetimeFigureOut">
              <a:rPr lang="en-IN" smtClean="0"/>
              <a:t>13-05-2025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145771-7AA1-4FBA-9D65-32BD672138EE}" type="slidenum">
              <a:rPr lang="en-IN" smtClean="0"/>
              <a:t>‹#›</a:t>
            </a:fld>
            <a:endParaRPr lang="en-IN"/>
          </a:p>
        </p:txBody>
      </p:sp>
      <p:pic>
        <p:nvPicPr>
          <p:cNvPr id="7" name="Picture 6"/>
          <p:cNvPicPr/>
          <p:nvPr userDrawn="1"/>
        </p:nvPicPr>
        <p:blipFill>
          <a:blip r:embed="rId13"/>
          <a:stretch>
            <a:fillRect/>
          </a:stretch>
        </p:blipFill>
        <p:spPr>
          <a:xfrm>
            <a:off x="10330442" y="63341"/>
            <a:ext cx="1708785" cy="1694815"/>
          </a:xfrm>
          <a:prstGeom prst="rect">
            <a:avLst/>
          </a:prstGeom>
        </p:spPr>
      </p:pic>
    </p:spTree>
    <p:extLst>
      <p:ext uri="{BB962C8B-B14F-4D97-AF65-F5344CB8AC3E}">
        <p14:creationId xmlns:p14="http://schemas.microsoft.com/office/powerpoint/2010/main" val="641645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netflixtechblog.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495" y="928237"/>
            <a:ext cx="11051782" cy="1114633"/>
          </a:xfrm>
        </p:spPr>
        <p:txBody>
          <a:bodyPr>
            <a:noAutofit/>
          </a:bodyPr>
          <a:lstStyle/>
          <a:p>
            <a:r>
              <a:rPr lang="en-US" sz="4800" dirty="0">
                <a:latin typeface="Arial Rounded MT Bold" panose="020F0704030504030204" pitchFamily="34" charset="0"/>
              </a:rPr>
              <a:t>Fitness Tracking App with AI-Based Workout Suggestions</a:t>
            </a:r>
            <a:endParaRPr lang="en-IN" sz="4800" dirty="0">
              <a:latin typeface="Arial Rounded MT Bold" panose="020F0704030504030204" pitchFamily="34" charset="0"/>
            </a:endParaRPr>
          </a:p>
        </p:txBody>
      </p:sp>
      <p:sp>
        <p:nvSpPr>
          <p:cNvPr id="3" name="Subtitle 2"/>
          <p:cNvSpPr>
            <a:spLocks noGrp="1"/>
          </p:cNvSpPr>
          <p:nvPr>
            <p:ph type="subTitle" idx="1"/>
          </p:nvPr>
        </p:nvSpPr>
        <p:spPr>
          <a:xfrm>
            <a:off x="1533939" y="2409342"/>
            <a:ext cx="9144000" cy="1655762"/>
          </a:xfrm>
        </p:spPr>
        <p:txBody>
          <a:bodyPr/>
          <a:lstStyle/>
          <a:p>
            <a:r>
              <a:rPr lang="en-IN" dirty="0">
                <a:latin typeface="Arial Rounded MT Bold" panose="020F0704030504030204" pitchFamily="34" charset="0"/>
              </a:rPr>
              <a:t>Neha S</a:t>
            </a:r>
          </a:p>
          <a:p>
            <a:r>
              <a:rPr lang="en-IN" dirty="0">
                <a:latin typeface="Arial Rounded MT Bold" panose="020F0704030504030204" pitchFamily="34" charset="0"/>
              </a:rPr>
              <a:t>192321006</a:t>
            </a:r>
            <a:endParaRPr lang="en-IN" dirty="0"/>
          </a:p>
        </p:txBody>
      </p:sp>
      <p:sp>
        <p:nvSpPr>
          <p:cNvPr id="5" name="Subtitle 2"/>
          <p:cNvSpPr txBox="1">
            <a:spLocks/>
          </p:cNvSpPr>
          <p:nvPr/>
        </p:nvSpPr>
        <p:spPr>
          <a:xfrm>
            <a:off x="1311965" y="4585611"/>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latin typeface="Arial Rounded MT Bold" panose="020F0704030504030204" pitchFamily="34" charset="0"/>
              </a:rPr>
              <a:t>Dr K Ramesh kumar</a:t>
            </a:r>
          </a:p>
          <a:p>
            <a:r>
              <a:rPr lang="en-IN" dirty="0">
                <a:latin typeface="Arial Rounded MT Bold" panose="020F0704030504030204" pitchFamily="34" charset="0"/>
              </a:rPr>
              <a:t>Department of Nxt-Gen Computing</a:t>
            </a:r>
          </a:p>
        </p:txBody>
      </p:sp>
    </p:spTree>
    <p:extLst>
      <p:ext uri="{BB962C8B-B14F-4D97-AF65-F5344CB8AC3E}">
        <p14:creationId xmlns:p14="http://schemas.microsoft.com/office/powerpoint/2010/main" val="135319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891" y="69561"/>
            <a:ext cx="10515600" cy="1325563"/>
          </a:xfrm>
        </p:spPr>
        <p:txBody>
          <a:bodyPr/>
          <a:lstStyle/>
          <a:p>
            <a:r>
              <a:rPr lang="en-IN" dirty="0">
                <a:latin typeface="Arial Rounded MT Bold" panose="020F0704030504030204" pitchFamily="34" charset="0"/>
              </a:rPr>
              <a:t>References</a:t>
            </a:r>
          </a:p>
        </p:txBody>
      </p:sp>
      <p:sp>
        <p:nvSpPr>
          <p:cNvPr id="4" name="Rectangle 1">
            <a:extLst>
              <a:ext uri="{FF2B5EF4-FFF2-40B4-BE49-F238E27FC236}">
                <a16:creationId xmlns:a16="http://schemas.microsoft.com/office/drawing/2014/main" id="{56D189C2-6CAF-8D52-DDD3-1EDA342C9619}"/>
              </a:ext>
            </a:extLst>
          </p:cNvPr>
          <p:cNvSpPr>
            <a:spLocks noGrp="1" noChangeArrowheads="1"/>
          </p:cNvSpPr>
          <p:nvPr>
            <p:ph idx="1"/>
          </p:nvPr>
        </p:nvSpPr>
        <p:spPr bwMode="auto">
          <a:xfrm>
            <a:off x="413328" y="1215381"/>
            <a:ext cx="10515600"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Acharya, A. (2024).</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AI Workout Planner – Personalized Fitness App Using AI</a:t>
            </a:r>
            <a:r>
              <a:rPr kumimoji="0" lang="en-US" altLang="en-US" sz="1800" b="0" i="0" u="none" strike="noStrike" cap="none" normalizeH="0" baseline="0" dirty="0">
                <a:ln>
                  <a:noFill/>
                </a:ln>
                <a:solidFill>
                  <a:schemeClr val="tx1"/>
                </a:solidFill>
                <a:effectLst/>
                <a:latin typeface="Arial" panose="020B0604020202020204" pitchFamily="34" charset="0"/>
              </a:rPr>
              <a:t>. Retrieved from https://lnkd.in/d3VqGJ2S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Ravi, N., Dandekar, N., Mysore, P., &amp; Littman, M. L. (2005).</a:t>
            </a:r>
            <a:r>
              <a:rPr kumimoji="0" lang="en-US" altLang="en-US" sz="1800" b="0" i="0" u="none" strike="noStrike" cap="none" normalizeH="0" baseline="0" dirty="0">
                <a:ln>
                  <a:noFill/>
                </a:ln>
                <a:solidFill>
                  <a:schemeClr val="tx1"/>
                </a:solidFill>
                <a:effectLst/>
                <a:latin typeface="Arial" panose="020B0604020202020204" pitchFamily="34" charset="0"/>
              </a:rPr>
              <a:t> Activity recognition from accelerometer data. </a:t>
            </a:r>
            <a:r>
              <a:rPr kumimoji="0" lang="en-US" altLang="en-US" sz="1800" b="0" i="1" u="none" strike="noStrike" cap="none" normalizeH="0" baseline="0" dirty="0">
                <a:ln>
                  <a:noFill/>
                </a:ln>
                <a:solidFill>
                  <a:schemeClr val="tx1"/>
                </a:solidFill>
                <a:effectLst/>
                <a:latin typeface="Arial" panose="020B0604020202020204" pitchFamily="34" charset="0"/>
              </a:rPr>
              <a:t>Proceedings of the National Conference on 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1541–1546.</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Amatriain</a:t>
            </a:r>
            <a:r>
              <a:rPr kumimoji="0" lang="en-US" altLang="en-US" sz="1800" b="1" i="0" u="none" strike="noStrike" cap="none" normalizeH="0" baseline="0" dirty="0">
                <a:ln>
                  <a:noFill/>
                </a:ln>
                <a:solidFill>
                  <a:schemeClr val="tx1"/>
                </a:solidFill>
                <a:effectLst/>
                <a:latin typeface="Arial" panose="020B0604020202020204" pitchFamily="34" charset="0"/>
              </a:rPr>
              <a:t>, X., &amp; Basilico, J. (2013).</a:t>
            </a:r>
            <a:r>
              <a:rPr kumimoji="0" lang="en-US" altLang="en-US" sz="1800" b="0" i="0" u="none" strike="noStrike" cap="none" normalizeH="0" baseline="0" dirty="0">
                <a:ln>
                  <a:noFill/>
                </a:ln>
                <a:solidFill>
                  <a:schemeClr val="tx1"/>
                </a:solidFill>
                <a:effectLst/>
                <a:latin typeface="Arial" panose="020B0604020202020204" pitchFamily="34" charset="0"/>
              </a:rPr>
              <a:t> Netflix recommendations: Beyond the 5 stars. </a:t>
            </a:r>
            <a:r>
              <a:rPr kumimoji="0" lang="en-US" altLang="en-US" sz="1800" b="0" i="1" u="none" strike="noStrike" cap="none" normalizeH="0" baseline="0" dirty="0">
                <a:ln>
                  <a:noFill/>
                </a:ln>
                <a:solidFill>
                  <a:schemeClr val="tx1"/>
                </a:solidFill>
                <a:effectLst/>
                <a:latin typeface="Arial" panose="020B0604020202020204" pitchFamily="34" charset="0"/>
              </a:rPr>
              <a:t>Netflix Tech Blog</a:t>
            </a:r>
            <a:r>
              <a:rPr kumimoji="0" lang="en-US" altLang="en-US" sz="1800" b="0" i="0" u="none" strike="noStrike" cap="none" normalizeH="0" baseline="0" dirty="0">
                <a:ln>
                  <a:noFill/>
                </a:ln>
                <a:solidFill>
                  <a:schemeClr val="tx1"/>
                </a:solidFill>
                <a:effectLst/>
                <a:latin typeface="Arial" panose="020B0604020202020204" pitchFamily="34" charset="0"/>
              </a:rPr>
              <a:t>. Retrieved from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https://netflixtechblog.com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Chen, Y., &amp; Pu, P. (2014).</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HealthyTogether</a:t>
            </a:r>
            <a:r>
              <a:rPr kumimoji="0" lang="en-US" altLang="en-US" sz="1800" b="0" i="0" u="none" strike="noStrike" cap="none" normalizeH="0" baseline="0" dirty="0">
                <a:ln>
                  <a:noFill/>
                </a:ln>
                <a:solidFill>
                  <a:schemeClr val="tx1"/>
                </a:solidFill>
                <a:effectLst/>
                <a:latin typeface="Arial" panose="020B0604020202020204" pitchFamily="34" charset="0"/>
              </a:rPr>
              <a:t>: Exploring social incentives for mobile fitness applications. </a:t>
            </a:r>
            <a:r>
              <a:rPr kumimoji="0" lang="en-US" altLang="en-US" sz="1800" b="0" i="1" u="none" strike="noStrike" cap="none" normalizeH="0" baseline="0" dirty="0">
                <a:ln>
                  <a:noFill/>
                </a:ln>
                <a:solidFill>
                  <a:schemeClr val="tx1"/>
                </a:solidFill>
                <a:effectLst/>
                <a:latin typeface="Arial" panose="020B0604020202020204" pitchFamily="34" charset="0"/>
              </a:rPr>
              <a:t>Proceedings of the Second International Workshop on Human Behavior Understanding</a:t>
            </a:r>
            <a:r>
              <a:rPr kumimoji="0" lang="en-US" altLang="en-US" sz="1800" b="0" i="0" u="none" strike="noStrike" cap="none" normalizeH="0" baseline="0" dirty="0">
                <a:ln>
                  <a:noFill/>
                </a:ln>
                <a:solidFill>
                  <a:schemeClr val="tx1"/>
                </a:solidFill>
                <a:effectLst/>
                <a:latin typeface="Arial" panose="020B0604020202020204" pitchFamily="34" charset="0"/>
              </a:rPr>
              <a:t>, 25–36.</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Liao, J., Shi, S., &amp; Xu, G. (2020).</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SmartCoach</a:t>
            </a:r>
            <a:r>
              <a:rPr kumimoji="0" lang="en-US" altLang="en-US" sz="1800" b="0" i="0" u="none" strike="noStrike" cap="none" normalizeH="0" baseline="0" dirty="0">
                <a:ln>
                  <a:noFill/>
                </a:ln>
                <a:solidFill>
                  <a:schemeClr val="tx1"/>
                </a:solidFill>
                <a:effectLst/>
                <a:latin typeface="Arial" panose="020B0604020202020204" pitchFamily="34" charset="0"/>
              </a:rPr>
              <a:t>: AI-based Personal Training System.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Human–Computer Interaction</a:t>
            </a:r>
            <a:r>
              <a:rPr kumimoji="0" lang="en-US" altLang="en-US" sz="1800" b="0" i="0" u="none" strike="noStrike" cap="none" normalizeH="0" baseline="0" dirty="0">
                <a:ln>
                  <a:noFill/>
                </a:ln>
                <a:solidFill>
                  <a:schemeClr val="tx1"/>
                </a:solidFill>
                <a:effectLst/>
                <a:latin typeface="Arial" panose="020B0604020202020204" pitchFamily="34" charset="0"/>
              </a:rPr>
              <a:t>, 36(12), 1125–1136.</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Yang, G., Xie, L., </a:t>
            </a:r>
            <a:r>
              <a:rPr kumimoji="0" lang="en-US" altLang="en-US" sz="1800" b="1" i="0" u="none" strike="noStrike" cap="none" normalizeH="0" baseline="0" dirty="0" err="1">
                <a:ln>
                  <a:noFill/>
                </a:ln>
                <a:solidFill>
                  <a:schemeClr val="tx1"/>
                </a:solidFill>
                <a:effectLst/>
                <a:latin typeface="Arial" panose="020B0604020202020204" pitchFamily="34" charset="0"/>
              </a:rPr>
              <a:t>Mäntysaari</a:t>
            </a:r>
            <a:r>
              <a:rPr kumimoji="0" lang="en-US" altLang="en-US" sz="1800" b="1" i="0" u="none" strike="noStrike" cap="none" normalizeH="0" baseline="0" dirty="0">
                <a:ln>
                  <a:noFill/>
                </a:ln>
                <a:solidFill>
                  <a:schemeClr val="tx1"/>
                </a:solidFill>
                <a:effectLst/>
                <a:latin typeface="Arial" panose="020B0604020202020204" pitchFamily="34" charset="0"/>
              </a:rPr>
              <a:t>, P., &amp; Chen, Y. (2015).</a:t>
            </a:r>
            <a:r>
              <a:rPr kumimoji="0" lang="en-US" altLang="en-US" sz="1800" b="0" i="0" u="none" strike="noStrike" cap="none" normalizeH="0" baseline="0" dirty="0">
                <a:ln>
                  <a:noFill/>
                </a:ln>
                <a:solidFill>
                  <a:schemeClr val="tx1"/>
                </a:solidFill>
                <a:effectLst/>
                <a:latin typeface="Arial" panose="020B0604020202020204" pitchFamily="34" charset="0"/>
              </a:rPr>
              <a:t> Mobile health: Sensing, analytics, and visualization. </a:t>
            </a:r>
            <a:r>
              <a:rPr kumimoji="0" lang="en-US" altLang="en-US" sz="1800" b="0" i="1" u="none" strike="noStrike" cap="none" normalizeH="0" baseline="0" dirty="0">
                <a:ln>
                  <a:noFill/>
                </a:ln>
                <a:solidFill>
                  <a:schemeClr val="tx1"/>
                </a:solidFill>
                <a:effectLst/>
                <a:latin typeface="Arial" panose="020B0604020202020204" pitchFamily="34" charset="0"/>
              </a:rPr>
              <a:t>IEEE Internet Computing</a:t>
            </a:r>
            <a:r>
              <a:rPr kumimoji="0" lang="en-US" altLang="en-US" sz="1800" b="0" i="0" u="none" strike="noStrike" cap="none" normalizeH="0" baseline="0" dirty="0">
                <a:ln>
                  <a:noFill/>
                </a:ln>
                <a:solidFill>
                  <a:schemeClr val="tx1"/>
                </a:solidFill>
                <a:effectLst/>
                <a:latin typeface="Arial" panose="020B0604020202020204" pitchFamily="34" charset="0"/>
              </a:rPr>
              <a:t>, 19(4), 36–45.</a:t>
            </a:r>
          </a:p>
        </p:txBody>
      </p:sp>
    </p:spTree>
    <p:extLst>
      <p:ext uri="{BB962C8B-B14F-4D97-AF65-F5344CB8AC3E}">
        <p14:creationId xmlns:p14="http://schemas.microsoft.com/office/powerpoint/2010/main" val="3186294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Introduction</a:t>
            </a:r>
          </a:p>
        </p:txBody>
      </p:sp>
      <p:sp>
        <p:nvSpPr>
          <p:cNvPr id="3" name="Content Placeholder 2"/>
          <p:cNvSpPr>
            <a:spLocks noGrp="1"/>
          </p:cNvSpPr>
          <p:nvPr>
            <p:ph idx="1"/>
          </p:nvPr>
        </p:nvSpPr>
        <p:spPr/>
        <p:txBody>
          <a:bodyPr>
            <a:normAutofit lnSpcReduction="10000"/>
          </a:bodyPr>
          <a:lstStyle/>
          <a:p>
            <a:pPr>
              <a:buNone/>
            </a:pPr>
            <a:r>
              <a:rPr lang="en-US" dirty="0"/>
              <a:t>In recent years, there has been a global shift toward health-conscious lifestyles, influenced by increasing awareness of chronic illnesses related to physical inactivity. Mobile fitness applications have emerged as accessible tools for health monitoring and self-improvement. However, many current apps rely on static workout plans that lack personalization and adaptability.</a:t>
            </a:r>
          </a:p>
          <a:p>
            <a:r>
              <a:rPr lang="en-US" dirty="0"/>
              <a:t>To address this gap, we propose a </a:t>
            </a:r>
            <a:r>
              <a:rPr lang="en-US" b="1" dirty="0"/>
              <a:t>smart fitness tracking application</a:t>
            </a:r>
            <a:r>
              <a:rPr lang="en-US" dirty="0"/>
              <a:t> that integrates </a:t>
            </a:r>
            <a:r>
              <a:rPr lang="en-US" b="1" dirty="0"/>
              <a:t>Artificial Intelligence (AI)</a:t>
            </a:r>
            <a:r>
              <a:rPr lang="en-US" dirty="0"/>
              <a:t> to offer </a:t>
            </a:r>
            <a:r>
              <a:rPr lang="en-US" b="1" dirty="0"/>
              <a:t>personalized and adaptive workout suggestions</a:t>
            </a:r>
            <a:r>
              <a:rPr lang="en-US" dirty="0"/>
              <a:t>. By analyzing real-time user data such as activity levels, heart rate, and fitness goals, the app will intelligently adjust workout plans to optimize results and improve user adherence.</a:t>
            </a:r>
          </a:p>
          <a:p>
            <a:endParaRPr lang="en-US" dirty="0"/>
          </a:p>
          <a:p>
            <a:endParaRPr lang="en-IN" dirty="0"/>
          </a:p>
        </p:txBody>
      </p:sp>
    </p:spTree>
    <p:extLst>
      <p:ext uri="{BB962C8B-B14F-4D97-AF65-F5344CB8AC3E}">
        <p14:creationId xmlns:p14="http://schemas.microsoft.com/office/powerpoint/2010/main" val="1062916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Literature Review</a:t>
            </a:r>
          </a:p>
        </p:txBody>
      </p:sp>
      <p:sp>
        <p:nvSpPr>
          <p:cNvPr id="3" name="Content Placeholder 2"/>
          <p:cNvSpPr>
            <a:spLocks noGrp="1"/>
          </p:cNvSpPr>
          <p:nvPr>
            <p:ph idx="1"/>
          </p:nvPr>
        </p:nvSpPr>
        <p:spPr>
          <a:xfrm>
            <a:off x="838200" y="1690688"/>
            <a:ext cx="10515600" cy="4351338"/>
          </a:xfrm>
        </p:spPr>
        <p:txBody>
          <a:bodyPr>
            <a:normAutofit lnSpcReduction="10000"/>
          </a:bodyPr>
          <a:lstStyle/>
          <a:p>
            <a:pPr>
              <a:lnSpc>
                <a:spcPct val="120000"/>
              </a:lnSpc>
              <a:buNone/>
            </a:pPr>
            <a:r>
              <a:rPr lang="en-US" sz="1600" dirty="0">
                <a:latin typeface="Calibri" panose="020F0502020204030204" pitchFamily="34" charset="0"/>
                <a:ea typeface="Calibri" panose="020F0502020204030204" pitchFamily="34" charset="0"/>
                <a:cs typeface="Calibri" panose="020F0502020204030204" pitchFamily="34" charset="0"/>
              </a:rPr>
              <a:t>Recent research has highlighted the significant role of AI and machine learning (ML) in personalizing fitness experiences. </a:t>
            </a:r>
            <a:r>
              <a:rPr lang="en-US" sz="1600" dirty="0" err="1">
                <a:latin typeface="Calibri" panose="020F0502020204030204" pitchFamily="34" charset="0"/>
                <a:ea typeface="Calibri" panose="020F0502020204030204" pitchFamily="34" charset="0"/>
                <a:cs typeface="Calibri" panose="020F0502020204030204" pitchFamily="34" charset="0"/>
              </a:rPr>
              <a:t>Amatriain</a:t>
            </a:r>
            <a:r>
              <a:rPr lang="en-US" sz="1600" dirty="0">
                <a:latin typeface="Calibri" panose="020F0502020204030204" pitchFamily="34" charset="0"/>
                <a:ea typeface="Calibri" panose="020F0502020204030204" pitchFamily="34" charset="0"/>
                <a:cs typeface="Calibri" panose="020F0502020204030204" pitchFamily="34" charset="0"/>
              </a:rPr>
              <a:t> et al. (2013) applied collaborative filtering methods in fitness apps, tailoring workout recommendations based on user preferences and historical data. This personalization increases user engagement and adherence to fitness routines. Similarly, Chen and Pu (2014) explored the impact of personalized plans on motivation, demonstrating that AI-driven customizations improve long-term goal achievement.</a:t>
            </a:r>
          </a:p>
          <a:p>
            <a:pPr>
              <a:lnSpc>
                <a:spcPct val="120000"/>
              </a:lnSpc>
              <a:buNone/>
            </a:pPr>
            <a:r>
              <a:rPr lang="en-US" sz="1600" dirty="0">
                <a:latin typeface="Calibri" panose="020F0502020204030204" pitchFamily="34" charset="0"/>
                <a:ea typeface="Calibri" panose="020F0502020204030204" pitchFamily="34" charset="0"/>
                <a:cs typeface="Calibri" panose="020F0502020204030204" pitchFamily="34" charset="0"/>
              </a:rPr>
              <a:t>The use of activity recognition through wearable sensors is fundamental for monitoring user activity. Ravi et al. (2005) demonstrated how accelerometer data can be utilized to detect and classify physical activities, enabling real-time tracking. This data, when paired with AI models, allows apps to provide personalized feedback and workout adjustments.</a:t>
            </a:r>
          </a:p>
          <a:p>
            <a:pPr>
              <a:lnSpc>
                <a:spcPct val="120000"/>
              </a:lnSpc>
              <a:buNone/>
            </a:pPr>
            <a:r>
              <a:rPr lang="en-US" sz="1600" dirty="0">
                <a:latin typeface="Calibri" panose="020F0502020204030204" pitchFamily="34" charset="0"/>
                <a:ea typeface="Calibri" panose="020F0502020204030204" pitchFamily="34" charset="0"/>
                <a:cs typeface="Calibri" panose="020F0502020204030204" pitchFamily="34" charset="0"/>
              </a:rPr>
              <a:t>Reinforcement learning (RL) techniques are increasingly applied for dynamic adaptation of fitness plans. Liao et al. (2020) developed a system where an AI coach adapts based on user performance, ensuring that workouts remain effective as fitness levels change.</a:t>
            </a:r>
          </a:p>
          <a:p>
            <a:pPr>
              <a:lnSpc>
                <a:spcPct val="120000"/>
              </a:lnSpc>
            </a:pPr>
            <a:r>
              <a:rPr lang="en-US" sz="1600" dirty="0">
                <a:latin typeface="Calibri" panose="020F0502020204030204" pitchFamily="34" charset="0"/>
                <a:ea typeface="Calibri" panose="020F0502020204030204" pitchFamily="34" charset="0"/>
                <a:cs typeface="Calibri" panose="020F0502020204030204" pitchFamily="34" charset="0"/>
              </a:rPr>
              <a:t>Furthermore, Yang et al. (2015) highlighted the integration of wearables with mobile health apps, emphasizing the importance of continuous data collection from sensors to improve personalization and user experience. These innovations provide a foundation for developing intelligent, adaptive fitness tracking systems.</a:t>
            </a:r>
          </a:p>
          <a:p>
            <a:pPr>
              <a:lnSpc>
                <a:spcPct val="120000"/>
              </a:lnSpc>
            </a:pP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433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Objective</a:t>
            </a:r>
          </a:p>
        </p:txBody>
      </p:sp>
      <p:sp>
        <p:nvSpPr>
          <p:cNvPr id="3" name="Content Placeholder 2"/>
          <p:cNvSpPr>
            <a:spLocks noGrp="1"/>
          </p:cNvSpPr>
          <p:nvPr>
            <p:ph idx="1"/>
          </p:nvPr>
        </p:nvSpPr>
        <p:spPr/>
        <p:txBody>
          <a:bodyPr>
            <a:normAutofit lnSpcReduction="10000"/>
          </a:bodyPr>
          <a:lstStyle/>
          <a:p>
            <a:pPr>
              <a:buNone/>
            </a:pPr>
            <a:r>
              <a:rPr lang="en-US" dirty="0"/>
              <a:t>The primary objective of this project is to develop a </a:t>
            </a:r>
            <a:r>
              <a:rPr lang="en-US" b="1" dirty="0"/>
              <a:t>smart fitness tracking mobile application</a:t>
            </a:r>
            <a:r>
              <a:rPr lang="en-US" dirty="0"/>
              <a:t> that:</a:t>
            </a:r>
          </a:p>
          <a:p>
            <a:pPr>
              <a:buFont typeface="Arial" panose="020B0604020202020204" pitchFamily="34" charset="0"/>
              <a:buChar char="•"/>
            </a:pPr>
            <a:r>
              <a:rPr lang="en-US" dirty="0"/>
              <a:t>Tracks fitness data like steps, calories, workout type/duration, and heart rate</a:t>
            </a:r>
          </a:p>
          <a:p>
            <a:pPr>
              <a:buFont typeface="Arial" panose="020B0604020202020204" pitchFamily="34" charset="0"/>
              <a:buChar char="•"/>
            </a:pPr>
            <a:r>
              <a:rPr lang="en-US" dirty="0"/>
              <a:t>Uses machine learning algorithms to recommend personalized workout plans</a:t>
            </a:r>
          </a:p>
          <a:p>
            <a:pPr>
              <a:buFont typeface="Arial" panose="020B0604020202020204" pitchFamily="34" charset="0"/>
              <a:buChar char="•"/>
            </a:pPr>
            <a:r>
              <a:rPr lang="en-US" dirty="0"/>
              <a:t>Continuously adapts suggestions based on user performance and feedback</a:t>
            </a:r>
          </a:p>
          <a:p>
            <a:pPr>
              <a:buFont typeface="Arial" panose="020B0604020202020204" pitchFamily="34" charset="0"/>
              <a:buChar char="•"/>
            </a:pPr>
            <a:r>
              <a:rPr lang="en-US" dirty="0"/>
              <a:t>Enhances user motivation and engagement through data-driven insights</a:t>
            </a:r>
          </a:p>
          <a:p>
            <a:endParaRPr lang="en-IN" dirty="0"/>
          </a:p>
        </p:txBody>
      </p:sp>
    </p:spTree>
    <p:extLst>
      <p:ext uri="{BB962C8B-B14F-4D97-AF65-F5344CB8AC3E}">
        <p14:creationId xmlns:p14="http://schemas.microsoft.com/office/powerpoint/2010/main" val="301077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Methodology</a:t>
            </a:r>
            <a:r>
              <a:rPr lang="en-IN" dirty="0"/>
              <a:t> </a:t>
            </a:r>
            <a:r>
              <a:rPr lang="en-IN" dirty="0">
                <a:latin typeface="Arial Rounded MT Bold" panose="020F0704030504030204" pitchFamily="34" charset="0"/>
              </a:rPr>
              <a:t>used</a:t>
            </a:r>
          </a:p>
        </p:txBody>
      </p:sp>
      <p:sp>
        <p:nvSpPr>
          <p:cNvPr id="3" name="Content Placeholder 2"/>
          <p:cNvSpPr>
            <a:spLocks noGrp="1"/>
          </p:cNvSpPr>
          <p:nvPr>
            <p:ph idx="1"/>
          </p:nvPr>
        </p:nvSpPr>
        <p:spPr/>
        <p:txBody>
          <a:bodyPr>
            <a:normAutofit fontScale="55000" lnSpcReduction="20000"/>
          </a:bodyPr>
          <a:lstStyle/>
          <a:p>
            <a:pPr>
              <a:buNone/>
            </a:pPr>
            <a:r>
              <a:rPr lang="en-US" b="1" dirty="0"/>
              <a:t>🔹 1. Data Collection</a:t>
            </a:r>
          </a:p>
          <a:p>
            <a:pPr>
              <a:buFont typeface="Arial" panose="020B0604020202020204" pitchFamily="34" charset="0"/>
              <a:buChar char="•"/>
            </a:pPr>
            <a:r>
              <a:rPr lang="en-US" dirty="0"/>
              <a:t>Collect user inputs (age, weight, fitness goals)</a:t>
            </a:r>
          </a:p>
          <a:p>
            <a:pPr>
              <a:buFont typeface="Arial" panose="020B0604020202020204" pitchFamily="34" charset="0"/>
              <a:buChar char="•"/>
            </a:pPr>
            <a:r>
              <a:rPr lang="en-US" dirty="0"/>
              <a:t>Use mobile sensors/wearables for tracking steps, heart rate, calories</a:t>
            </a:r>
          </a:p>
          <a:p>
            <a:pPr>
              <a:buNone/>
            </a:pPr>
            <a:r>
              <a:rPr lang="en-US" b="1" dirty="0"/>
              <a:t>🔹 2. Preprocessing</a:t>
            </a:r>
          </a:p>
          <a:p>
            <a:pPr>
              <a:buFont typeface="Arial" panose="020B0604020202020204" pitchFamily="34" charset="0"/>
              <a:buChar char="•"/>
            </a:pPr>
            <a:r>
              <a:rPr lang="en-US" dirty="0"/>
              <a:t>Clean and normalize data</a:t>
            </a:r>
          </a:p>
          <a:p>
            <a:pPr>
              <a:buFont typeface="Arial" panose="020B0604020202020204" pitchFamily="34" charset="0"/>
              <a:buChar char="•"/>
            </a:pPr>
            <a:r>
              <a:rPr lang="en-US" dirty="0"/>
              <a:t>Extract features like workout intensity, frequency, and duration</a:t>
            </a:r>
          </a:p>
          <a:p>
            <a:pPr>
              <a:buNone/>
            </a:pPr>
            <a:r>
              <a:rPr lang="en-US" b="1" dirty="0"/>
              <a:t>🔹 3. AI Model Development</a:t>
            </a:r>
          </a:p>
          <a:p>
            <a:pPr>
              <a:buFont typeface="Arial" panose="020B0604020202020204" pitchFamily="34" charset="0"/>
              <a:buChar char="•"/>
            </a:pPr>
            <a:r>
              <a:rPr lang="en-US" b="1" dirty="0"/>
              <a:t>K-Means Clustering</a:t>
            </a:r>
            <a:r>
              <a:rPr lang="en-US" dirty="0"/>
              <a:t>: Group users by fitness level</a:t>
            </a:r>
          </a:p>
          <a:p>
            <a:pPr>
              <a:buFont typeface="Arial" panose="020B0604020202020204" pitchFamily="34" charset="0"/>
              <a:buChar char="•"/>
            </a:pPr>
            <a:r>
              <a:rPr lang="en-US" b="1" dirty="0"/>
              <a:t>Decision Trees</a:t>
            </a:r>
            <a:r>
              <a:rPr lang="en-US" dirty="0"/>
              <a:t>: Recommend workouts based on user profiles</a:t>
            </a:r>
          </a:p>
          <a:p>
            <a:pPr>
              <a:buFont typeface="Arial" panose="020B0604020202020204" pitchFamily="34" charset="0"/>
              <a:buChar char="•"/>
            </a:pPr>
            <a:r>
              <a:rPr lang="en-US" b="1" dirty="0"/>
              <a:t>Reinforcement Learning</a:t>
            </a:r>
            <a:r>
              <a:rPr lang="en-US" dirty="0"/>
              <a:t>: Adapt suggestions over time based on user feedback</a:t>
            </a:r>
          </a:p>
          <a:p>
            <a:pPr>
              <a:buNone/>
            </a:pPr>
            <a:r>
              <a:rPr lang="en-US" b="1" dirty="0"/>
              <a:t>🔹 4. Recommendation Engine</a:t>
            </a:r>
          </a:p>
          <a:p>
            <a:pPr>
              <a:buFont typeface="Arial" panose="020B0604020202020204" pitchFamily="34" charset="0"/>
              <a:buChar char="•"/>
            </a:pPr>
            <a:r>
              <a:rPr lang="en-US" dirty="0"/>
              <a:t>Generate personalized workouts</a:t>
            </a:r>
          </a:p>
          <a:p>
            <a:pPr>
              <a:buFont typeface="Arial" panose="020B0604020202020204" pitchFamily="34" charset="0"/>
              <a:buChar char="•"/>
            </a:pPr>
            <a:r>
              <a:rPr lang="en-US" dirty="0"/>
              <a:t>Adjust based on progress and preferences</a:t>
            </a:r>
          </a:p>
          <a:p>
            <a:pPr>
              <a:buNone/>
            </a:pPr>
            <a:r>
              <a:rPr lang="en-US" b="1" dirty="0"/>
              <a:t>🔹 5. Evaluation</a:t>
            </a:r>
          </a:p>
          <a:p>
            <a:pPr>
              <a:buFont typeface="Arial" panose="020B0604020202020204" pitchFamily="34" charset="0"/>
              <a:buChar char="•"/>
            </a:pPr>
            <a:r>
              <a:rPr lang="en-US" dirty="0"/>
              <a:t>Use user feedback, goal achievement, and app engagement metrics to assess effectiveness</a:t>
            </a:r>
          </a:p>
          <a:p>
            <a:endParaRPr lang="en-IN" dirty="0"/>
          </a:p>
        </p:txBody>
      </p:sp>
    </p:spTree>
    <p:extLst>
      <p:ext uri="{BB962C8B-B14F-4D97-AF65-F5344CB8AC3E}">
        <p14:creationId xmlns:p14="http://schemas.microsoft.com/office/powerpoint/2010/main" val="181733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Result and Discussion</a:t>
            </a:r>
          </a:p>
        </p:txBody>
      </p:sp>
      <p:sp>
        <p:nvSpPr>
          <p:cNvPr id="11" name="Rectangle 3">
            <a:extLst>
              <a:ext uri="{FF2B5EF4-FFF2-40B4-BE49-F238E27FC236}">
                <a16:creationId xmlns:a16="http://schemas.microsoft.com/office/drawing/2014/main" id="{E14AB4C6-F5DB-6C3F-E5BC-299635B43A5E}"/>
              </a:ext>
            </a:extLst>
          </p:cNvPr>
          <p:cNvSpPr>
            <a:spLocks noGrp="1" noChangeArrowheads="1"/>
          </p:cNvSpPr>
          <p:nvPr>
            <p:ph idx="1"/>
          </p:nvPr>
        </p:nvSpPr>
        <p:spPr bwMode="auto">
          <a:xfrm>
            <a:off x="686954" y="1690688"/>
            <a:ext cx="108180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AI-based fitness tracking app demonstrated promising results. It achieved 86% accuracy in workout recommendations, with a 65% rise in user engagement and 72% of users meeting their weekly fitness goals. Personalized suggestions were well-received, earning an average satisfaction score of 4.4 out of 5. The adaptive AI models successfully adjusted workouts based on user feedback, enhancing consistency and motivation. However, challenges such as sensor variability and the cold-start problem for new users affected initial accuracy. Future improvements will focus on integrating nutrition tracking, refining algorithms for better personalization, and enhancing data consistency across different wearable devices and platforms.</a:t>
            </a:r>
          </a:p>
        </p:txBody>
      </p:sp>
    </p:spTree>
    <p:extLst>
      <p:ext uri="{BB962C8B-B14F-4D97-AF65-F5344CB8AC3E}">
        <p14:creationId xmlns:p14="http://schemas.microsoft.com/office/powerpoint/2010/main" val="1495547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Sample Code </a:t>
            </a:r>
          </a:p>
        </p:txBody>
      </p:sp>
      <p:pic>
        <p:nvPicPr>
          <p:cNvPr id="5" name="Content Placeholder 4">
            <a:extLst>
              <a:ext uri="{FF2B5EF4-FFF2-40B4-BE49-F238E27FC236}">
                <a16:creationId xmlns:a16="http://schemas.microsoft.com/office/drawing/2014/main" id="{107A7944-9AC6-17C4-59CA-10B5F883B1C6}"/>
              </a:ext>
            </a:extLst>
          </p:cNvPr>
          <p:cNvPicPr>
            <a:picLocks noGrp="1" noChangeAspect="1"/>
          </p:cNvPicPr>
          <p:nvPr>
            <p:ph idx="1"/>
          </p:nvPr>
        </p:nvPicPr>
        <p:blipFill>
          <a:blip r:embed="rId2"/>
          <a:stretch>
            <a:fillRect/>
          </a:stretch>
        </p:blipFill>
        <p:spPr>
          <a:xfrm>
            <a:off x="2226493" y="1825625"/>
            <a:ext cx="7739013" cy="4351338"/>
          </a:xfrm>
        </p:spPr>
      </p:pic>
    </p:spTree>
    <p:extLst>
      <p:ext uri="{BB962C8B-B14F-4D97-AF65-F5344CB8AC3E}">
        <p14:creationId xmlns:p14="http://schemas.microsoft.com/office/powerpoint/2010/main" val="165558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Sample Output Screen</a:t>
            </a:r>
          </a:p>
        </p:txBody>
      </p:sp>
      <p:pic>
        <p:nvPicPr>
          <p:cNvPr id="5" name="Content Placeholder 4">
            <a:extLst>
              <a:ext uri="{FF2B5EF4-FFF2-40B4-BE49-F238E27FC236}">
                <a16:creationId xmlns:a16="http://schemas.microsoft.com/office/drawing/2014/main" id="{E9503474-9BF7-01D5-8356-56D775D663CA}"/>
              </a:ext>
            </a:extLst>
          </p:cNvPr>
          <p:cNvPicPr>
            <a:picLocks noGrp="1" noChangeAspect="1"/>
          </p:cNvPicPr>
          <p:nvPr>
            <p:ph idx="1"/>
          </p:nvPr>
        </p:nvPicPr>
        <p:blipFill>
          <a:blip r:embed="rId2"/>
          <a:stretch>
            <a:fillRect/>
          </a:stretch>
        </p:blipFill>
        <p:spPr>
          <a:xfrm>
            <a:off x="2663225" y="1825625"/>
            <a:ext cx="6865549" cy="4351338"/>
          </a:xfrm>
        </p:spPr>
      </p:pic>
    </p:spTree>
    <p:extLst>
      <p:ext uri="{BB962C8B-B14F-4D97-AF65-F5344CB8AC3E}">
        <p14:creationId xmlns:p14="http://schemas.microsoft.com/office/powerpoint/2010/main" val="1699207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Rounded MT Bold" panose="020F0704030504030204" pitchFamily="34" charset="0"/>
              </a:rPr>
              <a:t>Conclusion </a:t>
            </a:r>
          </a:p>
        </p:txBody>
      </p:sp>
      <p:sp>
        <p:nvSpPr>
          <p:cNvPr id="3" name="Content Placeholder 2"/>
          <p:cNvSpPr>
            <a:spLocks noGrp="1"/>
          </p:cNvSpPr>
          <p:nvPr>
            <p:ph idx="1"/>
          </p:nvPr>
        </p:nvSpPr>
        <p:spPr/>
        <p:txBody>
          <a:bodyPr/>
          <a:lstStyle/>
          <a:p>
            <a:r>
              <a:rPr lang="en-US" dirty="0"/>
              <a:t>The AI-powered fitness tracking app successfully demonstrated how machine learning can enhance user engagement and personalize workout experiences. By analyzing real-time data and adapting to user feedback, the app provided relevant, goal-oriented exercise suggestions. High user satisfaction and improved fitness goal achievement confirm the effectiveness of AI in promoting healthier lifestyles. Despite minor challenges like sensor variability and cold-start limitations, the system proved scalable and impactful. Future developments will focus on integrating diet tracking, stress monitoring, and more advanced learning algorithms to further enrich personalization and improve overall user health outcomes.</a:t>
            </a:r>
            <a:endParaRPr lang="en-IN" dirty="0"/>
          </a:p>
        </p:txBody>
      </p:sp>
    </p:spTree>
    <p:extLst>
      <p:ext uri="{BB962C8B-B14F-4D97-AF65-F5344CB8AC3E}">
        <p14:creationId xmlns:p14="http://schemas.microsoft.com/office/powerpoint/2010/main" val="1364403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977</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Rounded MT Bold</vt:lpstr>
      <vt:lpstr>Calibri</vt:lpstr>
      <vt:lpstr>Calibri Light</vt:lpstr>
      <vt:lpstr>Office Theme</vt:lpstr>
      <vt:lpstr>Fitness Tracking App with AI-Based Workout Suggestions</vt:lpstr>
      <vt:lpstr>Introduction</vt:lpstr>
      <vt:lpstr>Literature Review</vt:lpstr>
      <vt:lpstr>Objective</vt:lpstr>
      <vt:lpstr>Methodology used</vt:lpstr>
      <vt:lpstr>Result and Discussion</vt:lpstr>
      <vt:lpstr>Sample Code </vt:lpstr>
      <vt:lpstr>Sample Output Screen</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&lt;title&gt;</dc:title>
  <dc:creator>Admin</dc:creator>
  <cp:lastModifiedBy>neha sree</cp:lastModifiedBy>
  <cp:revision>4</cp:revision>
  <dcterms:created xsi:type="dcterms:W3CDTF">2025-03-17T05:05:48Z</dcterms:created>
  <dcterms:modified xsi:type="dcterms:W3CDTF">2025-05-13T06:48:41Z</dcterms:modified>
</cp:coreProperties>
</file>