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1092-194B-C087-5DE5-1431BA85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9E70A-3D3A-2997-D0A8-74D69063C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DC9B-AA61-EF86-7707-2CA438A6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2420-B44D-CA6D-D535-63A00956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2180-237B-B603-96D6-09A50128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8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E9E0-CC19-53B2-26B8-7EFE3435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C91E0-80F4-FB31-CCAB-FBE14E1B2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1204-88DC-D9C5-8D48-51AD9E74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6244-7E68-5475-B668-4BD79931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32C4-E1AE-5880-C6BB-012E010F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33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659F9-CD32-61BA-B59A-0C1079145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1D55A-5245-CF61-5DA8-21E761CB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31E5-C308-B018-4FC4-895A50CE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C342-447F-BEDF-34CA-383CCCAD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B720-2C9E-65EC-B500-3E60AAEE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03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D48A-617F-42D9-1EFC-5609A1FF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65E1-D8AF-439D-B98A-91344CA1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F73FD-245E-892B-0990-420A27E0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5B90-B22D-8D5F-4D99-C873805A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62DD-357F-29E2-1FF3-D11BC49E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42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51CF-BE40-9D5E-133A-FC56FE63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F59E4-2441-1876-5903-B31E3284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A6DA4-FF2D-17EB-99D6-F674FED8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0EBE3-80AF-B53D-8815-67E0C365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C179-0543-25CE-66CF-2DD56BC5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8F28-880C-87F4-C4AD-6130BBC0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6A86-057E-6FC9-92A6-B24F03014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B2784-73B6-A3D4-BEDB-B92355838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F0E62-0C2F-972D-5B27-3637BE90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F40CD-993F-C5CB-9C10-BE09332D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E10F-BE4E-BE56-6E5F-DD57DF94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51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251F-7376-7264-116D-78C061E6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3B694-B349-DE65-DD43-FCD9EB66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D0D8E-4560-07CC-E455-F0012968F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A1FF7-FE58-386B-F7BC-5E7D25215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06480-0576-2BF5-B742-46ED53B92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431BB-B53B-E949-285A-9AA65FD5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583BF-6A86-3DCD-1C7C-83C4EEC0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2A871-E94E-0760-9A1B-4C4F41C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5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B84C-D150-8A3B-6F31-CD2FF82F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03367-C353-4791-54D6-B4FB4D74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0E306-5A82-A190-7560-218BDEF8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84D3A-5E7B-99CE-14D6-341C73C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093CC-7582-507F-06F1-B9C259EC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C71DC-3EC6-5F33-208A-6458CC03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83BE-7684-8ED3-27DB-47ACCD67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21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DF23-1D76-6C76-F24D-1D44A889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4A19-BFD6-0B0A-6978-B3F0F137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8033-62E3-10CB-8527-B5E9F2F5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11467-4CEB-ED34-CAA9-3ECB1D2E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7CEDA-FD2A-F25C-FDF9-C0D85972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438D9-1134-942D-E12F-C19B7A57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37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C256-A5B1-424D-4F1D-3E01E9E3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4A43F-3F1F-3E48-DBE4-7F5CCB944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E6D0A-7D95-C8F0-B437-5421B1AA9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205A9-323D-45BC-0942-3BE68D6B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ECC0A-153D-EB61-CFDE-132ABC4E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8C36-928C-1620-6214-2ECF07C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02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74137-0E63-3132-9D67-EA9288C4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1CA3-CB21-E36F-2D2B-F1C6491A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3FC6-0F02-F644-A1D8-B4C3EE0A2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9FE2-5034-49A3-8E95-A3F6BE648CC0}" type="datetimeFigureOut">
              <a:rPr lang="en-CA" smtClean="0"/>
              <a:t>2024-07-20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D556-6CC6-D3E0-0A1C-40F544B50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E89B-48EF-C6FC-5DE7-D10CF9213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9036-67AF-4B02-8542-931E9A5045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1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1F46-D4D0-36B5-1783-296CCB3DA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EFFICIENT DATA PREPARATIONAND PROCESSING 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55EDA-5712-4847-48C5-11EE16AE2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by - Neha Thakare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918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8320-F09F-623F-B4C7-B3D598D2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DATASET AFTER ENCODING</a:t>
            </a:r>
            <a:endParaRPr lang="en-CA" b="1" dirty="0"/>
          </a:p>
        </p:txBody>
      </p:sp>
      <p:pic>
        <p:nvPicPr>
          <p:cNvPr id="4" name="Google Shape;126;p23">
            <a:extLst>
              <a:ext uri="{FF2B5EF4-FFF2-40B4-BE49-F238E27FC236}">
                <a16:creationId xmlns:a16="http://schemas.microsoft.com/office/drawing/2014/main" id="{D5C665BB-D48D-6D19-98E1-EF01D3F5BC6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3080" y="1352044"/>
            <a:ext cx="11394440" cy="272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7;p23">
            <a:extLst>
              <a:ext uri="{FF2B5EF4-FFF2-40B4-BE49-F238E27FC236}">
                <a16:creationId xmlns:a16="http://schemas.microsoft.com/office/drawing/2014/main" id="{26EE0FB3-A73B-A7D7-E466-4A4F81104A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320" y="4216400"/>
            <a:ext cx="9357360" cy="2418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92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9BE0-C2D3-AF72-A6C3-EC4F867A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SCALING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2A31-2E24-29C2-F2A7-A77A10D8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27025">
              <a:spcBef>
                <a:spcPts val="1200"/>
              </a:spcBef>
              <a:buClr>
                <a:schemeClr val="dk1"/>
              </a:buClr>
              <a:buSzPts val="1550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DeliveryPersonRatings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(which could be valid ones), a scaling that is robust to outliers.</a:t>
            </a:r>
          </a:p>
          <a:p>
            <a:pPr indent="-327025">
              <a:buClr>
                <a:schemeClr val="dk1"/>
              </a:buClr>
              <a:buSzPts val="155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Most of the attributes are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skewed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-327025">
              <a:buClr>
                <a:schemeClr val="dk1"/>
              </a:buClr>
              <a:buSzPts val="155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Expect for the attribute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DeliveryPersonAge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none of them is close to Gaussian distribution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327025">
              <a:buClr>
                <a:schemeClr val="dk1"/>
              </a:buClr>
              <a:buSzPts val="155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data has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uniform modal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close to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bimodal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 the attribute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TimeTaken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 and 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OrderProcessDuration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</a:p>
          <a:p>
            <a:pPr indent="-327025">
              <a:buClr>
                <a:schemeClr val="dk1"/>
              </a:buClr>
              <a:buSzPts val="1550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 need our distribution close to normal/Gaussian for the use in our algorithm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0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EFBA-B7A5-2DD5-0A62-0186B3C7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AFTER SCALING ‘DeliveryPersonAge’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6CD3-CF3D-A6A4-7FE9-522B21BA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MaxAbs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robust the distribution (shape) remains the same while the data is scaled.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Z-Score, the raw data which in itself was close to normal distribution, has been left skewed. 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Qunatile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close to Gaussian with a peak.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Log, the values looks more spread. </a:t>
            </a:r>
          </a:p>
          <a:p>
            <a:pPr marL="285750" indent="-285750">
              <a:spcAft>
                <a:spcPts val="12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78E59-7BC2-696C-5D01-F55E84E8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8" y="3931920"/>
            <a:ext cx="11328032" cy="25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5622-E89B-5AB0-7034-777D613C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AFTER SCALING ‘</a:t>
            </a:r>
            <a:r>
              <a:rPr lang="en-CA" b="1" dirty="0" err="1"/>
              <a:t>DeliveryPersonRatings</a:t>
            </a:r>
            <a:r>
              <a:rPr lang="en-CA" b="1" dirty="0"/>
              <a:t>’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B9C0-E23F-C9D2-FE16-ACBCDECD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MaxAbs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log  and robust the distribution (shape) remains the same while the data is scaled.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 values present – still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MaxAbs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Z-Score, the raw data which was right skewed distribution, has been left skewed. 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Qunatile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close to Gaussian with a peak.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Log, the values looks more spread.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8EB85-4AE2-39FD-6396-2209C51F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6520"/>
            <a:ext cx="10784840" cy="257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3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A269-82CD-3FC4-9DB5-75868F68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AFTER SCALING ‘</a:t>
            </a:r>
            <a:r>
              <a:rPr lang="en-CA" b="1" dirty="0"/>
              <a:t>Distance’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BA0B-7606-24BB-D273-973907E3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MaxAbs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robust the distribution (shape) remains the same while the data is scaled.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Z-Score, C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lose to </a:t>
            </a:r>
            <a:r>
              <a:rPr lang="en-US" sz="1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unimodel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frequent values has been spread out, thus increasing the variance, moving the distribution close to normal.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Qunatile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close to Gaussian with a peak.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value has been spread out and looks skewed.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2AF21-36B3-E09B-53DD-863F44DF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0" y="3889040"/>
            <a:ext cx="10894780" cy="28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8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D19A-CA8F-B256-1201-79852CCD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AFTER SCALING ‘</a:t>
            </a:r>
            <a:r>
              <a:rPr lang="en-CA" b="1" dirty="0" err="1"/>
              <a:t>TimeTaken</a:t>
            </a:r>
            <a:r>
              <a:rPr lang="en-CA" b="1" dirty="0"/>
              <a:t>’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BA9F-454F-A2B5-730F-1FFDD6C0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MaxAbs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robust the distribution (shape) remains same while the data is scaled.</a:t>
            </a:r>
          </a:p>
          <a:p>
            <a:pPr marL="285750" indent="-285750">
              <a:spcAft>
                <a:spcPts val="1200"/>
              </a:spcAft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Z-Score, it was c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lose to normal distribution, but after scaling moved to left skewed.</a:t>
            </a:r>
          </a:p>
          <a:p>
            <a:pPr marL="285750" indent="-285750">
              <a:spcAft>
                <a:spcPts val="1200"/>
              </a:spcAft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Qunatile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is close to Gaussian with a peak.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log has close to normal distribution once scaled.</a:t>
            </a: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0ADE3-2496-1624-C01C-3E859DBD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40" y="3779762"/>
            <a:ext cx="11148780" cy="291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4EE6-A614-C2F2-1691-8896184F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AFTER SCALING ‘</a:t>
            </a:r>
            <a:r>
              <a:rPr lang="en-CA" b="1" dirty="0" err="1"/>
              <a:t>OrderProcessDuration</a:t>
            </a:r>
            <a:r>
              <a:rPr lang="en-CA" b="1" dirty="0"/>
              <a:t>’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54AA-EE1F-088F-21D7-CF6D5332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CA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MaxAbs</a:t>
            </a: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Robust, Quantile and log the distribution (shape) remains same while the data is scaled.</a:t>
            </a:r>
          </a:p>
          <a:p>
            <a:pPr marL="285750" indent="-285750">
              <a:spcAft>
                <a:spcPts val="1200"/>
              </a:spcAft>
            </a:pPr>
            <a:r>
              <a:rPr lang="en-CA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Z-Score, it was </a:t>
            </a:r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has multimode model, the data has also been heavily skewed.</a:t>
            </a:r>
          </a:p>
          <a:p>
            <a:pPr marL="114300" indent="0">
              <a:buNone/>
            </a:pPr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99EA0-FDBF-73DC-3E01-120B6AFB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6" y="3200114"/>
            <a:ext cx="11155493" cy="33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5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6F0C-340D-B945-A0B6-107CD91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PERFORMANCE OF ALGORITHMS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8DD20-C5B4-D128-D1AE-15ED10460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54480"/>
            <a:ext cx="943864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A2D0-BCAF-7B62-E409-F0C4684E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USING ALGORITHM TO REPLACE MISSING VALUES AND OUTLIERS</a:t>
            </a:r>
            <a:endParaRPr lang="en-CA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D9797A-9149-5E82-0B6E-2B9AC279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82800"/>
            <a:ext cx="10119360" cy="40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4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3969-D39E-0D40-C8B7-675CD5B2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Final Improved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EF3937-CCDE-71A3-5B65-1B6F2FB61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80" y="2214880"/>
            <a:ext cx="7965440" cy="28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6CC4-3D06-67E2-CA2D-489F3558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ATTRIBUTES IN OUR DATASET</a:t>
            </a:r>
            <a:endParaRPr lang="en-CA" dirty="0"/>
          </a:p>
        </p:txBody>
      </p:sp>
      <p:pic>
        <p:nvPicPr>
          <p:cNvPr id="4" name="Google Shape;62;p14">
            <a:extLst>
              <a:ext uri="{FF2B5EF4-FFF2-40B4-BE49-F238E27FC236}">
                <a16:creationId xmlns:a16="http://schemas.microsoft.com/office/drawing/2014/main" id="{E1714F15-3A0A-1038-8D4B-EF6C8C1C8DB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160" y="1417283"/>
            <a:ext cx="10515600" cy="287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DAE54A57-5898-4682-8962-AF32B6BAFF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680" y="4370827"/>
            <a:ext cx="3777025" cy="194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906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D58-C1FF-2EEF-690F-3AABEB1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FD3E-B6F3-7644-44C3-09662582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 marL="0" indent="0">
              <a:buNone/>
            </a:pPr>
            <a:endParaRPr lang="en-CA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4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THANK YOU !</a:t>
            </a:r>
          </a:p>
        </p:txBody>
      </p:sp>
    </p:spTree>
    <p:extLst>
      <p:ext uri="{BB962C8B-B14F-4D97-AF65-F5344CB8AC3E}">
        <p14:creationId xmlns:p14="http://schemas.microsoft.com/office/powerpoint/2010/main" val="421374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F03A-3767-8FDB-BC8C-63E1C5F2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4890-5E09-F3C2-EBD2-036E0926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B09F40-4028-AD8B-521C-3BBDD8B12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28086"/>
              </p:ext>
            </p:extLst>
          </p:nvPr>
        </p:nvGraphicFramePr>
        <p:xfrm>
          <a:off x="1757680" y="2385906"/>
          <a:ext cx="8128000" cy="311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7934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840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CONTINUOUS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CATEGORICAL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9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DeliveryPersonAge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WeatherConditions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7308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DeliveryPersonRatings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RoadTrafficDensity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8168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Distance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TypeofOrder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6004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VehicleCondition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TypeOfVehicle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834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TimeTaken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City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9564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OrderProcessDuration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Festival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1982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90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1A27-B41C-7E63-4709-3E261ACA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en" b="1" dirty="0"/>
              <a:t>VARIABLE DISTRIBUTION AND DISCUSSION (CONTINUOUS DATA)</a:t>
            </a:r>
            <a:endParaRPr lang="en-CA" b="1" dirty="0"/>
          </a:p>
        </p:txBody>
      </p:sp>
      <p:pic>
        <p:nvPicPr>
          <p:cNvPr id="4" name="Google Shape;77;p16">
            <a:extLst>
              <a:ext uri="{FF2B5EF4-FFF2-40B4-BE49-F238E27FC236}">
                <a16:creationId xmlns:a16="http://schemas.microsoft.com/office/drawing/2014/main" id="{33086E09-8D98-66E2-CE1A-EECAFD36A62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4961" y="1371600"/>
            <a:ext cx="11877039" cy="5172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17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BEB-AE6F-FE05-5DD1-DDA20573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NULL VALUES</a:t>
            </a:r>
            <a:endParaRPr lang="en-CA" dirty="0"/>
          </a:p>
        </p:txBody>
      </p:sp>
      <p:pic>
        <p:nvPicPr>
          <p:cNvPr id="4" name="Google Shape;84;p17">
            <a:extLst>
              <a:ext uri="{FF2B5EF4-FFF2-40B4-BE49-F238E27FC236}">
                <a16:creationId xmlns:a16="http://schemas.microsoft.com/office/drawing/2014/main" id="{499256FF-8BAD-1CA7-08C1-157630D8848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7120" y="1825625"/>
            <a:ext cx="9875520" cy="396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B15-223C-FD16-5F24-91F979E0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OUTLIER IDENTIFICATION AND CLEANING</a:t>
            </a:r>
            <a:endParaRPr lang="en-CA" b="1" dirty="0"/>
          </a:p>
        </p:txBody>
      </p:sp>
      <p:pic>
        <p:nvPicPr>
          <p:cNvPr id="4" name="Google Shape;91;p18">
            <a:extLst>
              <a:ext uri="{FF2B5EF4-FFF2-40B4-BE49-F238E27FC236}">
                <a16:creationId xmlns:a16="http://schemas.microsoft.com/office/drawing/2014/main" id="{0288BA80-FBF2-54B1-A494-F8D1EAFD38D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241" y="1432560"/>
            <a:ext cx="11389360" cy="5425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70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7424-1FF2-E937-EE37-00C3DCAA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OUTLIER IDENTIFICATION AND CLEANING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3AEE6C-596A-2730-E689-BBFB41824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019051"/>
              </p:ext>
            </p:extLst>
          </p:nvPr>
        </p:nvGraphicFramePr>
        <p:xfrm>
          <a:off x="838200" y="1825625"/>
          <a:ext cx="10515597" cy="371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599698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78239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9937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ATTRIBUTE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METHOD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REASON</a:t>
                      </a:r>
                      <a:endParaRPr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47612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DeliveryPersonRatings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Capping values above 5 and removing them</a:t>
                      </a:r>
                      <a:endParaRPr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Bad performance of the delivery person can reduce their ratings upto 0 - as extreme scenarios and not cleaning them.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5441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Distance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IQR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- Heavily skewed, not possible to remove with the 'Standard Deviation' method.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- Not  using flooring/capping -  lack of domain knowledge.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highlight>
                            <a:srgbClr val="FFFFFF"/>
                          </a:highlight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- Due to the presence of extreme outliers and heavy skew, IQR is the best method to remove outliers in this attribute.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0723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TimeTaken</a:t>
                      </a:r>
                      <a:endParaRPr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Quantile based capping </a:t>
                      </a:r>
                      <a:endParaRPr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  <a:sym typeface="Times New Roman"/>
                        </a:rPr>
                        <a:t>Since the outliers are present in the upper end, quantile based capping could be used to get rid of them.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38192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5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9C63-AB15-A88C-9D1A-F5DA761B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FEATURE ENCODING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9FBA20-E473-8AB7-7D7E-64FDD3A6E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806068"/>
              </p:ext>
            </p:extLst>
          </p:nvPr>
        </p:nvGraphicFramePr>
        <p:xfrm>
          <a:off x="838200" y="1825625"/>
          <a:ext cx="10515597" cy="2682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4211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378676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64924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  <a:endParaRPr sz="14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3866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RoadTrafficDensity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Ordinal Encoding</a:t>
                      </a:r>
                      <a:endParaRPr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Since the attribute has an order associated with that (High, Low, Medium and Jam).</a:t>
                      </a:r>
                      <a:endParaRPr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69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TypeOfVehicle 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encoder</a:t>
                      </a:r>
                      <a:endParaRPr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The frequency for few of the values in these attributes clashes, hence we cannot use 'frequency encoder' 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Using 'one-hot encoding' increases the dataset as the sample space is more. </a:t>
                      </a:r>
                      <a:endParaRPr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6453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26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48CD-7351-8A0D-6ED9-34758F89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FEATURE ENCODING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9EAC62-6527-01A6-874C-7D1796C2E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011165"/>
              </p:ext>
            </p:extLst>
          </p:nvPr>
        </p:nvGraphicFramePr>
        <p:xfrm>
          <a:off x="838203" y="1216025"/>
          <a:ext cx="10515597" cy="594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130579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245185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93722293"/>
                    </a:ext>
                  </a:extLst>
                </a:gridCol>
              </a:tblGrid>
              <a:tr h="16619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TypeOfOrder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Label encoder</a:t>
                      </a:r>
                      <a:endParaR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The frequency for few of the values in these attributes clashes, hence we cannot use 'frequency encoder’ 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Using 'one-hot encoding' increases the dataset as the sample space is more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48030765"/>
                  </a:ext>
                </a:extLst>
              </a:tr>
              <a:tr h="20143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City </a:t>
                      </a:r>
                      <a:endParaR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Label encoder</a:t>
                      </a:r>
                      <a:endParaR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The frequency for few of the values in these attributes clashes, hence we cannot use 'frequency encoder’ 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Using 'one-hot encoding' increases the dataset as the sample space is more</a:t>
                      </a:r>
                      <a:endParaRPr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119304272"/>
                  </a:ext>
                </a:extLst>
              </a:tr>
              <a:tr h="1664059">
                <a:tc>
                  <a:txBody>
                    <a:bodyPr/>
                    <a:lstStyle/>
                    <a:p>
                      <a:r>
                        <a:rPr lang="e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WeatherConditions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one-hot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Sample space of this attribute is less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There is overlap of frequency which rules out the possibility to use 'frequency encoding'.</a:t>
                      </a: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2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748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EFFICIENT DATA PREPARATIONAND PROCESSING  TECHNIQUES</vt:lpstr>
      <vt:lpstr>ATTRIBUTES IN OUR DATASET</vt:lpstr>
      <vt:lpstr>PowerPoint Presentation</vt:lpstr>
      <vt:lpstr>VARIABLE DISTRIBUTION AND DISCUSSION (CONTINUOUS DATA)</vt:lpstr>
      <vt:lpstr>NULL VALUES</vt:lpstr>
      <vt:lpstr>OUTLIER IDENTIFICATION AND CLEANING</vt:lpstr>
      <vt:lpstr>OUTLIER IDENTIFICATION AND CLEANING</vt:lpstr>
      <vt:lpstr>FEATURE ENCODING</vt:lpstr>
      <vt:lpstr>FEATURE ENCODING</vt:lpstr>
      <vt:lpstr>DATASET AFTER ENCODING</vt:lpstr>
      <vt:lpstr>SCALING</vt:lpstr>
      <vt:lpstr>AFTER SCALING ‘DeliveryPersonAge’</vt:lpstr>
      <vt:lpstr>AFTER SCALING ‘DeliveryPersonRatings’</vt:lpstr>
      <vt:lpstr>AFTER SCALING ‘Distance’</vt:lpstr>
      <vt:lpstr>AFTER SCALING ‘TimeTaken’</vt:lpstr>
      <vt:lpstr>AFTER SCALING ‘OrderProcessDuration’</vt:lpstr>
      <vt:lpstr>PERFORMANCE OF ALGORITHMS</vt:lpstr>
      <vt:lpstr>USING ALGORITHM TO REPLACE MISSING VALUES AND OUTLIERS</vt:lpstr>
      <vt:lpstr>Final Improved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6981 PROJECT  DATA PREPARATION TECHNIQUES</dc:title>
  <dc:creator>Neha Thakare</dc:creator>
  <cp:lastModifiedBy>Neha Thakare</cp:lastModifiedBy>
  <cp:revision>3</cp:revision>
  <dcterms:created xsi:type="dcterms:W3CDTF">2022-12-05T19:51:46Z</dcterms:created>
  <dcterms:modified xsi:type="dcterms:W3CDTF">2024-07-20T20:25:30Z</dcterms:modified>
</cp:coreProperties>
</file>