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300" r:id="rId3"/>
    <p:sldId id="301" r:id="rId4"/>
    <p:sldId id="302" r:id="rId5"/>
    <p:sldId id="298" r:id="rId6"/>
  </p:sldIdLst>
  <p:sldSz cx="9144000" cy="5143500" type="screen16x9"/>
  <p:notesSz cx="6858000" cy="9144000"/>
  <p:embeddedFontLst>
    <p:embeddedFont>
      <p:font typeface="Comic Sans MS" panose="030F0702030302020204" pitchFamily="66" charset="0"/>
      <p:regular r:id="rId8"/>
      <p:bold r:id="rId9"/>
      <p:italic r:id="rId10"/>
      <p:boldItalic r:id="rId11"/>
    </p:embeddedFont>
    <p:embeddedFont>
      <p:font typeface="Fira Sans Extra Condensed" panose="020B0503050000020004" pitchFamily="34" charset="0"/>
      <p:regular r:id="rId12"/>
      <p:bold r:id="rId13"/>
      <p:italic r:id="rId14"/>
      <p:boldItalic r:id="rId15"/>
    </p:embeddedFont>
    <p:embeddedFont>
      <p:font typeface="Fira Sans Extra Condensed SemiBold"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9598"/>
    <a:srgbClr val="0F9D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554E29-44E1-4C05-926B-B3FDFA7D8360}">
  <a:tblStyle styleId="{71554E29-44E1-4C05-926B-B3FDFA7D83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715006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59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0407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088467" y="364235"/>
            <a:ext cx="5440068" cy="2488800"/>
          </a:xfrm>
          <a:prstGeom prst="rect">
            <a:avLst/>
          </a:prstGeom>
        </p:spPr>
        <p:txBody>
          <a:bodyPr spcFirstLastPara="1" wrap="square" lIns="91425" tIns="91425" rIns="91425" bIns="91425" anchor="t" anchorCtr="0">
            <a:noAutofit/>
          </a:bodyPr>
          <a:lstStyle/>
          <a:p>
            <a:pPr lvl="0" algn="ctr"/>
            <a:br>
              <a:rPr lang="en" sz="3200" dirty="0"/>
            </a:br>
            <a:br>
              <a:rPr lang="en" sz="3200" dirty="0"/>
            </a:br>
            <a:r>
              <a:rPr lang="en-IN" sz="6000" dirty="0">
                <a:solidFill>
                  <a:schemeClr val="accent2">
                    <a:lumMod val="75000"/>
                  </a:schemeClr>
                </a:solidFill>
                <a:effectLst>
                  <a:outerShdw blurRad="38100" dist="38100" dir="2700000" algn="tl">
                    <a:srgbClr val="000000">
                      <a:alpha val="43137"/>
                    </a:srgbClr>
                  </a:outerShdw>
                </a:effectLst>
              </a:rPr>
              <a:t>SECURECLAIM</a:t>
            </a:r>
            <a:br>
              <a:rPr lang="en" sz="6000" dirty="0">
                <a:solidFill>
                  <a:schemeClr val="accent2">
                    <a:lumMod val="75000"/>
                  </a:schemeClr>
                </a:solidFill>
                <a:effectLst>
                  <a:outerShdw blurRad="38100" dist="38100" dir="2700000" algn="tl">
                    <a:srgbClr val="000000">
                      <a:alpha val="43137"/>
                    </a:srgbClr>
                  </a:outerShdw>
                </a:effectLst>
              </a:rPr>
            </a:br>
            <a:br>
              <a:rPr lang="en" sz="1800" dirty="0">
                <a:solidFill>
                  <a:schemeClr val="accent2">
                    <a:lumMod val="75000"/>
                  </a:schemeClr>
                </a:solidFill>
                <a:effectLst>
                  <a:outerShdw blurRad="38100" dist="38100" dir="2700000" algn="tl">
                    <a:srgbClr val="000000">
                      <a:alpha val="43137"/>
                    </a:srgbClr>
                  </a:outerShdw>
                </a:effectLst>
              </a:rPr>
            </a:br>
            <a:r>
              <a:rPr lang="en" sz="1800" dirty="0">
                <a:effectLst>
                  <a:outerShdw blurRad="38100" dist="38100" dir="2700000" algn="tl">
                    <a:srgbClr val="000000">
                      <a:alpha val="43137"/>
                    </a:srgbClr>
                  </a:outerShdw>
                </a:effectLst>
              </a:rPr>
              <a:t>-</a:t>
            </a:r>
            <a:r>
              <a:rPr lang="en-US" sz="1800" dirty="0"/>
              <a:t>Empowering HR's Fraud-Free Reimbursement Process Strengthen Integrity, Simplify Reimbursements</a:t>
            </a:r>
            <a:endParaRPr sz="1800" dirty="0">
              <a:solidFill>
                <a:schemeClr val="accent2">
                  <a:lumMod val="75000"/>
                </a:schemeClr>
              </a:solidFill>
              <a:effectLst>
                <a:outerShdw blurRad="38100" dist="38100" dir="2700000" algn="tl">
                  <a:srgbClr val="000000">
                    <a:alpha val="43137"/>
                  </a:srgbClr>
                </a:outerShdw>
              </a:effectLst>
            </a:endParaRPr>
          </a:p>
        </p:txBody>
      </p:sp>
      <p:sp>
        <p:nvSpPr>
          <p:cNvPr id="47" name="Google Shape;47;p15"/>
          <p:cNvSpPr txBox="1">
            <a:spLocks noGrp="1"/>
          </p:cNvSpPr>
          <p:nvPr>
            <p:ph type="subTitle" idx="1"/>
          </p:nvPr>
        </p:nvSpPr>
        <p:spPr>
          <a:xfrm>
            <a:off x="6276975" y="3825654"/>
            <a:ext cx="2581200" cy="980475"/>
          </a:xfrm>
          <a:prstGeom prst="rect">
            <a:avLst/>
          </a:prstGeom>
        </p:spPr>
        <p:txBody>
          <a:bodyPr spcFirstLastPara="1" wrap="square" lIns="91425" tIns="91425" rIns="91425" bIns="91425" anchor="t" anchorCtr="0">
            <a:noAutofit/>
          </a:bodyPr>
          <a:lstStyle/>
          <a:p>
            <a:pPr marL="0" marR="0" lvl="0" indent="0" algn="ctr" rtl="0">
              <a:spcBef>
                <a:spcPts val="0"/>
              </a:spcBef>
              <a:spcAft>
                <a:spcPts val="0"/>
              </a:spcAft>
              <a:buNone/>
            </a:pPr>
            <a:r>
              <a:rPr lang="en-US" sz="1800" b="1" dirty="0">
                <a:solidFill>
                  <a:srgbClr val="797964"/>
                </a:solidFill>
                <a:latin typeface="Fira Sans Extra Condensed" panose="020B0604020202020204" pitchFamily="34" charset="0"/>
                <a:ea typeface="Twentieth Century"/>
                <a:cs typeface="Twentieth Century"/>
                <a:sym typeface="Twentieth Century"/>
              </a:rPr>
              <a:t>Presented By</a:t>
            </a:r>
          </a:p>
          <a:p>
            <a:pPr marL="0" indent="0" algn="ctr"/>
            <a:r>
              <a:rPr lang="en-US" b="1" dirty="0">
                <a:latin typeface="Fira Sans Extra Condensed" panose="020B0604020202020204" pitchFamily="34" charset="0"/>
              </a:rPr>
              <a:t>-</a:t>
            </a:r>
            <a:r>
              <a:rPr lang="it-IT">
                <a:solidFill>
                  <a:srgbClr val="797964"/>
                </a:solidFill>
                <a:latin typeface="Fira Sans Extra Condensed" panose="020B0604020202020204" pitchFamily="34" charset="0"/>
                <a:ea typeface="Twentieth Century"/>
                <a:cs typeface="Twentieth Century"/>
                <a:sym typeface="Twentieth Century"/>
              </a:rPr>
              <a:t>Team 34 </a:t>
            </a:r>
            <a:r>
              <a:rPr lang="it-IT" dirty="0">
                <a:solidFill>
                  <a:srgbClr val="797964"/>
                </a:solidFill>
                <a:latin typeface="Fira Sans Extra Condensed" panose="020B0604020202020204" pitchFamily="34" charset="0"/>
                <a:ea typeface="Twentieth Century"/>
                <a:cs typeface="Twentieth Century"/>
                <a:sym typeface="Twentieth Century"/>
              </a:rPr>
              <a:t>FraudBusters</a:t>
            </a:r>
            <a:endParaRPr lang="it-IT" dirty="0"/>
          </a:p>
        </p:txBody>
      </p:sp>
      <p:grpSp>
        <p:nvGrpSpPr>
          <p:cNvPr id="48" name="Google Shape;48;p15"/>
          <p:cNvGrpSpPr/>
          <p:nvPr/>
        </p:nvGrpSpPr>
        <p:grpSpPr>
          <a:xfrm>
            <a:off x="0" y="204936"/>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571" y="180540"/>
            <a:ext cx="1598645" cy="1309911"/>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439" y="851035"/>
            <a:ext cx="5191236" cy="841800"/>
          </a:xfrm>
        </p:spPr>
        <p:txBody>
          <a:bodyPr>
            <a:noAutofit/>
          </a:bodyPr>
          <a:lstStyle/>
          <a:p>
            <a:r>
              <a:rPr lang="en-US" sz="2000" dirty="0">
                <a:latin typeface="Comic Sans MS" panose="030F0702030302020204" pitchFamily="66" charset="0"/>
              </a:rPr>
              <a:t>How the reimbursement process of Lisa will be validated at backend once he has uploaded his bills and credentials for Reimbursement at </a:t>
            </a:r>
            <a:r>
              <a:rPr lang="en-US" sz="2000" dirty="0" err="1">
                <a:latin typeface="Comic Sans MS" panose="030F0702030302020204" pitchFamily="66" charset="0"/>
              </a:rPr>
              <a:t>SecureClaim</a:t>
            </a:r>
            <a:r>
              <a:rPr lang="en-US" sz="2000" dirty="0">
                <a:latin typeface="Comic Sans MS" panose="030F0702030302020204" pitchFamily="66" charset="0"/>
              </a:rPr>
              <a:t> Portal?</a:t>
            </a:r>
            <a:br>
              <a:rPr lang="en-IN" sz="2000" dirty="0"/>
            </a:br>
            <a:endParaRPr lang="en-IN" sz="2000" dirty="0"/>
          </a:p>
        </p:txBody>
      </p:sp>
      <p:grpSp>
        <p:nvGrpSpPr>
          <p:cNvPr id="3" name="Google Shape;241;p16"/>
          <p:cNvGrpSpPr/>
          <p:nvPr/>
        </p:nvGrpSpPr>
        <p:grpSpPr>
          <a:xfrm>
            <a:off x="583629" y="258690"/>
            <a:ext cx="2427049" cy="3367808"/>
            <a:chOff x="3525722" y="1985800"/>
            <a:chExt cx="2702609" cy="2746178"/>
          </a:xfrm>
        </p:grpSpPr>
        <p:sp>
          <p:nvSpPr>
            <p:cNvPr id="4"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TextBox 60"/>
          <p:cNvSpPr txBox="1"/>
          <p:nvPr/>
        </p:nvSpPr>
        <p:spPr>
          <a:xfrm>
            <a:off x="5645919" y="4501205"/>
            <a:ext cx="3723345" cy="1182107"/>
          </a:xfrm>
          <a:prstGeom prst="rect">
            <a:avLst/>
          </a:prstGeom>
          <a:noFill/>
        </p:spPr>
        <p:txBody>
          <a:bodyPr wrap="square" rtlCol="0">
            <a:spAutoFit/>
          </a:bodyPr>
          <a:lstStyle/>
          <a:p>
            <a:endParaRPr lang="en-IN" dirty="0"/>
          </a:p>
        </p:txBody>
      </p:sp>
      <p:pic>
        <p:nvPicPr>
          <p:cNvPr id="1026" name="Picture 2" descr="https://nanonets.com/blog/content/images/2020/06/Screen-Shot-2020-06-01-at-11.38.25-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682" y="3780224"/>
            <a:ext cx="6129502" cy="1380519"/>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3415005" y="1956962"/>
            <a:ext cx="5268216" cy="2031325"/>
          </a:xfrm>
          <a:prstGeom prst="rect">
            <a:avLst/>
          </a:prstGeom>
          <a:noFill/>
        </p:spPr>
        <p:txBody>
          <a:bodyPr wrap="square" rtlCol="0">
            <a:spAutoFit/>
          </a:bodyPr>
          <a:lstStyle/>
          <a:p>
            <a:r>
              <a:rPr lang="en-IN" b="1" u="sng" dirty="0"/>
              <a:t>A Traditional Receipt Digitization Pipeline</a:t>
            </a:r>
            <a:endParaRPr lang="en-IN" dirty="0"/>
          </a:p>
          <a:p>
            <a:r>
              <a:rPr lang="en-IN" b="1" dirty="0"/>
              <a:t> </a:t>
            </a:r>
            <a:endParaRPr lang="en-IN" dirty="0"/>
          </a:p>
          <a:p>
            <a:r>
              <a:rPr lang="en-IN" dirty="0"/>
              <a:t>A typical pipeline for this kind of an end-to-end approach involves:</a:t>
            </a:r>
          </a:p>
          <a:p>
            <a:pPr marL="285750" lvl="0" indent="-285750">
              <a:buFont typeface="Arial" panose="020B0604020202020204" pitchFamily="34" charset="0"/>
              <a:buChar char="•"/>
            </a:pPr>
            <a:r>
              <a:rPr lang="en-IN" dirty="0" err="1"/>
              <a:t>Preprocessing</a:t>
            </a:r>
            <a:endParaRPr lang="en-IN" dirty="0"/>
          </a:p>
          <a:p>
            <a:pPr marL="285750" lvl="0" indent="-285750">
              <a:buFont typeface="Arial" panose="020B0604020202020204" pitchFamily="34" charset="0"/>
              <a:buChar char="•"/>
            </a:pPr>
            <a:r>
              <a:rPr lang="en-IN" dirty="0"/>
              <a:t>Optical Character Recognition</a:t>
            </a:r>
          </a:p>
          <a:p>
            <a:pPr marL="285750" lvl="0" indent="-285750">
              <a:buFont typeface="Arial" panose="020B0604020202020204" pitchFamily="34" charset="0"/>
              <a:buChar char="•"/>
            </a:pPr>
            <a:r>
              <a:rPr lang="en-IN" dirty="0"/>
              <a:t>Information Extraction</a:t>
            </a:r>
          </a:p>
          <a:p>
            <a:pPr marL="285750" lvl="0" indent="-285750">
              <a:buFont typeface="Arial" panose="020B0604020202020204" pitchFamily="34" charset="0"/>
              <a:buChar char="•"/>
            </a:pPr>
            <a:r>
              <a:rPr lang="en-IN" dirty="0"/>
              <a:t>Data dump</a:t>
            </a:r>
          </a:p>
          <a:p>
            <a:endParaRPr lang="en-IN" dirty="0"/>
          </a:p>
        </p:txBody>
      </p:sp>
    </p:spTree>
    <p:extLst>
      <p:ext uri="{BB962C8B-B14F-4D97-AF65-F5344CB8AC3E}">
        <p14:creationId xmlns:p14="http://schemas.microsoft.com/office/powerpoint/2010/main" val="398311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6131" y="365023"/>
            <a:ext cx="5322419" cy="356544"/>
          </a:xfrm>
        </p:spPr>
        <p:txBody>
          <a:bodyPr>
            <a:normAutofit fontScale="90000"/>
          </a:bodyPr>
          <a:lstStyle/>
          <a:p>
            <a:pPr algn="ctr"/>
            <a:r>
              <a:rPr lang="en-US" sz="1800" dirty="0"/>
              <a:t>IMAGE PREPROCESSING</a:t>
            </a:r>
            <a:br>
              <a:rPr lang="en-US" sz="1400" dirty="0"/>
            </a:br>
            <a:endParaRPr lang="en-IN" sz="1400" dirty="0"/>
          </a:p>
        </p:txBody>
      </p:sp>
      <p:sp>
        <p:nvSpPr>
          <p:cNvPr id="3" name="Subtitle 2"/>
          <p:cNvSpPr>
            <a:spLocks noGrp="1"/>
          </p:cNvSpPr>
          <p:nvPr>
            <p:ph type="subTitle" idx="1"/>
          </p:nvPr>
        </p:nvSpPr>
        <p:spPr>
          <a:xfrm>
            <a:off x="3785312" y="721567"/>
            <a:ext cx="5128574" cy="889520"/>
          </a:xfrm>
        </p:spPr>
        <p:txBody>
          <a:bodyPr>
            <a:noAutofit/>
          </a:bodyPr>
          <a:lstStyle/>
          <a:p>
            <a:pPr algn="l">
              <a:buClr>
                <a:srgbClr val="000000"/>
              </a:buClr>
              <a:buFont typeface="Arial"/>
            </a:pPr>
            <a:r>
              <a:rPr lang="en-US" sz="1400" dirty="0">
                <a:solidFill>
                  <a:srgbClr val="000000"/>
                </a:solidFill>
                <a:latin typeface="Arial"/>
                <a:ea typeface="Arial"/>
                <a:cs typeface="Arial"/>
                <a:sym typeface="Arial"/>
              </a:rPr>
              <a:t>The receipt is First converted to grayscale after which we apply </a:t>
            </a:r>
            <a:r>
              <a:rPr lang="en-US" sz="1400" dirty="0" err="1">
                <a:solidFill>
                  <a:srgbClr val="000000"/>
                </a:solidFill>
                <a:latin typeface="Arial"/>
                <a:ea typeface="Arial"/>
                <a:cs typeface="Arial"/>
                <a:sym typeface="Arial"/>
              </a:rPr>
              <a:t>thresholding</a:t>
            </a:r>
            <a:r>
              <a:rPr lang="en-US" sz="1400" dirty="0">
                <a:solidFill>
                  <a:srgbClr val="000000"/>
                </a:solidFill>
                <a:latin typeface="Arial"/>
                <a:ea typeface="Arial"/>
                <a:cs typeface="Arial"/>
                <a:sym typeface="Arial"/>
              </a:rPr>
              <a:t> to the image by applying a threshold of 210. We have used OPENCV for the same.</a:t>
            </a:r>
          </a:p>
          <a:p>
            <a:pPr algn="l">
              <a:buClr>
                <a:srgbClr val="000000"/>
              </a:buClr>
              <a:buFont typeface="Arial"/>
            </a:pPr>
            <a:endParaRPr lang="en-IN" sz="1400" dirty="0">
              <a:solidFill>
                <a:srgbClr val="000000"/>
              </a:solidFill>
              <a:latin typeface="Arial"/>
              <a:ea typeface="Arial"/>
              <a:cs typeface="Arial"/>
              <a:sym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11" y="466530"/>
            <a:ext cx="2840560" cy="4273950"/>
          </a:xfrm>
          <a:prstGeom prst="rect">
            <a:avLst/>
          </a:prstGeom>
          <a:ln w="88900" cap="sq" cmpd="thickThin">
            <a:solidFill>
              <a:srgbClr val="000000"/>
            </a:solidFill>
            <a:prstDash val="solid"/>
            <a:miter lim="800000"/>
          </a:ln>
          <a:effectLst>
            <a:innerShdw blurRad="76200">
              <a:srgbClr val="000000"/>
            </a:innerShdw>
          </a:effectLst>
        </p:spPr>
      </p:pic>
      <p:sp>
        <p:nvSpPr>
          <p:cNvPr id="5" name="Title 1"/>
          <p:cNvSpPr txBox="1">
            <a:spLocks/>
          </p:cNvSpPr>
          <p:nvPr/>
        </p:nvSpPr>
        <p:spPr>
          <a:xfrm>
            <a:off x="3885024" y="1777246"/>
            <a:ext cx="4435409" cy="536004"/>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US" sz="6400" dirty="0"/>
              <a:t>OCR-TEXT DETECTION AND TEXT RECONGNITION USING TESSAREACT</a:t>
            </a:r>
            <a:br>
              <a:rPr lang="en-US" sz="1400" dirty="0"/>
            </a:br>
            <a:endParaRPr lang="en-IN" sz="1400" dirty="0"/>
          </a:p>
        </p:txBody>
      </p:sp>
      <p:sp>
        <p:nvSpPr>
          <p:cNvPr id="6" name="TextBox 5"/>
          <p:cNvSpPr txBox="1"/>
          <p:nvPr/>
        </p:nvSpPr>
        <p:spPr>
          <a:xfrm>
            <a:off x="3917992" y="2591809"/>
            <a:ext cx="3276095" cy="1150570"/>
          </a:xfrm>
          <a:prstGeom prst="rect">
            <a:avLst/>
          </a:prstGeom>
          <a:noFill/>
        </p:spPr>
        <p:txBody>
          <a:bodyPr wrap="square" rtlCol="0">
            <a:spAutoFit/>
          </a:bodyPr>
          <a:lstStyle/>
          <a:p>
            <a:endParaRPr lang="en-IN" dirty="0"/>
          </a:p>
        </p:txBody>
      </p:sp>
      <p:sp>
        <p:nvSpPr>
          <p:cNvPr id="7" name="TextBox 6"/>
          <p:cNvSpPr txBox="1"/>
          <p:nvPr/>
        </p:nvSpPr>
        <p:spPr>
          <a:xfrm>
            <a:off x="3530431" y="2410140"/>
            <a:ext cx="5474289" cy="954107"/>
          </a:xfrm>
          <a:prstGeom prst="rect">
            <a:avLst/>
          </a:prstGeom>
          <a:noFill/>
        </p:spPr>
        <p:txBody>
          <a:bodyPr wrap="square" rtlCol="0">
            <a:spAutoFit/>
          </a:bodyPr>
          <a:lstStyle/>
          <a:p>
            <a:r>
              <a:rPr lang="en-US" dirty="0"/>
              <a:t>For Text Detection and Text </a:t>
            </a:r>
            <a:r>
              <a:rPr lang="en-US" dirty="0" err="1"/>
              <a:t>Recongniton</a:t>
            </a:r>
            <a:r>
              <a:rPr lang="en-US" dirty="0"/>
              <a:t> we are using open source library called </a:t>
            </a:r>
            <a:r>
              <a:rPr lang="en-US" dirty="0" err="1"/>
              <a:t>tessaract</a:t>
            </a:r>
            <a:r>
              <a:rPr lang="en-US" dirty="0"/>
              <a:t>-We will </a:t>
            </a:r>
            <a:r>
              <a:rPr lang="en-US" dirty="0" err="1"/>
              <a:t>Tesseract</a:t>
            </a:r>
            <a:r>
              <a:rPr lang="en-US" dirty="0"/>
              <a:t> to perform OCR. </a:t>
            </a:r>
            <a:r>
              <a:rPr lang="en-US" dirty="0" err="1"/>
              <a:t>Tesseract</a:t>
            </a:r>
            <a:r>
              <a:rPr lang="en-US" dirty="0"/>
              <a:t> 4 uses a deep learning approach that performs significantly better than most other open-source implementations.</a:t>
            </a:r>
            <a:endParaRPr lang="en-IN" dirty="0"/>
          </a:p>
        </p:txBody>
      </p:sp>
      <p:sp>
        <p:nvSpPr>
          <p:cNvPr id="8" name="Title 1"/>
          <p:cNvSpPr txBox="1">
            <a:spLocks/>
          </p:cNvSpPr>
          <p:nvPr/>
        </p:nvSpPr>
        <p:spPr>
          <a:xfrm>
            <a:off x="3446131" y="4102376"/>
            <a:ext cx="5237641" cy="804262"/>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US" sz="5600" dirty="0">
                <a:latin typeface="+mj-lt"/>
              </a:rPr>
              <a:t>As mentioned before the most common way of extracting information is by a rule-based approach.</a:t>
            </a:r>
          </a:p>
          <a:p>
            <a:pPr algn="ctr"/>
            <a:r>
              <a:rPr lang="en-US" sz="5600" dirty="0">
                <a:latin typeface="+mj-lt"/>
              </a:rPr>
              <a:t>All receipts from this hotel will follow a fixed structure and the information appears on different lines</a:t>
            </a:r>
            <a:r>
              <a:rPr lang="en-US" sz="2900" dirty="0">
                <a:latin typeface="+mj-lt"/>
              </a:rPr>
              <a:t>.</a:t>
            </a:r>
          </a:p>
          <a:p>
            <a:pPr algn="ctr"/>
            <a:br>
              <a:rPr lang="en-US" sz="1400" dirty="0"/>
            </a:br>
            <a:endParaRPr lang="en-IN" sz="1400" dirty="0"/>
          </a:p>
        </p:txBody>
      </p:sp>
      <p:sp>
        <p:nvSpPr>
          <p:cNvPr id="9" name="Title 1"/>
          <p:cNvSpPr txBox="1">
            <a:spLocks/>
          </p:cNvSpPr>
          <p:nvPr/>
        </p:nvSpPr>
        <p:spPr>
          <a:xfrm>
            <a:off x="3682093" y="3465819"/>
            <a:ext cx="5170963" cy="536004"/>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US" sz="6400" dirty="0"/>
              <a:t>INFORMATION EXTRACTION FOR VALIDATION OF AMOUNT ENTERED USING NER(Named Entity </a:t>
            </a:r>
            <a:r>
              <a:rPr lang="en-US" sz="6400" dirty="0" err="1"/>
              <a:t>Recongnition</a:t>
            </a:r>
            <a:r>
              <a:rPr lang="en-US" sz="6400" dirty="0"/>
              <a:t>)</a:t>
            </a:r>
            <a:br>
              <a:rPr lang="en-US" sz="1400" dirty="0"/>
            </a:br>
            <a:endParaRPr lang="en-IN" sz="1400" dirty="0"/>
          </a:p>
        </p:txBody>
      </p:sp>
    </p:spTree>
    <p:extLst>
      <p:ext uri="{BB962C8B-B14F-4D97-AF65-F5344CB8AC3E}">
        <p14:creationId xmlns:p14="http://schemas.microsoft.com/office/powerpoint/2010/main" val="125762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6131" y="365023"/>
            <a:ext cx="5322419" cy="356544"/>
          </a:xfrm>
        </p:spPr>
        <p:txBody>
          <a:bodyPr>
            <a:normAutofit fontScale="90000"/>
          </a:bodyPr>
          <a:lstStyle/>
          <a:p>
            <a:pPr algn="ctr"/>
            <a:r>
              <a:rPr lang="en-US" sz="1800" dirty="0"/>
              <a:t>TF-IDF VECTORIZATION </a:t>
            </a:r>
            <a:br>
              <a:rPr lang="en-US" sz="1400" dirty="0"/>
            </a:br>
            <a:endParaRPr lang="en-IN" sz="1400" dirty="0"/>
          </a:p>
        </p:txBody>
      </p:sp>
      <p:sp>
        <p:nvSpPr>
          <p:cNvPr id="3" name="Subtitle 2"/>
          <p:cNvSpPr>
            <a:spLocks noGrp="1"/>
          </p:cNvSpPr>
          <p:nvPr>
            <p:ph type="subTitle" idx="1"/>
          </p:nvPr>
        </p:nvSpPr>
        <p:spPr>
          <a:xfrm>
            <a:off x="3370167" y="721567"/>
            <a:ext cx="5543719" cy="1717670"/>
          </a:xfrm>
        </p:spPr>
        <p:txBody>
          <a:bodyPr>
            <a:noAutofit/>
          </a:bodyPr>
          <a:lstStyle/>
          <a:p>
            <a:pPr algn="l">
              <a:buClr>
                <a:srgbClr val="000000"/>
              </a:buClr>
              <a:buFont typeface="Arial"/>
            </a:pPr>
            <a:r>
              <a:rPr lang="en-US" sz="1400" dirty="0"/>
              <a:t>TF-IDF (Term Frequency-Inverse Document Frequency) is a technique used in natural language processing to convert text data into numerical vectors, representing the importance of each word in a document relative to a collection of documents, helping to capture the unique features of each document for various machine learning tasks like text classification and information retrieval.</a:t>
            </a:r>
            <a:endParaRPr lang="en-IN" sz="1400" dirty="0">
              <a:solidFill>
                <a:srgbClr val="000000"/>
              </a:solidFill>
              <a:latin typeface="Arial"/>
              <a:ea typeface="Arial"/>
              <a:cs typeface="Arial"/>
              <a:sym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11" y="466530"/>
            <a:ext cx="2840560" cy="4273950"/>
          </a:xfrm>
          <a:prstGeom prst="rect">
            <a:avLst/>
          </a:prstGeom>
          <a:ln w="88900" cap="sq" cmpd="thickThin">
            <a:solidFill>
              <a:srgbClr val="000000"/>
            </a:solidFill>
            <a:prstDash val="solid"/>
            <a:miter lim="800000"/>
          </a:ln>
          <a:effectLst>
            <a:innerShdw blurRad="76200">
              <a:srgbClr val="000000"/>
            </a:innerShdw>
          </a:effectLst>
        </p:spPr>
      </p:pic>
      <p:sp>
        <p:nvSpPr>
          <p:cNvPr id="8" name="Title 1"/>
          <p:cNvSpPr txBox="1">
            <a:spLocks/>
          </p:cNvSpPr>
          <p:nvPr/>
        </p:nvSpPr>
        <p:spPr>
          <a:xfrm>
            <a:off x="3305236" y="3678481"/>
            <a:ext cx="5673580" cy="110546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br>
              <a:rPr lang="en-US" sz="1400" dirty="0"/>
            </a:br>
            <a:r>
              <a:rPr lang="en-US" sz="1400" dirty="0">
                <a:latin typeface="Roboto" panose="020B0604020202020204" charset="0"/>
                <a:ea typeface="Roboto" panose="020B0604020202020204" charset="0"/>
                <a:cs typeface="Roboto" panose="020B0604020202020204" charset="0"/>
              </a:rPr>
              <a:t>This TF-IDF </a:t>
            </a:r>
            <a:r>
              <a:rPr lang="en-US" sz="1400" dirty="0" err="1">
                <a:latin typeface="Roboto" panose="020B0604020202020204" charset="0"/>
                <a:ea typeface="Roboto" panose="020B0604020202020204" charset="0"/>
                <a:cs typeface="Roboto" panose="020B0604020202020204" charset="0"/>
              </a:rPr>
              <a:t>Vectorised</a:t>
            </a:r>
            <a:r>
              <a:rPr lang="en-US" sz="1400" dirty="0">
                <a:latin typeface="Roboto" panose="020B0604020202020204" charset="0"/>
                <a:ea typeface="Roboto" panose="020B0604020202020204" charset="0"/>
                <a:cs typeface="Roboto" panose="020B0604020202020204" charset="0"/>
              </a:rPr>
              <a:t> text is given as input to the prediction function which in turn is given as input to our model which in turn update the prediction result in the status column of database</a:t>
            </a:r>
            <a:endParaRPr lang="en-IN" sz="1400" dirty="0"/>
          </a:p>
        </p:txBody>
      </p:sp>
      <p:sp>
        <p:nvSpPr>
          <p:cNvPr id="9" name="Title 1"/>
          <p:cNvSpPr txBox="1">
            <a:spLocks/>
          </p:cNvSpPr>
          <p:nvPr/>
        </p:nvSpPr>
        <p:spPr>
          <a:xfrm>
            <a:off x="3827702" y="2603505"/>
            <a:ext cx="5128573" cy="1138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US" sz="1600" dirty="0"/>
              <a:t>PASSED AS INPUT TO THE MODEL- LOGISTIC REGRESSION(Tried Models-XGBOOST, RANDOM FOREST , NAÏVE BAYES, </a:t>
            </a:r>
            <a:r>
              <a:rPr lang="en-US" sz="1600" dirty="0" err="1"/>
              <a:t>Multinomialnb</a:t>
            </a:r>
            <a:r>
              <a:rPr lang="en-US" sz="1600" dirty="0"/>
              <a:t>, SVM (SUPPORT VECTOR MACHINE) ) AND DESIRED STATUS IS UPDATED IN DATABASE</a:t>
            </a:r>
            <a:br>
              <a:rPr lang="en-US" sz="1600" dirty="0"/>
            </a:br>
            <a:endParaRPr lang="en-IN" sz="1600" dirty="0"/>
          </a:p>
        </p:txBody>
      </p:sp>
    </p:spTree>
    <p:extLst>
      <p:ext uri="{BB962C8B-B14F-4D97-AF65-F5344CB8AC3E}">
        <p14:creationId xmlns:p14="http://schemas.microsoft.com/office/powerpoint/2010/main" val="127567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9"/>
          <p:cNvSpPr txBox="1"/>
          <p:nvPr/>
        </p:nvSpPr>
        <p:spPr>
          <a:xfrm>
            <a:off x="4572000" y="1901181"/>
            <a:ext cx="3943184" cy="1341120"/>
          </a:xfrm>
          <a:prstGeom prst="rect">
            <a:avLst/>
          </a:prstGeom>
          <a:noFill/>
          <a:ln>
            <a:noFill/>
          </a:ln>
        </p:spPr>
        <p:txBody>
          <a:bodyPr spcFirstLastPara="1" wrap="square" lIns="68569" tIns="34275" rIns="68569" bIns="34275" anchor="b" anchorCtr="0">
            <a:noAutofit/>
          </a:bodyPr>
          <a:lstStyle/>
          <a:p>
            <a:pPr algn="r">
              <a:lnSpc>
                <a:spcPct val="90000"/>
              </a:lnSpc>
            </a:pPr>
            <a:r>
              <a:rPr lang="en-IN" sz="5400" b="1" dirty="0">
                <a:solidFill>
                  <a:srgbClr val="149598"/>
                </a:solidFill>
                <a:effectLst>
                  <a:outerShdw blurRad="38100" dist="38100" dir="2700000" algn="tl">
                    <a:srgbClr val="000000">
                      <a:alpha val="43137"/>
                    </a:srgbClr>
                  </a:outerShdw>
                </a:effectLst>
                <a:latin typeface="Twentieth Century"/>
                <a:ea typeface="Twentieth Century"/>
                <a:cs typeface="Twentieth Century"/>
                <a:sym typeface="Twentieth Century"/>
              </a:rPr>
              <a:t>Thank You!</a:t>
            </a:r>
            <a:endParaRPr sz="1600" dirty="0">
              <a:solidFill>
                <a:srgbClr val="149598"/>
              </a:solidFill>
              <a:effectLst>
                <a:outerShdw blurRad="38100" dist="38100" dir="2700000" algn="tl">
                  <a:srgbClr val="000000">
                    <a:alpha val="43137"/>
                  </a:srgbClr>
                </a:outerShdw>
              </a:effectLst>
            </a:endParaRPr>
          </a:p>
          <a:p>
            <a:pPr algn="r">
              <a:lnSpc>
                <a:spcPct val="90000"/>
              </a:lnSpc>
              <a:spcBef>
                <a:spcPts val="450"/>
              </a:spcBef>
            </a:pPr>
            <a:r>
              <a:rPr lang="en-IN" sz="3200" b="1" dirty="0">
                <a:solidFill>
                  <a:srgbClr val="149598"/>
                </a:solidFill>
                <a:effectLst>
                  <a:outerShdw blurRad="38100" dist="38100" dir="2700000" algn="tl">
                    <a:srgbClr val="000000">
                      <a:alpha val="43137"/>
                    </a:srgbClr>
                  </a:outerShdw>
                </a:effectLst>
                <a:latin typeface="Twentieth Century"/>
                <a:ea typeface="Twentieth Century"/>
                <a:cs typeface="Twentieth Century"/>
                <a:sym typeface="Twentieth Century"/>
              </a:rPr>
              <a:t>Any Questions…?</a:t>
            </a:r>
            <a:endParaRPr sz="1000" dirty="0">
              <a:solidFill>
                <a:srgbClr val="149598"/>
              </a:solidFill>
              <a:effectLst>
                <a:outerShdw blurRad="38100" dist="38100" dir="2700000" algn="tl">
                  <a:srgbClr val="000000">
                    <a:alpha val="43137"/>
                  </a:srgbClr>
                </a:outerShdw>
              </a:effectLst>
            </a:endParaRPr>
          </a:p>
        </p:txBody>
      </p:sp>
      <p:pic>
        <p:nvPicPr>
          <p:cNvPr id="1114" name="Google Shape;1114;p19"/>
          <p:cNvPicPr preferRelativeResize="0"/>
          <p:nvPr/>
        </p:nvPicPr>
        <p:blipFill>
          <a:blip r:embed="rId3">
            <a:alphaModFix/>
          </a:blip>
          <a:stretch>
            <a:fillRect/>
          </a:stretch>
        </p:blipFill>
        <p:spPr>
          <a:xfrm>
            <a:off x="89513" y="618469"/>
            <a:ext cx="3816019" cy="3906545"/>
          </a:xfrm>
          <a:prstGeom prst="rect">
            <a:avLst/>
          </a:prstGeom>
          <a:noFill/>
          <a:ln w="15875" cap="flat" cmpd="sng">
            <a:solidFill>
              <a:schemeClr val="lt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1">
                                            <p:txEl>
                                              <p:pRg st="0" end="0"/>
                                            </p:txEl>
                                          </p:spTgt>
                                        </p:tgtEl>
                                        <p:attrNameLst>
                                          <p:attrName>style.visibility</p:attrName>
                                        </p:attrNameLst>
                                      </p:cBhvr>
                                      <p:to>
                                        <p:strVal val="visible"/>
                                      </p:to>
                                    </p:set>
                                    <p:animEffect transition="in" filter="fade">
                                      <p:cBhvr>
                                        <p:cTn id="7" dur="1000"/>
                                        <p:tgtEl>
                                          <p:spTgt spid="1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1">
                                            <p:txEl>
                                              <p:pRg st="1" end="1"/>
                                            </p:txEl>
                                          </p:spTgt>
                                        </p:tgtEl>
                                        <p:attrNameLst>
                                          <p:attrName>style.visibility</p:attrName>
                                        </p:attrNameLst>
                                      </p:cBhvr>
                                      <p:to>
                                        <p:strVal val="visible"/>
                                      </p:to>
                                    </p:set>
                                    <p:animEffect transition="in" filter="fade">
                                      <p:cBhvr>
                                        <p:cTn id="12" dur="1000"/>
                                        <p:tgtEl>
                                          <p:spTgt spid="11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342</Words>
  <Application>Microsoft Office PowerPoint</Application>
  <PresentationFormat>On-screen Show (16:9)</PresentationFormat>
  <Paragraphs>25</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Twentieth Century</vt:lpstr>
      <vt:lpstr>Fira Sans Extra Condensed</vt:lpstr>
      <vt:lpstr>Roboto</vt:lpstr>
      <vt:lpstr>Comic Sans MS</vt:lpstr>
      <vt:lpstr>Fira Sans Extra Condensed SemiBold</vt:lpstr>
      <vt:lpstr>Machine Learning Infographics by Slidesgo</vt:lpstr>
      <vt:lpstr>  SECURECLAIM  -Empowering HR's Fraud-Free Reimbursement Process Strengthen Integrity, Simplify Reimbursements</vt:lpstr>
      <vt:lpstr>How the reimbursement process of Lisa will be validated at backend once he has uploaded his bills and credentials for Reimbursement at SecureClaim Portal? </vt:lpstr>
      <vt:lpstr>IMAGE PREPROCESSING </vt:lpstr>
      <vt:lpstr>TF-IDF VECTORIZATION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Case Study  Eucalyptus</dc:title>
  <dc:creator>Utkarshaa Godse</dc:creator>
  <cp:lastModifiedBy>Samruddhi Rajole</cp:lastModifiedBy>
  <cp:revision>17</cp:revision>
  <dcterms:modified xsi:type="dcterms:W3CDTF">2023-08-07T15:08:45Z</dcterms:modified>
</cp:coreProperties>
</file>