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7" r:id="rId2"/>
    <p:sldId id="260" r:id="rId3"/>
    <p:sldId id="272" r:id="rId4"/>
    <p:sldId id="259" r:id="rId5"/>
    <p:sldId id="273" r:id="rId6"/>
    <p:sldId id="269" r:id="rId7"/>
    <p:sldId id="271" r:id="rId8"/>
    <p:sldId id="278" r:id="rId9"/>
    <p:sldId id="279" r:id="rId10"/>
    <p:sldId id="274"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17088-98C7-4355-B976-417627D0C2C2}" v="38" dt="2025-02-08T05:22:40.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ADEPU" userId="0f3ef656c8be184c" providerId="LiveId" clId="{99317088-98C7-4355-B976-417627D0C2C2}"/>
    <pc:docChg chg="undo custSel addSld modSld">
      <pc:chgData name="NEHA ADEPU" userId="0f3ef656c8be184c" providerId="LiveId" clId="{99317088-98C7-4355-B976-417627D0C2C2}" dt="2025-02-08T05:22:40.750" v="28" actId="14100"/>
      <pc:docMkLst>
        <pc:docMk/>
      </pc:docMkLst>
      <pc:sldChg chg="addSp modSp new mod">
        <pc:chgData name="NEHA ADEPU" userId="0f3ef656c8be184c" providerId="LiveId" clId="{99317088-98C7-4355-B976-417627D0C2C2}" dt="2025-02-08T05:22:40.750" v="28" actId="14100"/>
        <pc:sldMkLst>
          <pc:docMk/>
          <pc:sldMk cId="4189821685" sldId="279"/>
        </pc:sldMkLst>
        <pc:picChg chg="add mod">
          <ac:chgData name="NEHA ADEPU" userId="0f3ef656c8be184c" providerId="LiveId" clId="{99317088-98C7-4355-B976-417627D0C2C2}" dt="2025-02-08T05:20:43.148" v="11" actId="931"/>
          <ac:picMkLst>
            <pc:docMk/>
            <pc:sldMk cId="4189821685" sldId="279"/>
            <ac:picMk id="4" creationId="{30646C7E-4021-266C-7B92-80C3D863A68D}"/>
          </ac:picMkLst>
        </pc:picChg>
        <pc:picChg chg="add mod">
          <ac:chgData name="NEHA ADEPU" userId="0f3ef656c8be184c" providerId="LiveId" clId="{99317088-98C7-4355-B976-417627D0C2C2}" dt="2025-02-08T05:20:43.148" v="11" actId="931"/>
          <ac:picMkLst>
            <pc:docMk/>
            <pc:sldMk cId="4189821685" sldId="279"/>
            <ac:picMk id="6" creationId="{C5730C7A-A5FA-3635-C027-7B768FA3EABD}"/>
          </ac:picMkLst>
        </pc:picChg>
        <pc:picChg chg="add mod">
          <ac:chgData name="NEHA ADEPU" userId="0f3ef656c8be184c" providerId="LiveId" clId="{99317088-98C7-4355-B976-417627D0C2C2}" dt="2025-02-08T05:20:43.148" v="11" actId="931"/>
          <ac:picMkLst>
            <pc:docMk/>
            <pc:sldMk cId="4189821685" sldId="279"/>
            <ac:picMk id="8" creationId="{3BB42511-002F-793F-8780-69552573B757}"/>
          </ac:picMkLst>
        </pc:picChg>
        <pc:picChg chg="add mod">
          <ac:chgData name="NEHA ADEPU" userId="0f3ef656c8be184c" providerId="LiveId" clId="{99317088-98C7-4355-B976-417627D0C2C2}" dt="2025-02-08T05:21:22.623" v="16" actId="14100"/>
          <ac:picMkLst>
            <pc:docMk/>
            <pc:sldMk cId="4189821685" sldId="279"/>
            <ac:picMk id="10" creationId="{5F45CEE3-2434-6A9C-AA16-C1A0B3891064}"/>
          </ac:picMkLst>
        </pc:picChg>
        <pc:picChg chg="add mod">
          <ac:chgData name="NEHA ADEPU" userId="0f3ef656c8be184c" providerId="LiveId" clId="{99317088-98C7-4355-B976-417627D0C2C2}" dt="2025-02-08T05:21:36.548" v="20" actId="14100"/>
          <ac:picMkLst>
            <pc:docMk/>
            <pc:sldMk cId="4189821685" sldId="279"/>
            <ac:picMk id="12" creationId="{D40772DD-81C1-BAD3-82C9-3FFE9A842FAC}"/>
          </ac:picMkLst>
        </pc:picChg>
        <pc:picChg chg="add mod">
          <ac:chgData name="NEHA ADEPU" userId="0f3ef656c8be184c" providerId="LiveId" clId="{99317088-98C7-4355-B976-417627D0C2C2}" dt="2025-02-08T05:21:51.577" v="24" actId="14100"/>
          <ac:picMkLst>
            <pc:docMk/>
            <pc:sldMk cId="4189821685" sldId="279"/>
            <ac:picMk id="14" creationId="{EFA89764-6835-D5F8-A87E-116EA3AC425D}"/>
          </ac:picMkLst>
        </pc:picChg>
        <pc:picChg chg="add mod">
          <ac:chgData name="NEHA ADEPU" userId="0f3ef656c8be184c" providerId="LiveId" clId="{99317088-98C7-4355-B976-417627D0C2C2}" dt="2025-02-08T05:22:40.750" v="28" actId="14100"/>
          <ac:picMkLst>
            <pc:docMk/>
            <pc:sldMk cId="4189821685" sldId="279"/>
            <ac:picMk id="16" creationId="{C5AD5746-C3EF-962E-7AAB-7422B9A6597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1D823-FA58-413F-899C-EBB562C5C119}" type="datetimeFigureOut">
              <a:rPr lang="en-US" smtClean="0"/>
              <a:t>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48E638-979A-4325-A942-E46742BD8AD2}" type="slidenum">
              <a:rPr lang="en-US" smtClean="0"/>
              <a:t>‹#›</a:t>
            </a:fld>
            <a:endParaRPr lang="en-US"/>
          </a:p>
        </p:txBody>
      </p:sp>
    </p:spTree>
    <p:extLst>
      <p:ext uri="{BB962C8B-B14F-4D97-AF65-F5344CB8AC3E}">
        <p14:creationId xmlns:p14="http://schemas.microsoft.com/office/powerpoint/2010/main" val="182795014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C8E152-FFD4-41AC-871B-600EC369344C}"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MALLA REDDY ENGINEERING COLLEGE FOR WOMEN ( UGC AUTONOMOUS)</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14AFC-6A0D-4C56-8890-563A914AAC84}" type="slidenum">
              <a:rPr lang="en-US" smtClean="0"/>
              <a:t>‹#›</a:t>
            </a:fld>
            <a:endParaRPr lang="en-US"/>
          </a:p>
        </p:txBody>
      </p:sp>
    </p:spTree>
    <p:extLst>
      <p:ext uri="{BB962C8B-B14F-4D97-AF65-F5344CB8AC3E}">
        <p14:creationId xmlns:p14="http://schemas.microsoft.com/office/powerpoint/2010/main" val="3920094816"/>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2403095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11</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581939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12</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275283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2</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81254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3</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761026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4</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961763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89919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6</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69916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7</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1896125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8</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3346590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814AFC-6A0D-4C56-8890-563A914AAC84}" type="slidenum">
              <a:rPr lang="en-US" smtClean="0"/>
              <a:t>10</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a:t>
            </a:r>
            <a:endParaRPr lang="en-US"/>
          </a:p>
        </p:txBody>
      </p:sp>
    </p:spTree>
    <p:extLst>
      <p:ext uri="{BB962C8B-B14F-4D97-AF65-F5344CB8AC3E}">
        <p14:creationId xmlns:p14="http://schemas.microsoft.com/office/powerpoint/2010/main" val="2670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3F25419-7974-46B8-A976-C0A560EB8B3C}" type="datetime1">
              <a:rPr lang="en-US" smtClean="0"/>
              <a:t>2/7/2025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944909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BEE28-2136-4460-B388-0CDF1B2F100C}" type="datetime1">
              <a:rPr lang="en-US" smtClean="0"/>
              <a:t>2/7/2025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2496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6DABD-8B47-4F4E-A4A0-60865B2C65D3}" type="datetime1">
              <a:rPr lang="en-US" smtClean="0"/>
              <a:t>2/7/2025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787546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A3450-46E7-4BB4-99C3-DFC84ECE16CF}" type="datetime1">
              <a:rPr lang="en-US" smtClean="0"/>
              <a:t>2/7/2025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8599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E2182-93BB-48A8-93BE-98801FC04DEB}" type="datetime1">
              <a:rPr lang="en-US" smtClean="0"/>
              <a:t>2/7/2025</a:t>
            </a:fld>
            <a:endParaRPr lang="en-US"/>
          </a:p>
        </p:txBody>
      </p:sp>
      <p:sp>
        <p:nvSpPr>
          <p:cNvPr id="5" name="Footer Placeholder 4"/>
          <p:cNvSpPr>
            <a:spLocks noGrp="1"/>
          </p:cNvSpPr>
          <p:nvPr>
            <p:ph type="ftr" sz="quarter" idx="11"/>
          </p:nvPr>
        </p:nvSpPr>
        <p:spPr/>
        <p:txBody>
          <a:bodyPr/>
          <a:lstStyle/>
          <a:p>
            <a:r>
              <a:rPr lang="en-IN"/>
              <a:t>Malla Reddy Engineering College for Women ( UGC Autonomous )</a:t>
            </a:r>
            <a:endParaRPr lang="en-US"/>
          </a:p>
        </p:txBody>
      </p:sp>
      <p:sp>
        <p:nvSpPr>
          <p:cNvPr id="6" name="Slide Number Placeholder 5"/>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05556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C2E55F-51BF-4829-8B7D-6EDD7CD8BD17}" type="datetime1">
              <a:rPr lang="en-US" smtClean="0"/>
              <a:t>2/7/2025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52610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9A2D7D-BD51-479F-93FF-B3344837585B}" type="datetime1">
              <a:rPr lang="en-US" smtClean="0"/>
              <a:t>2/7/2025</a:t>
            </a:fld>
            <a:endParaRPr lang="en-US"/>
          </a:p>
        </p:txBody>
      </p:sp>
      <p:sp>
        <p:nvSpPr>
          <p:cNvPr id="8" name="Footer Placeholder 7"/>
          <p:cNvSpPr>
            <a:spLocks noGrp="1"/>
          </p:cNvSpPr>
          <p:nvPr>
            <p:ph type="ftr" sz="quarter" idx="11"/>
          </p:nvPr>
        </p:nvSpPr>
        <p:spPr/>
        <p:txBody>
          <a:bodyPr/>
          <a:lstStyle/>
          <a:p>
            <a:r>
              <a:rPr lang="en-IN"/>
              <a:t>Malla Reddy Engineering College for Women ( UGC Autonomous )</a:t>
            </a:r>
            <a:endParaRPr lang="en-US"/>
          </a:p>
        </p:txBody>
      </p:sp>
      <p:sp>
        <p:nvSpPr>
          <p:cNvPr id="9" name="Slide Number Placeholder 8"/>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350796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FCB896-E411-41C4-942E-22581CBD016C}" type="datetime1">
              <a:rPr lang="en-US" smtClean="0"/>
              <a:t>2/7/2025</a:t>
            </a:fld>
            <a:endParaRPr lang="en-US"/>
          </a:p>
        </p:txBody>
      </p:sp>
      <p:sp>
        <p:nvSpPr>
          <p:cNvPr id="4" name="Footer Placeholder 3"/>
          <p:cNvSpPr>
            <a:spLocks noGrp="1"/>
          </p:cNvSpPr>
          <p:nvPr>
            <p:ph type="ftr" sz="quarter" idx="11"/>
          </p:nvPr>
        </p:nvSpPr>
        <p:spPr/>
        <p:txBody>
          <a:bodyPr/>
          <a:lstStyle/>
          <a:p>
            <a:r>
              <a:rPr lang="en-IN"/>
              <a:t>Malla Reddy Engineering College for Women ( UGC Autonomous )</a:t>
            </a:r>
            <a:endParaRPr lang="en-US"/>
          </a:p>
        </p:txBody>
      </p:sp>
      <p:sp>
        <p:nvSpPr>
          <p:cNvPr id="5" name="Slide Number Placeholder 4"/>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785544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19618C-6E28-4FBE-9224-9368C5BAB0FD}" type="datetime1">
              <a:rPr lang="en-US" smtClean="0"/>
              <a:t>2/7/2025</a:t>
            </a:fld>
            <a:endParaRPr lang="en-US"/>
          </a:p>
        </p:txBody>
      </p:sp>
      <p:sp>
        <p:nvSpPr>
          <p:cNvPr id="3" name="Footer Placeholder 2"/>
          <p:cNvSpPr>
            <a:spLocks noGrp="1"/>
          </p:cNvSpPr>
          <p:nvPr>
            <p:ph type="ftr" sz="quarter" idx="11"/>
          </p:nvPr>
        </p:nvSpPr>
        <p:spPr/>
        <p:txBody>
          <a:bodyPr/>
          <a:lstStyle/>
          <a:p>
            <a:r>
              <a:rPr lang="en-IN"/>
              <a:t>Malla Reddy Engineering College for Women ( UGC Autonomous )</a:t>
            </a:r>
            <a:endParaRPr lang="en-US"/>
          </a:p>
        </p:txBody>
      </p:sp>
      <p:sp>
        <p:nvSpPr>
          <p:cNvPr id="4" name="Slide Number Placeholder 3"/>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255663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05062A-1142-42EA-A8A3-E6206C34D770}" type="datetime1">
              <a:rPr lang="en-US" smtClean="0"/>
              <a:t>2/7/2025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70679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7C5E8E-3716-4B4A-BF01-D17C4FD05916}" type="datetime1">
              <a:rPr lang="en-US" smtClean="0"/>
              <a:t>2/7/2025</a:t>
            </a:fld>
            <a:endParaRPr lang="en-US"/>
          </a:p>
        </p:txBody>
      </p:sp>
      <p:sp>
        <p:nvSpPr>
          <p:cNvPr id="6" name="Footer Placeholder 5"/>
          <p:cNvSpPr>
            <a:spLocks noGrp="1"/>
          </p:cNvSpPr>
          <p:nvPr>
            <p:ph type="ftr" sz="quarter" idx="11"/>
          </p:nvPr>
        </p:nvSpPr>
        <p:spPr/>
        <p:txBody>
          <a:bodyPr/>
          <a:lstStyle/>
          <a:p>
            <a:r>
              <a:rPr lang="en-IN"/>
              <a:t>Malla Reddy Engineering College for Women ( UGC Autonomous )</a:t>
            </a:r>
            <a:endParaRPr lang="en-US"/>
          </a:p>
        </p:txBody>
      </p:sp>
      <p:sp>
        <p:nvSpPr>
          <p:cNvPr id="7" name="Slide Number Placeholder 6"/>
          <p:cNvSpPr>
            <a:spLocks noGrp="1"/>
          </p:cNvSpPr>
          <p:nvPr>
            <p:ph type="sldNum" sz="quarter" idx="12"/>
          </p:nvPr>
        </p:nvSpPr>
        <p:spPr/>
        <p:txBody>
          <a:bodyPr/>
          <a:lstStyle/>
          <a:p>
            <a:fld id="{03FDF721-2CF7-4E80-A61A-982B4C6E4714}" type="slidenum">
              <a:rPr lang="en-US" smtClean="0"/>
              <a:t>‹#›</a:t>
            </a:fld>
            <a:endParaRPr lang="en-US"/>
          </a:p>
        </p:txBody>
      </p:sp>
    </p:spTree>
    <p:extLst>
      <p:ext uri="{BB962C8B-B14F-4D97-AF65-F5344CB8AC3E}">
        <p14:creationId xmlns:p14="http://schemas.microsoft.com/office/powerpoint/2010/main" val="1409102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E9F0F3-AF84-420F-995C-F7007EEA293A}" type="datetime1">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Malla Reddy Engineering College for Women ( UGC Autonomous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DF721-2CF7-4E80-A61A-982B4C6E4714}" type="slidenum">
              <a:rPr lang="en-US" smtClean="0"/>
              <a:t>‹#›</a:t>
            </a:fld>
            <a:endParaRPr lang="en-US"/>
          </a:p>
        </p:txBody>
      </p:sp>
    </p:spTree>
    <p:extLst>
      <p:ext uri="{BB962C8B-B14F-4D97-AF65-F5344CB8AC3E}">
        <p14:creationId xmlns:p14="http://schemas.microsoft.com/office/powerpoint/2010/main" val="28588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www.health.harvard.edu/blog" TargetMode="External"/><Relationship Id="rId3" Type="http://schemas.openxmlformats.org/officeDocument/2006/relationships/image" Target="../media/image1.png"/><Relationship Id="rId7" Type="http://schemas.openxmlformats.org/officeDocument/2006/relationships/hyperlink" Target="https://www.mayoclinic.org/diseases-condition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www.nimh.nih.gov/" TargetMode="External"/><Relationship Id="rId5" Type="http://schemas.openxmlformats.org/officeDocument/2006/relationships/hyperlink" Target="https://www.apa.org/" TargetMode="External"/><Relationship Id="rId4" Type="http://schemas.openxmlformats.org/officeDocument/2006/relationships/hyperlink" Target="https://www.who.int/health-topics/mental-healt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3329328" y="119454"/>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sp>
        <p:nvSpPr>
          <p:cNvPr id="11" name="TextBox 10"/>
          <p:cNvSpPr txBox="1"/>
          <p:nvPr/>
        </p:nvSpPr>
        <p:spPr>
          <a:xfrm>
            <a:off x="2427807" y="-9579"/>
            <a:ext cx="8183418" cy="1661993"/>
          </a:xfrm>
          <a:prstGeom prst="rect">
            <a:avLst/>
          </a:prstGeom>
          <a:noFill/>
        </p:spPr>
        <p:txBody>
          <a:bodyPr wrap="square" rtlCol="0">
            <a:spAutoFit/>
          </a:bodyPr>
          <a:lstStyle/>
          <a:p>
            <a:pPr algn="ctr"/>
            <a:r>
              <a:rPr lang="en-IN" b="1">
                <a:solidFill>
                  <a:srgbClr val="002060"/>
                </a:solidFill>
                <a:latin typeface="Times New Roman" panose="02020603050405020304" pitchFamily="18" charset="0"/>
                <a:cs typeface="Times New Roman" panose="02020603050405020304" pitchFamily="18" charset="0"/>
              </a:rPr>
              <a:t>  Malla Reddy Engineering College for Women </a:t>
            </a:r>
          </a:p>
          <a:p>
            <a:pPr algn="ctr"/>
            <a:r>
              <a:rPr lang="en-US" sz="1600">
                <a:solidFill>
                  <a:srgbClr val="C00000"/>
                </a:solidFill>
                <a:latin typeface="Times New Roman" panose="02020603050405020304" pitchFamily="18" charset="0"/>
                <a:cs typeface="Times New Roman" panose="02020603050405020304" pitchFamily="18" charset="0"/>
              </a:rPr>
              <a:t>UGC Autonomous Institution </a:t>
            </a:r>
          </a:p>
          <a:p>
            <a:pPr algn="ctr"/>
            <a:r>
              <a:rPr lang="en-US" sz="1600">
                <a:solidFill>
                  <a:srgbClr val="C00000"/>
                </a:solidFill>
                <a:latin typeface="Times New Roman" panose="02020603050405020304" pitchFamily="18" charset="0"/>
                <a:cs typeface="Times New Roman" panose="02020603050405020304" pitchFamily="18" charset="0"/>
              </a:rPr>
              <a:t>Accredited by NBA &amp; NAAC with A+ Grade </a:t>
            </a:r>
          </a:p>
          <a:p>
            <a:pPr algn="ctr"/>
            <a:r>
              <a:rPr lang="en-US" sz="1600">
                <a:solidFill>
                  <a:srgbClr val="002060"/>
                </a:solidFill>
                <a:latin typeface="Times New Roman" panose="02020603050405020304" pitchFamily="18" charset="0"/>
                <a:cs typeface="Times New Roman" panose="02020603050405020304" pitchFamily="18" charset="0"/>
              </a:rPr>
              <a:t>Approved by AICTE , Affiliated to JNTUH , ISO 9001:2015 Certified Institution </a:t>
            </a:r>
          </a:p>
          <a:p>
            <a:pPr algn="ctr"/>
            <a:r>
              <a:rPr lang="en-US" sz="1600">
                <a:solidFill>
                  <a:srgbClr val="002060"/>
                </a:solidFill>
                <a:latin typeface="Times New Roman" panose="02020603050405020304" pitchFamily="18" charset="0"/>
                <a:cs typeface="Times New Roman" panose="02020603050405020304" pitchFamily="18" charset="0"/>
              </a:rPr>
              <a:t>Maisammaguda , Dhulapally , Secunderabad-500100</a:t>
            </a:r>
          </a:p>
          <a:p>
            <a:endParaRPr lang="en-US">
              <a:solidFill>
                <a:srgbClr val="FF0000"/>
              </a:solidFill>
              <a:latin typeface="Times New Roman" panose="02020603050405020304" pitchFamily="18" charset="0"/>
              <a:cs typeface="Times New Roman" panose="02020603050405020304" pitchFamily="18" charset="0"/>
            </a:endParaRPr>
          </a:p>
        </p:txBody>
      </p:sp>
      <p:cxnSp>
        <p:nvCxnSpPr>
          <p:cNvPr id="13" name="Straight Connector 12"/>
          <p:cNvCxnSpPr/>
          <p:nvPr/>
        </p:nvCxnSpPr>
        <p:spPr>
          <a:xfrm>
            <a:off x="969818" y="1311562"/>
            <a:ext cx="10317018"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p:cNvSpPr txBox="1"/>
          <p:nvPr/>
        </p:nvSpPr>
        <p:spPr>
          <a:xfrm>
            <a:off x="2483820" y="2068945"/>
            <a:ext cx="8803016" cy="1538883"/>
          </a:xfrm>
          <a:prstGeom prst="rect">
            <a:avLst/>
          </a:prstGeom>
          <a:noFill/>
        </p:spPr>
        <p:txBody>
          <a:bodyPr wrap="square" rtlCol="0">
            <a:spAutoFit/>
          </a:bodyPr>
          <a:lstStyle/>
          <a:p>
            <a:pPr algn="ctr"/>
            <a:r>
              <a:rPr lang="en-US">
                <a:latin typeface="Times New Roman" panose="02020603050405020304" pitchFamily="18" charset="0"/>
                <a:cs typeface="Times New Roman" panose="02020603050405020304" pitchFamily="18" charset="0"/>
              </a:rPr>
              <a:t>Title of the Idea :  </a:t>
            </a:r>
            <a:r>
              <a:rPr lang="en-US" sz="2000" b="1">
                <a:solidFill>
                  <a:srgbClr val="FF0000"/>
                </a:solidFill>
                <a:latin typeface="Times New Roman" panose="02020603050405020304" pitchFamily="18" charset="0"/>
                <a:cs typeface="Times New Roman" panose="02020603050405020304" pitchFamily="18" charset="0"/>
              </a:rPr>
              <a:t>CalmConnect: Empowering Your Mental Wellness Journey using web technologies and open AI</a:t>
            </a:r>
          </a:p>
          <a:p>
            <a:endParaRPr lang="en-US" b="1">
              <a:solidFill>
                <a:srgbClr val="FF0000"/>
              </a:solidFill>
              <a:latin typeface="Times New Roman" panose="02020603050405020304" pitchFamily="18" charset="0"/>
              <a:cs typeface="Times New Roman" panose="02020603050405020304" pitchFamily="18" charset="0"/>
            </a:endParaRPr>
          </a:p>
          <a:p>
            <a:endParaRPr lang="en-US" b="1">
              <a:solidFill>
                <a:srgbClr val="FF0000"/>
              </a:solidFill>
              <a:latin typeface="Times New Roman" panose="02020603050405020304" pitchFamily="18" charset="0"/>
              <a:cs typeface="Times New Roman" panose="02020603050405020304" pitchFamily="18" charset="0"/>
            </a:endParaRPr>
          </a:p>
          <a:p>
            <a:endParaRPr lang="en-US" b="1">
              <a:solidFill>
                <a:srgbClr val="FF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493759" y="2832652"/>
            <a:ext cx="7980980" cy="1200329"/>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Name of the Student :  B. Jyothika,  A. Neha, E. Vaishnavi</a:t>
            </a: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Guide Name : Dr. Kalpana</a:t>
            </a:r>
          </a:p>
          <a:p>
            <a:r>
              <a:rPr lang="en-US">
                <a:latin typeface="Times New Roman" panose="02020603050405020304" pitchFamily="18" charset="0"/>
                <a:cs typeface="Times New Roman" panose="02020603050405020304" pitchFamily="18" charset="0"/>
              </a:rPr>
              <a:t> </a:t>
            </a:r>
          </a:p>
        </p:txBody>
      </p:sp>
      <p:sp>
        <p:nvSpPr>
          <p:cNvPr id="16" name="TextBox 15"/>
          <p:cNvSpPr txBox="1"/>
          <p:nvPr/>
        </p:nvSpPr>
        <p:spPr>
          <a:xfrm>
            <a:off x="2493759" y="4024359"/>
            <a:ext cx="7655860" cy="369332"/>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Branch &amp; Year :  IIIrd Year &amp; AIML(A) </a:t>
            </a:r>
          </a:p>
        </p:txBody>
      </p:sp>
      <p:sp>
        <p:nvSpPr>
          <p:cNvPr id="17" name="TextBox 16"/>
          <p:cNvSpPr txBox="1"/>
          <p:nvPr/>
        </p:nvSpPr>
        <p:spPr>
          <a:xfrm>
            <a:off x="2493759" y="4610460"/>
            <a:ext cx="8478820" cy="923330"/>
          </a:xfrm>
          <a:prstGeom prst="rect">
            <a:avLst/>
          </a:prstGeom>
          <a:noFill/>
        </p:spPr>
        <p:txBody>
          <a:bodyPr wrap="square" rtlCol="0">
            <a:spAutoFit/>
          </a:bodyPr>
          <a:lstStyle/>
          <a:p>
            <a:r>
              <a:rPr lang="en-US">
                <a:latin typeface="Times New Roman" panose="02020603050405020304" pitchFamily="18" charset="0"/>
                <a:cs typeface="Times New Roman" panose="02020603050405020304" pitchFamily="18" charset="0"/>
              </a:rPr>
              <a:t>Roll Number :  22RH1A6625</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22RH1A6606</a:t>
            </a: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22RH1A6650 </a:t>
            </a:r>
          </a:p>
        </p:txBody>
      </p:sp>
    </p:spTree>
    <p:extLst>
      <p:ext uri="{BB962C8B-B14F-4D97-AF65-F5344CB8AC3E}">
        <p14:creationId xmlns:p14="http://schemas.microsoft.com/office/powerpoint/2010/main" val="79989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38600" y="981205"/>
            <a:ext cx="5024378"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CONCLUSION AND FUTURE SCOPE</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7" name="TextBox 6">
            <a:extLst>
              <a:ext uri="{FF2B5EF4-FFF2-40B4-BE49-F238E27FC236}">
                <a16:creationId xmlns:a16="http://schemas.microsoft.com/office/drawing/2014/main" id="{4340696A-F402-A164-3FF3-F2DFED2F5E6C}"/>
              </a:ext>
            </a:extLst>
          </p:cNvPr>
          <p:cNvSpPr txBox="1"/>
          <p:nvPr/>
        </p:nvSpPr>
        <p:spPr>
          <a:xfrm>
            <a:off x="844952" y="1350537"/>
            <a:ext cx="10450010" cy="4705391"/>
          </a:xfrm>
          <a:prstGeom prst="rect">
            <a:avLst/>
          </a:prstGeom>
          <a:noFill/>
        </p:spPr>
        <p:txBody>
          <a:bodyPr wrap="square" rtlCol="0">
            <a:spAutoFit/>
          </a:bodyPr>
          <a:lstStyle/>
          <a:p>
            <a:pPr>
              <a:lnSpc>
                <a:spcPct val="150000"/>
              </a:lnSpc>
            </a:pPr>
            <a:r>
              <a:rPr lang="en-US" sz="2000" b="1">
                <a:latin typeface="Times New Roman" panose="02020603050405020304" pitchFamily="18" charset="0"/>
                <a:cs typeface="Times New Roman" panose="02020603050405020304" pitchFamily="18" charset="0"/>
              </a:rPr>
              <a:t>Conclusion</a:t>
            </a:r>
          </a:p>
          <a:p>
            <a:pPr>
              <a:lnSpc>
                <a:spcPct val="150000"/>
              </a:lnSpc>
            </a:pPr>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CALM CONNECT</a:t>
            </a:r>
            <a:r>
              <a:rPr lang="en-US">
                <a:latin typeface="Times New Roman" panose="02020603050405020304" pitchFamily="18" charset="0"/>
                <a:cs typeface="Times New Roman" panose="02020603050405020304" pitchFamily="18" charset="0"/>
              </a:rPr>
              <a:t> serves as a valuable tool in promoting mental well-being by offering self-assessments, insights, and resources for managing mental health conditions such as depression, anxiety, and OCD. By integrating technology with psychology, the platform empowers users to understand their emotions better, recognize early warning signs, and seek appropriate support. </a:t>
            </a:r>
          </a:p>
          <a:p>
            <a:pPr>
              <a:lnSpc>
                <a:spcPct val="150000"/>
              </a:lnSpc>
            </a:pPr>
            <a:r>
              <a:rPr lang="en-US" sz="2000" b="1">
                <a:latin typeface="Times New Roman" panose="02020603050405020304" pitchFamily="18" charset="0"/>
                <a:cs typeface="Times New Roman" panose="02020603050405020304" pitchFamily="18" charset="0"/>
              </a:rPr>
              <a:t>Future Scope</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AI-Powered Insights</a:t>
            </a:r>
            <a:r>
              <a:rPr lang="en-US">
                <a:latin typeface="Times New Roman" panose="02020603050405020304" pitchFamily="18" charset="0"/>
                <a:cs typeface="Times New Roman" panose="02020603050405020304" pitchFamily="18" charset="0"/>
              </a:rPr>
              <a:t> – Implementing AI-driven analysis to provide more accurate and personalized mental health assessments.</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Integration with Wearable Devices</a:t>
            </a:r>
            <a:r>
              <a:rPr lang="en-US">
                <a:latin typeface="Times New Roman" panose="02020603050405020304" pitchFamily="18" charset="0"/>
                <a:cs typeface="Times New Roman" panose="02020603050405020304" pitchFamily="18" charset="0"/>
              </a:rPr>
              <a:t> – Syncing with smartwatches and fitness trackers to monitor stress, heart rate, and sleep patterns.</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Chatbot Support</a:t>
            </a:r>
            <a:r>
              <a:rPr lang="en-US">
                <a:latin typeface="Times New Roman" panose="02020603050405020304" pitchFamily="18" charset="0"/>
                <a:cs typeface="Times New Roman" panose="02020603050405020304" pitchFamily="18" charset="0"/>
              </a:rPr>
              <a:t> – Introducing an AI-based chatbot for real-time emotional support and guidance.</a:t>
            </a:r>
          </a:p>
        </p:txBody>
      </p:sp>
    </p:spTree>
    <p:extLst>
      <p:ext uri="{BB962C8B-B14F-4D97-AF65-F5344CB8AC3E}">
        <p14:creationId xmlns:p14="http://schemas.microsoft.com/office/powerpoint/2010/main" val="2369813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798619" y="6354618"/>
            <a:ext cx="6105236" cy="369455"/>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a:t>
            </a:r>
            <a:r>
              <a:rPr lang="en-US"/>
              <a:t>  </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7" name="Rectangle 6"/>
          <p:cNvSpPr/>
          <p:nvPr/>
        </p:nvSpPr>
        <p:spPr>
          <a:xfrm rot="10800000" flipV="1">
            <a:off x="4965538" y="978839"/>
            <a:ext cx="1920561" cy="369332"/>
          </a:xfrm>
          <a:prstGeom prst="rect">
            <a:avLst/>
          </a:prstGeom>
        </p:spPr>
        <p:txBody>
          <a:bodyPr wrap="square">
            <a:spAutoFit/>
          </a:bodyPr>
          <a:lstStyle/>
          <a:p>
            <a:r>
              <a:rPr lang="en-US" b="1">
                <a:solidFill>
                  <a:srgbClr val="C00000"/>
                </a:solidFill>
                <a:latin typeface="Verdana" panose="020B0604030504040204" pitchFamily="34" charset="0"/>
                <a:ea typeface="Verdana" panose="020B0604030504040204" pitchFamily="34" charset="0"/>
              </a:rPr>
              <a:t>REFERENCED</a:t>
            </a:r>
          </a:p>
        </p:txBody>
      </p:sp>
      <p:sp>
        <p:nvSpPr>
          <p:cNvPr id="9" name="Rectangle 1">
            <a:extLst>
              <a:ext uri="{FF2B5EF4-FFF2-40B4-BE49-F238E27FC236}">
                <a16:creationId xmlns:a16="http://schemas.microsoft.com/office/drawing/2014/main" id="{8A6D1FF6-993E-99B7-1550-A7261C3C5FD8}"/>
              </a:ext>
            </a:extLst>
          </p:cNvPr>
          <p:cNvSpPr>
            <a:spLocks noChangeArrowheads="1"/>
          </p:cNvSpPr>
          <p:nvPr/>
        </p:nvSpPr>
        <p:spPr bwMode="auto">
          <a:xfrm rot="10800000" flipV="1">
            <a:off x="1006996" y="1551410"/>
            <a:ext cx="100126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a:ln>
                  <a:noFill/>
                </a:ln>
                <a:solidFill>
                  <a:schemeClr val="tx1"/>
                </a:solidFill>
                <a:effectLst/>
                <a:latin typeface="Arial" panose="020B0604020202020204" pitchFamily="34" charset="0"/>
              </a:rPr>
              <a:t>World Health Organization (WHO)</a:t>
            </a:r>
            <a:r>
              <a:rPr kumimoji="0" lang="en-US" altLang="en-US" sz="1800" b="0" i="0" u="none" strike="noStrike" cap="none" normalizeH="0" baseline="0">
                <a:ln>
                  <a:noFill/>
                </a:ln>
                <a:solidFill>
                  <a:schemeClr val="tx1"/>
                </a:solidFill>
                <a:effectLst/>
                <a:latin typeface="Arial" panose="020B0604020202020204" pitchFamily="34" charset="0"/>
              </a:rPr>
              <a:t> – Mental health resources and global statistic.</a:t>
            </a:r>
            <a:r>
              <a:rPr lang="en-US" altLang="en-US">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hlinkClick r:id="rId4"/>
              </a:rPr>
              <a:t>https://www.who.int/health-topics/mental-health</a:t>
            </a:r>
            <a:endParaRPr lang="en-US" altLang="en-US">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a:ln>
                  <a:noFill/>
                </a:ln>
                <a:solidFill>
                  <a:schemeClr val="tx1"/>
                </a:solidFill>
                <a:effectLst/>
                <a:latin typeface="Arial" panose="020B0604020202020204" pitchFamily="34" charset="0"/>
              </a:rPr>
              <a:t>American Psychological Association (APA)</a:t>
            </a:r>
            <a:r>
              <a:rPr kumimoji="0" lang="en-US" altLang="en-US" sz="1800" b="0" i="0" u="none" strike="noStrike" cap="none" normalizeH="0" baseline="0">
                <a:ln>
                  <a:noFill/>
                </a:ln>
                <a:solidFill>
                  <a:schemeClr val="tx1"/>
                </a:solidFill>
                <a:effectLst/>
                <a:latin typeface="Arial" panose="020B0604020202020204" pitchFamily="34" charset="0"/>
              </a:rPr>
              <a:t> – Guidelines on mental health assessments and therapy.</a:t>
            </a:r>
            <a:r>
              <a:rPr lang="en-US" altLang="en-US">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hlinkClick r:id="rId5"/>
              </a:rPr>
              <a:t>https://www.apa.org/</a:t>
            </a:r>
            <a:endParaRPr lang="en-US" altLang="en-US">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a:ln>
                  <a:noFill/>
                </a:ln>
                <a:solidFill>
                  <a:schemeClr val="tx1"/>
                </a:solidFill>
                <a:effectLst/>
                <a:latin typeface="Arial" panose="020B0604020202020204" pitchFamily="34" charset="0"/>
              </a:rPr>
              <a:t>National Institute of Mental Health (NIMH)</a:t>
            </a:r>
            <a:r>
              <a:rPr kumimoji="0" lang="en-US" altLang="en-US" sz="1800" b="0" i="0" u="none" strike="noStrike" cap="none" normalizeH="0" baseline="0">
                <a:ln>
                  <a:noFill/>
                </a:ln>
                <a:solidFill>
                  <a:schemeClr val="tx1"/>
                </a:solidFill>
                <a:effectLst/>
                <a:latin typeface="Arial" panose="020B0604020202020204" pitchFamily="34" charset="0"/>
              </a:rPr>
              <a:t> – Research and insights on depression, anxiety, and OCD. </a:t>
            </a:r>
            <a:r>
              <a:rPr kumimoji="0" lang="en-US" altLang="en-US" sz="1800" b="0" i="0" u="none" strike="noStrike" cap="none" normalizeH="0" baseline="0">
                <a:ln>
                  <a:noFill/>
                </a:ln>
                <a:solidFill>
                  <a:schemeClr val="tx1"/>
                </a:solidFill>
                <a:effectLst/>
                <a:latin typeface="Arial" panose="020B0604020202020204" pitchFamily="34" charset="0"/>
                <a:hlinkClick r:id="rId6"/>
              </a:rPr>
              <a:t>https://www.nimh.nih.gov/</a:t>
            </a:r>
            <a:endParaRPr lang="en-US" altLang="en-US">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a:ln>
                  <a:noFill/>
                </a:ln>
                <a:solidFill>
                  <a:schemeClr val="tx1"/>
                </a:solidFill>
                <a:effectLst/>
                <a:latin typeface="Arial" panose="020B0604020202020204" pitchFamily="34" charset="0"/>
              </a:rPr>
              <a:t>Mayo Clinic</a:t>
            </a:r>
            <a:r>
              <a:rPr kumimoji="0" lang="en-US" altLang="en-US" sz="1800" b="0" i="0" u="none" strike="noStrike" cap="none" normalizeH="0" baseline="0">
                <a:ln>
                  <a:noFill/>
                </a:ln>
                <a:solidFill>
                  <a:schemeClr val="tx1"/>
                </a:solidFill>
                <a:effectLst/>
                <a:latin typeface="Arial" panose="020B0604020202020204" pitchFamily="34" charset="0"/>
              </a:rPr>
              <a:t> – Expert articles on symptoms, diagnosis, and treatment of mental health conditions.  </a:t>
            </a:r>
            <a:r>
              <a:rPr kumimoji="0" lang="en-US" altLang="en-US" sz="1800" b="0" i="0" u="none" strike="noStrike" cap="none" normalizeH="0" baseline="0">
                <a:ln>
                  <a:noFill/>
                </a:ln>
                <a:solidFill>
                  <a:schemeClr val="tx1"/>
                </a:solidFill>
                <a:effectLst/>
                <a:latin typeface="Arial" panose="020B0604020202020204" pitchFamily="34" charset="0"/>
                <a:hlinkClick r:id="rId7"/>
              </a:rPr>
              <a:t>https://www.mayoclinic.org/diseases-conditions</a:t>
            </a:r>
            <a:endParaRPr lang="en-US" altLang="en-US">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a:ln>
                  <a:noFill/>
                </a:ln>
                <a:solidFill>
                  <a:schemeClr val="tx1"/>
                </a:solidFill>
                <a:effectLst/>
                <a:latin typeface="Arial" panose="020B0604020202020204" pitchFamily="34" charset="0"/>
              </a:rPr>
              <a:t>Harvard Medical School – Health Blog</a:t>
            </a:r>
            <a:r>
              <a:rPr kumimoji="0" lang="en-US" altLang="en-US" sz="1800" b="0" i="0" u="none" strike="noStrike" cap="none" normalizeH="0" baseline="0">
                <a:ln>
                  <a:noFill/>
                </a:ln>
                <a:solidFill>
                  <a:schemeClr val="tx1"/>
                </a:solidFill>
                <a:effectLst/>
                <a:latin typeface="Arial" panose="020B0604020202020204" pitchFamily="34" charset="0"/>
              </a:rPr>
              <a:t> – Latest research and studies on mental well-being. </a:t>
            </a:r>
            <a:r>
              <a:rPr kumimoji="0" lang="en-US" altLang="en-US" sz="1800" b="0" i="0" u="none" strike="noStrike" cap="none" normalizeH="0" baseline="0">
                <a:ln>
                  <a:noFill/>
                </a:ln>
                <a:solidFill>
                  <a:schemeClr val="tx1"/>
                </a:solidFill>
                <a:effectLst/>
                <a:latin typeface="Arial" panose="020B0604020202020204" pitchFamily="34" charset="0"/>
                <a:hlinkClick r:id="rId8"/>
              </a:rPr>
              <a:t>https://www.health.harvard.edu/blog</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160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798619" y="6354618"/>
            <a:ext cx="6105236" cy="369455"/>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909519" y="1562757"/>
            <a:ext cx="168178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a:t>
            </a:r>
            <a:r>
              <a:rPr lang="en-US"/>
              <a:t>  </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7" name="Rectangle 6"/>
          <p:cNvSpPr/>
          <p:nvPr/>
        </p:nvSpPr>
        <p:spPr>
          <a:xfrm>
            <a:off x="73891" y="2655309"/>
            <a:ext cx="11957773" cy="1200329"/>
          </a:xfrm>
          <a:prstGeom prst="rect">
            <a:avLst/>
          </a:prstGeom>
        </p:spPr>
        <p:txBody>
          <a:bodyPr wrap="square">
            <a:spAutoFit/>
          </a:bodyPr>
          <a:lstStyle/>
          <a:p>
            <a:pPr algn="ctr"/>
            <a:r>
              <a:rPr lang="en-US" sz="7200" b="1">
                <a:solidFill>
                  <a:srgbClr val="C00000"/>
                </a:solidFill>
                <a:latin typeface="Verdana" panose="020B0604030504040204" pitchFamily="34" charset="0"/>
                <a:ea typeface="Verdana" panose="020B0604030504040204" pitchFamily="34" charset="0"/>
              </a:rPr>
              <a:t>THANK YOU      </a:t>
            </a:r>
          </a:p>
        </p:txBody>
      </p:sp>
    </p:spTree>
    <p:extLst>
      <p:ext uri="{BB962C8B-B14F-4D97-AF65-F5344CB8AC3E}">
        <p14:creationId xmlns:p14="http://schemas.microsoft.com/office/powerpoint/2010/main" val="1113007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85117" y="9235"/>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2" name="Straight Connector 11"/>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9" name="TextBox 18"/>
          <p:cNvSpPr txBox="1"/>
          <p:nvPr/>
        </p:nvSpPr>
        <p:spPr>
          <a:xfrm>
            <a:off x="73891" y="221673"/>
            <a:ext cx="5541818"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8" name="TextBox 7">
            <a:extLst>
              <a:ext uri="{FF2B5EF4-FFF2-40B4-BE49-F238E27FC236}">
                <a16:creationId xmlns:a16="http://schemas.microsoft.com/office/drawing/2014/main" id="{2D8C0C55-4BAF-226E-C999-BB00C0CA84A0}"/>
              </a:ext>
            </a:extLst>
          </p:cNvPr>
          <p:cNvSpPr txBox="1"/>
          <p:nvPr/>
        </p:nvSpPr>
        <p:spPr>
          <a:xfrm>
            <a:off x="558800" y="1056640"/>
            <a:ext cx="11203709" cy="677108"/>
          </a:xfrm>
          <a:prstGeom prst="rect">
            <a:avLst/>
          </a:prstGeom>
          <a:noFill/>
        </p:spPr>
        <p:txBody>
          <a:bodyPr wrap="square" rtlCol="0">
            <a:spAutoFit/>
          </a:bodyPr>
          <a:lstStyle/>
          <a:p>
            <a:r>
              <a:rPr lang="en-US"/>
              <a:t> 			</a:t>
            </a:r>
            <a:r>
              <a:rPr lang="en-US" sz="2000">
                <a:solidFill>
                  <a:srgbClr val="C00000"/>
                </a:solidFill>
                <a:latin typeface="Verdana" panose="020B0604030504040204" pitchFamily="34" charset="0"/>
                <a:ea typeface="Verdana" panose="020B0604030504040204" pitchFamily="34" charset="0"/>
              </a:rPr>
              <a:t>	        </a:t>
            </a:r>
            <a:r>
              <a:rPr lang="en-US" sz="2000" b="1">
                <a:solidFill>
                  <a:srgbClr val="C00000"/>
                </a:solidFill>
                <a:latin typeface="Times New Roman" panose="02020603050405020304" pitchFamily="18" charset="0"/>
                <a:ea typeface="Verdana" panose="020B0604030504040204" pitchFamily="34" charset="0"/>
                <a:cs typeface="Times New Roman" panose="02020603050405020304" pitchFamily="18" charset="0"/>
              </a:rPr>
              <a:t>INTRODUCTION</a:t>
            </a:r>
            <a:r>
              <a:rPr lang="en-US"/>
              <a:t>	</a:t>
            </a:r>
            <a:endParaRPr lang="en-US">
              <a:latin typeface="Sitka Small Semibold" pitchFamily="2" charset="0"/>
            </a:endParaRPr>
          </a:p>
          <a:p>
            <a:endParaRPr lang="en-IN">
              <a:latin typeface="Sitka Small Semibold" pitchFamily="2" charset="0"/>
            </a:endParaRPr>
          </a:p>
        </p:txBody>
      </p:sp>
      <p:sp>
        <p:nvSpPr>
          <p:cNvPr id="15" name="Rectangle 6">
            <a:extLst>
              <a:ext uri="{FF2B5EF4-FFF2-40B4-BE49-F238E27FC236}">
                <a16:creationId xmlns:a16="http://schemas.microsoft.com/office/drawing/2014/main" id="{0030DBB1-1EAB-1708-3F33-0B31C5486C1C}"/>
              </a:ext>
            </a:extLst>
          </p:cNvPr>
          <p:cNvSpPr>
            <a:spLocks noChangeArrowheads="1"/>
          </p:cNvSpPr>
          <p:nvPr/>
        </p:nvSpPr>
        <p:spPr bwMode="auto">
          <a:xfrm rot="10800000" flipV="1">
            <a:off x="879676" y="1686402"/>
            <a:ext cx="10023676" cy="3780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a:latin typeface="Times New Roman" panose="02020603050405020304" pitchFamily="18" charset="0"/>
                <a:cs typeface="Times New Roman" panose="02020603050405020304" pitchFamily="18" charset="0"/>
              </a:rPr>
              <a:t>Mental well-being is a crucial aspect of overall health, yet many individuals struggle to assess and understand their mental state. CALM CONNECT is an open-source project designed to empower individuals by providing a self-assessment tool to evaluate conditions such as depression, anxiety, and OCD.</a:t>
            </a:r>
          </a:p>
          <a:p>
            <a:pPr>
              <a:lnSpc>
                <a:spcPct val="150000"/>
              </a:lnSpc>
            </a:pPr>
            <a:r>
              <a:rPr lang="en-US">
                <a:latin typeface="Times New Roman" panose="02020603050405020304" pitchFamily="18" charset="0"/>
                <a:cs typeface="Times New Roman" panose="02020603050405020304" pitchFamily="18" charset="0"/>
              </a:rPr>
              <a:t>This platform offers a structured questionnaire that analyzes user responses and provides personalized insights, helping users gain a better understanding of their mental health. Along with self-assessment, the platform also offers educational resources to promote mental health awareness and guide users toward appropriate self-care practices or professional support if needed.</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79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a:t>
            </a:r>
            <a:r>
              <a:rPr lang="en-US"/>
              <a:t>  </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18" name="TextBox 17"/>
          <p:cNvSpPr txBox="1"/>
          <p:nvPr/>
        </p:nvSpPr>
        <p:spPr>
          <a:xfrm>
            <a:off x="4602481" y="997340"/>
            <a:ext cx="3756428" cy="400110"/>
          </a:xfrm>
          <a:prstGeom prst="rect">
            <a:avLst/>
          </a:prstGeom>
          <a:noFill/>
        </p:spPr>
        <p:txBody>
          <a:bodyPr wrap="square" rtlCol="0">
            <a:spAutoFit/>
          </a:bodyPr>
          <a:lstStyle/>
          <a:p>
            <a:r>
              <a:rPr lang="en-US" sz="2000" b="1">
                <a:solidFill>
                  <a:srgbClr val="C00000"/>
                </a:solidFill>
                <a:latin typeface="Times New Roman" panose="02020603050405020304" pitchFamily="18" charset="0"/>
                <a:ea typeface="Verdana" panose="020B0604030504040204" pitchFamily="34" charset="0"/>
                <a:cs typeface="Times New Roman" panose="02020603050405020304" pitchFamily="18" charset="0"/>
              </a:rPr>
              <a:t> PROBLEM STATEMENT</a:t>
            </a:r>
            <a:endParaRPr lang="en-US" sz="20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11" name="Rectangle 1">
            <a:extLst>
              <a:ext uri="{FF2B5EF4-FFF2-40B4-BE49-F238E27FC236}">
                <a16:creationId xmlns:a16="http://schemas.microsoft.com/office/drawing/2014/main" id="{7610EFFC-1DD4-4A87-0A90-63885D5BBEF4}"/>
              </a:ext>
            </a:extLst>
          </p:cNvPr>
          <p:cNvSpPr>
            <a:spLocks noChangeArrowheads="1"/>
          </p:cNvSpPr>
          <p:nvPr/>
        </p:nvSpPr>
        <p:spPr bwMode="auto">
          <a:xfrm rot="10800000" flipV="1">
            <a:off x="671331" y="1514885"/>
            <a:ext cx="10790838" cy="3828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a:latin typeface="Times New Roman" panose="02020603050405020304" pitchFamily="18" charset="0"/>
                <a:cs typeface="Times New Roman" panose="02020603050405020304" pitchFamily="18" charset="0"/>
              </a:rPr>
              <a:t>Mental health issues like depression, anxiety, and OCD affect millions worldwide, yet many individuals struggle to access timely support due to stigma, lack of awareness, or limited resources. Traditional mental health assessments and treatments can be costly, time-consuming, and inaccessible, leaving many without the help they need.</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r>
              <a:rPr lang="en-US" sz="2000" b="1">
                <a:latin typeface="Times New Roman" panose="02020603050405020304" pitchFamily="18" charset="0"/>
                <a:cs typeface="Times New Roman" panose="02020603050405020304" pitchFamily="18" charset="0"/>
              </a:rPr>
              <a:t>Challenges: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Lack of awareness and early detection of mental health conditions.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Social stigma preventing individuals from seeking professional help.</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Limited access to affordable and reliable mental health resources.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Difficulty in tracking emotional well-being and progress over time.</a:t>
            </a:r>
          </a:p>
        </p:txBody>
      </p:sp>
    </p:spTree>
    <p:extLst>
      <p:ext uri="{BB962C8B-B14F-4D97-AF65-F5344CB8AC3E}">
        <p14:creationId xmlns:p14="http://schemas.microsoft.com/office/powerpoint/2010/main" val="114965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a:t>
            </a:r>
            <a:r>
              <a:rPr lang="en-US"/>
              <a:t>  </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18" name="TextBox 17"/>
          <p:cNvSpPr txBox="1"/>
          <p:nvPr/>
        </p:nvSpPr>
        <p:spPr>
          <a:xfrm>
            <a:off x="5242560" y="1027018"/>
            <a:ext cx="2039389"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OBJECTIVES</a:t>
            </a:r>
          </a:p>
        </p:txBody>
      </p:sp>
      <p:sp>
        <p:nvSpPr>
          <p:cNvPr id="10" name="TextBox 9"/>
          <p:cNvSpPr txBox="1"/>
          <p:nvPr/>
        </p:nvSpPr>
        <p:spPr>
          <a:xfrm>
            <a:off x="524553" y="1492861"/>
            <a:ext cx="2920611" cy="307777"/>
          </a:xfrm>
          <a:prstGeom prst="rect">
            <a:avLst/>
          </a:prstGeom>
          <a:noFill/>
        </p:spPr>
        <p:txBody>
          <a:bodyPr wrap="square" rtlCol="0">
            <a:spAutoFit/>
          </a:bodyPr>
          <a:lstStyle/>
          <a:p>
            <a:r>
              <a:rPr lang="en-US" sz="1400" b="1">
                <a:solidFill>
                  <a:srgbClr val="C00000"/>
                </a:solidFill>
                <a:latin typeface="Verdana" panose="020B0604030504040204" pitchFamily="34" charset="0"/>
                <a:ea typeface="Verdana" panose="020B0604030504040204" pitchFamily="34" charset="0"/>
              </a:rPr>
              <a:t>  </a:t>
            </a:r>
            <a:endParaRPr lang="en-US" b="1">
              <a:solidFill>
                <a:srgbClr val="C00000"/>
              </a:solidFill>
              <a:latin typeface="Verdana" panose="020B0604030504040204" pitchFamily="34" charset="0"/>
              <a:ea typeface="Verdana" panose="020B0604030504040204" pitchFamily="34" charset="0"/>
            </a:endParaRPr>
          </a:p>
        </p:txBody>
      </p:sp>
      <p:sp>
        <p:nvSpPr>
          <p:cNvPr id="19" name="Rectangle 2">
            <a:extLst>
              <a:ext uri="{FF2B5EF4-FFF2-40B4-BE49-F238E27FC236}">
                <a16:creationId xmlns:a16="http://schemas.microsoft.com/office/drawing/2014/main" id="{37430DD5-BFA1-7EF6-3799-B686BE6519E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3">
            <a:extLst>
              <a:ext uri="{FF2B5EF4-FFF2-40B4-BE49-F238E27FC236}">
                <a16:creationId xmlns:a16="http://schemas.microsoft.com/office/drawing/2014/main" id="{581E25EF-63A4-B2CC-7377-9DA4E6C34E03}"/>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EDAEE84-5CEA-921D-71CD-E380728AB0FE}"/>
              </a:ext>
            </a:extLst>
          </p:cNvPr>
          <p:cNvSpPr txBox="1"/>
          <p:nvPr/>
        </p:nvSpPr>
        <p:spPr>
          <a:xfrm>
            <a:off x="463738" y="1181952"/>
            <a:ext cx="11203709" cy="4439933"/>
          </a:xfrm>
          <a:prstGeom prst="rect">
            <a:avLst/>
          </a:prstGeom>
          <a:noFill/>
        </p:spPr>
        <p:txBody>
          <a:bodyPr wrap="square" rtlCol="0">
            <a:spAutoFit/>
          </a:bodyPr>
          <a:lstStyle/>
          <a:p>
            <a:pPr marL="285750" indent="-285750">
              <a:lnSpc>
                <a:spcPct val="200000"/>
              </a:lnSpc>
              <a:buFont typeface="Arial" panose="020B0604020202020204" pitchFamily="34" charset="0"/>
              <a:buChar char="•"/>
            </a:pPr>
            <a:endParaRPr lang="en-US" b="1">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US">
              <a:latin typeface="Times New Roman" panose="02020603050405020304" pitchFamily="18" charset="0"/>
              <a:cs typeface="Times New Roman" panose="02020603050405020304" pitchFamily="18" charset="0"/>
            </a:endParaRPr>
          </a:p>
          <a:p>
            <a:pPr>
              <a:lnSpc>
                <a:spcPct val="200000"/>
              </a:lnSpc>
            </a:pPr>
            <a:endParaRPr lang="en-IN">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B23143D9-E698-E0C4-7AE1-D44CCC06497E}"/>
              </a:ext>
            </a:extLst>
          </p:cNvPr>
          <p:cNvSpPr>
            <a:spLocks noChangeArrowheads="1"/>
          </p:cNvSpPr>
          <p:nvPr/>
        </p:nvSpPr>
        <p:spPr bwMode="auto">
          <a:xfrm>
            <a:off x="1097280" y="983995"/>
            <a:ext cx="10278602"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Allow users to assess their mental health through personalized questionnaires related to common conditions like depression, anxiety, and OCD.</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Provide tailored suggestions for self-care strategies, coping mechanisms, and professional resources based on assessment responses.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Enable users to identify mental health issues early and encourage timely action for seeking help.</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Ensure secure, private assessments to protect user data and reduce stigma around mental health.</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Offer a platform that is easily accessible, providing essential mental health information and support regardless of location.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Support users in enhancing emotional resilience and overall mental health through tools and resources. </a:t>
            </a:r>
          </a:p>
        </p:txBody>
      </p:sp>
    </p:spTree>
    <p:extLst>
      <p:ext uri="{BB962C8B-B14F-4D97-AF65-F5344CB8AC3E}">
        <p14:creationId xmlns:p14="http://schemas.microsoft.com/office/powerpoint/2010/main" val="2897848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3">
            <a:schemeClr val="accent5"/>
          </a:lnRef>
          <a:fillRef idx="0">
            <a:schemeClr val="accent5"/>
          </a:fillRef>
          <a:effectRef idx="2">
            <a:schemeClr val="accent5"/>
          </a:effectRef>
          <a:fontRef idx="minor">
            <a:schemeClr val="tx1"/>
          </a:fontRef>
        </p:style>
      </p:cxnSp>
      <p:sp>
        <p:nvSpPr>
          <p:cNvPr id="15" name="TextBox 14"/>
          <p:cNvSpPr txBox="1"/>
          <p:nvPr/>
        </p:nvSpPr>
        <p:spPr>
          <a:xfrm>
            <a:off x="4789446" y="657593"/>
            <a:ext cx="1681780"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 </a:t>
            </a:r>
            <a:r>
              <a:rPr lang="en-US"/>
              <a:t>  </a:t>
            </a: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18" name="TextBox 17"/>
          <p:cNvSpPr txBox="1"/>
          <p:nvPr/>
        </p:nvSpPr>
        <p:spPr>
          <a:xfrm>
            <a:off x="4789446" y="997340"/>
            <a:ext cx="3095090"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EXISTING SYSTEM</a:t>
            </a:r>
            <a:endParaRPr lang="en-US">
              <a:latin typeface="Verdana" panose="020B0604030504040204" pitchFamily="34" charset="0"/>
              <a:ea typeface="Verdana" panose="020B0604030504040204" pitchFamily="34" charset="0"/>
            </a:endParaRPr>
          </a:p>
        </p:txBody>
      </p:sp>
      <p:sp>
        <p:nvSpPr>
          <p:cNvPr id="10" name="TextBox 9"/>
          <p:cNvSpPr txBox="1"/>
          <p:nvPr/>
        </p:nvSpPr>
        <p:spPr>
          <a:xfrm>
            <a:off x="524553" y="1126634"/>
            <a:ext cx="3040683" cy="369332"/>
          </a:xfrm>
          <a:prstGeom prst="rect">
            <a:avLst/>
          </a:prstGeom>
          <a:noFill/>
        </p:spPr>
        <p:txBody>
          <a:bodyPr wrap="square" rtlCol="0">
            <a:spAutoFit/>
          </a:bodyPr>
          <a:lstStyle/>
          <a:p>
            <a:r>
              <a:rPr lang="en-US" b="1">
                <a:solidFill>
                  <a:srgbClr val="C00000"/>
                </a:solidFill>
                <a:latin typeface="Verdana" panose="020B0604030504040204" pitchFamily="34" charset="0"/>
                <a:ea typeface="Verdana" panose="020B0604030504040204" pitchFamily="34" charset="0"/>
              </a:rPr>
              <a:t> </a:t>
            </a:r>
          </a:p>
        </p:txBody>
      </p:sp>
      <p:sp>
        <p:nvSpPr>
          <p:cNvPr id="16" name="TextBox 15">
            <a:extLst>
              <a:ext uri="{FF2B5EF4-FFF2-40B4-BE49-F238E27FC236}">
                <a16:creationId xmlns:a16="http://schemas.microsoft.com/office/drawing/2014/main" id="{E349C087-8D1C-DD0A-E682-61F9B29EF4FB}"/>
              </a:ext>
            </a:extLst>
          </p:cNvPr>
          <p:cNvSpPr txBox="1"/>
          <p:nvPr/>
        </p:nvSpPr>
        <p:spPr>
          <a:xfrm>
            <a:off x="552262" y="2036135"/>
            <a:ext cx="11507111" cy="5632311"/>
          </a:xfrm>
          <a:prstGeom prst="rect">
            <a:avLst/>
          </a:prstGeom>
          <a:noFill/>
        </p:spPr>
        <p:txBody>
          <a:bodyPr wrap="square" rtlCol="0">
            <a:spAutoFit/>
          </a:bodyPr>
          <a:lstStyle/>
          <a:p>
            <a:endParaRPr lang="en-US"/>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p:txBody>
      </p:sp>
      <p:sp>
        <p:nvSpPr>
          <p:cNvPr id="20" name="TextBox 19">
            <a:extLst>
              <a:ext uri="{FF2B5EF4-FFF2-40B4-BE49-F238E27FC236}">
                <a16:creationId xmlns:a16="http://schemas.microsoft.com/office/drawing/2014/main" id="{F1B8984F-6C66-524B-6EE5-B773C14BA30B}"/>
              </a:ext>
            </a:extLst>
          </p:cNvPr>
          <p:cNvSpPr txBox="1"/>
          <p:nvPr/>
        </p:nvSpPr>
        <p:spPr>
          <a:xfrm>
            <a:off x="904239" y="1606441"/>
            <a:ext cx="10129521" cy="2997167"/>
          </a:xfrm>
          <a:prstGeom prst="rect">
            <a:avLst/>
          </a:prstGeom>
          <a:noFill/>
        </p:spPr>
        <p:txBody>
          <a:bodyPr wrap="square" rtlCol="0">
            <a:spAutoFit/>
          </a:bodyPr>
          <a:lstStyle/>
          <a:p>
            <a:pPr>
              <a:lnSpc>
                <a:spcPct val="150000"/>
              </a:lnSpc>
            </a:pP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 questionnaire that helps detect possible mental health conditions.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Resources and support materials related to mental well-being.</a:t>
            </a:r>
          </a:p>
          <a:p>
            <a:pPr>
              <a:lnSpc>
                <a:spcPct val="150000"/>
              </a:lnSpc>
            </a:pPr>
            <a:r>
              <a:rPr lang="en-US" sz="2000" b="1">
                <a:latin typeface="Times New Roman" panose="02020603050405020304" pitchFamily="18" charset="0"/>
                <a:cs typeface="Times New Roman" panose="02020603050405020304" pitchFamily="18" charset="0"/>
              </a:rPr>
              <a:t>Disadvantages: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application lacks responsiveness.</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It relies on human work.</a:t>
            </a:r>
          </a:p>
          <a:p>
            <a:pPr marL="285750" indent="-285750">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 user undergoes into a long procedure. </a:t>
            </a:r>
          </a:p>
        </p:txBody>
      </p:sp>
      <p:sp>
        <p:nvSpPr>
          <p:cNvPr id="7" name="TextBox 6">
            <a:extLst>
              <a:ext uri="{FF2B5EF4-FFF2-40B4-BE49-F238E27FC236}">
                <a16:creationId xmlns:a16="http://schemas.microsoft.com/office/drawing/2014/main" id="{425F0ECE-BCCB-3050-1683-7DEBA5296477}"/>
              </a:ext>
            </a:extLst>
          </p:cNvPr>
          <p:cNvSpPr txBox="1"/>
          <p:nvPr/>
        </p:nvSpPr>
        <p:spPr>
          <a:xfrm>
            <a:off x="5638800" y="3367314"/>
            <a:ext cx="914400" cy="914400"/>
          </a:xfrm>
          <a:prstGeom prst="rect">
            <a:avLst/>
          </a:prstGeom>
          <a:noFill/>
        </p:spPr>
        <p:txBody>
          <a:bodyPr wrap="square" rtlCol="0">
            <a:spAutoFit/>
          </a:bodyPr>
          <a:lstStyle/>
          <a:p>
            <a:endParaRPr lang="en-IN"/>
          </a:p>
        </p:txBody>
      </p:sp>
    </p:spTree>
    <p:extLst>
      <p:ext uri="{BB962C8B-B14F-4D97-AF65-F5344CB8AC3E}">
        <p14:creationId xmlns:p14="http://schemas.microsoft.com/office/powerpoint/2010/main" val="303497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81939" y="884583"/>
            <a:ext cx="3955773"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PROPOSED SYSTEMS</a:t>
            </a:r>
            <a:endParaRPr lang="en-US">
              <a:latin typeface="Verdana" panose="020B0604030504040204" pitchFamily="34" charset="0"/>
              <a:ea typeface="Verdana" panose="020B0604030504040204" pitchFamily="34" charset="0"/>
            </a:endParaRP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11" name="TextBox 10">
            <a:extLst>
              <a:ext uri="{FF2B5EF4-FFF2-40B4-BE49-F238E27FC236}">
                <a16:creationId xmlns:a16="http://schemas.microsoft.com/office/drawing/2014/main" id="{42646C9D-9944-B3A4-52F7-C71155EE6F16}"/>
              </a:ext>
            </a:extLst>
          </p:cNvPr>
          <p:cNvSpPr txBox="1"/>
          <p:nvPr/>
        </p:nvSpPr>
        <p:spPr>
          <a:xfrm>
            <a:off x="914401" y="1284693"/>
            <a:ext cx="10547768" cy="5074723"/>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CALM CONNECT </a:t>
            </a:r>
            <a:r>
              <a:rPr lang="en-US">
                <a:latin typeface="Times New Roman" panose="02020603050405020304" pitchFamily="18" charset="0"/>
                <a:cs typeface="Times New Roman" panose="02020603050405020304" pitchFamily="18" charset="0"/>
              </a:rPr>
              <a:t>is a web-based platform designed to help users assess their mental well-being through a structured survey. Based on responses, it analyzes conditions such as depression, anxiety, and OCD, providing personalized insights and self-care recommendations. The system ensures user privacy and confidentiality while offering accessible mental health support.</a:t>
            </a:r>
          </a:p>
          <a:p>
            <a:pPr>
              <a:lnSpc>
                <a:spcPct val="150000"/>
              </a:lnSpc>
            </a:pPr>
            <a:r>
              <a:rPr lang="en-US" sz="2000" b="1">
                <a:latin typeface="Times New Roman" panose="02020603050405020304" pitchFamily="18" charset="0"/>
                <a:cs typeface="Times New Roman" panose="02020603050405020304" pitchFamily="18" charset="0"/>
              </a:rPr>
              <a:t>Advantages</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Easy &amp; Accessible</a:t>
            </a:r>
            <a:r>
              <a:rPr lang="en-US">
                <a:latin typeface="Times New Roman" panose="02020603050405020304" pitchFamily="18" charset="0"/>
                <a:cs typeface="Times New Roman" panose="02020603050405020304" pitchFamily="18" charset="0"/>
              </a:rPr>
              <a:t> – Simple, user-friendly interface.</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Personalized Insights</a:t>
            </a:r>
            <a:r>
              <a:rPr lang="en-US">
                <a:latin typeface="Times New Roman" panose="02020603050405020304" pitchFamily="18" charset="0"/>
                <a:cs typeface="Times New Roman" panose="02020603050405020304" pitchFamily="18" charset="0"/>
              </a:rPr>
              <a:t> – Provides tailored mental health assessments.</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Self-Care Support</a:t>
            </a:r>
            <a:r>
              <a:rPr lang="en-US">
                <a:latin typeface="Times New Roman" panose="02020603050405020304" pitchFamily="18" charset="0"/>
                <a:cs typeface="Times New Roman" panose="02020603050405020304" pitchFamily="18" charset="0"/>
              </a:rPr>
              <a:t> – Offers coping strategies and wellness tips.</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Early Detection</a:t>
            </a:r>
            <a:r>
              <a:rPr lang="en-US">
                <a:latin typeface="Times New Roman" panose="02020603050405020304" pitchFamily="18" charset="0"/>
                <a:cs typeface="Times New Roman" panose="02020603050405020304" pitchFamily="18" charset="0"/>
              </a:rPr>
              <a:t> – Helps users identify potential issues early.</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Secure &amp; Confidential</a:t>
            </a:r>
            <a:r>
              <a:rPr lang="en-US">
                <a:latin typeface="Times New Roman" panose="02020603050405020304" pitchFamily="18" charset="0"/>
                <a:cs typeface="Times New Roman" panose="02020603050405020304" pitchFamily="18" charset="0"/>
              </a:rPr>
              <a:t> – Ensures data privacy and anonymity.</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Cost-Effective</a:t>
            </a:r>
            <a:r>
              <a:rPr lang="en-US">
                <a:latin typeface="Times New Roman" panose="02020603050405020304" pitchFamily="18" charset="0"/>
                <a:cs typeface="Times New Roman" panose="02020603050405020304" pitchFamily="18" charset="0"/>
              </a:rPr>
              <a:t> – Free or low-cost alternative to professional consultations.</a:t>
            </a:r>
          </a:p>
          <a:p>
            <a:pPr marL="285750" indent="-285750" algn="just">
              <a:lnSpc>
                <a:spcPct val="150000"/>
              </a:lnSpc>
              <a:buFont typeface="Wingdings" panose="05000000000000000000" pitchFamily="2" charset="2"/>
              <a:buChar char="Ø"/>
            </a:pP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49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9" name="Rectangle 8"/>
          <p:cNvSpPr/>
          <p:nvPr/>
        </p:nvSpPr>
        <p:spPr>
          <a:xfrm>
            <a:off x="4641449" y="1145357"/>
            <a:ext cx="3111074" cy="400110"/>
          </a:xfrm>
          <a:prstGeom prst="rect">
            <a:avLst/>
          </a:prstGeom>
        </p:spPr>
        <p:txBody>
          <a:bodyPr wrap="square">
            <a:spAutoFit/>
          </a:bodyPr>
          <a:lstStyle/>
          <a:p>
            <a:r>
              <a:rPr lang="en-US" sz="2000" b="1">
                <a:solidFill>
                  <a:srgbClr val="C00000"/>
                </a:solidFill>
                <a:latin typeface="Verdana" panose="020B0604030504040204" pitchFamily="34" charset="0"/>
                <a:ea typeface="Verdana" panose="020B0604030504040204" pitchFamily="34" charset="0"/>
              </a:rPr>
              <a:t>METHODOLOGY</a:t>
            </a:r>
          </a:p>
        </p:txBody>
      </p:sp>
      <p:sp>
        <p:nvSpPr>
          <p:cNvPr id="8" name="Rectangle 7">
            <a:extLst>
              <a:ext uri="{FF2B5EF4-FFF2-40B4-BE49-F238E27FC236}">
                <a16:creationId xmlns:a16="http://schemas.microsoft.com/office/drawing/2014/main" id="{DEAA22D2-EAB7-1EF6-C08E-9F7783D0E75A}"/>
              </a:ext>
            </a:extLst>
          </p:cNvPr>
          <p:cNvSpPr/>
          <p:nvPr/>
        </p:nvSpPr>
        <p:spPr>
          <a:xfrm>
            <a:off x="3766930" y="1846109"/>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User takes survey</a:t>
            </a:r>
          </a:p>
        </p:txBody>
      </p:sp>
      <p:sp>
        <p:nvSpPr>
          <p:cNvPr id="10" name="Rectangle 9">
            <a:extLst>
              <a:ext uri="{FF2B5EF4-FFF2-40B4-BE49-F238E27FC236}">
                <a16:creationId xmlns:a16="http://schemas.microsoft.com/office/drawing/2014/main" id="{BCCF0880-4988-5BB7-B36A-FF88F02D97B9}"/>
              </a:ext>
            </a:extLst>
          </p:cNvPr>
          <p:cNvSpPr/>
          <p:nvPr/>
        </p:nvSpPr>
        <p:spPr>
          <a:xfrm>
            <a:off x="3766930" y="2617313"/>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Data processing</a:t>
            </a:r>
          </a:p>
        </p:txBody>
      </p:sp>
      <p:sp>
        <p:nvSpPr>
          <p:cNvPr id="11" name="Rectangle 10">
            <a:extLst>
              <a:ext uri="{FF2B5EF4-FFF2-40B4-BE49-F238E27FC236}">
                <a16:creationId xmlns:a16="http://schemas.microsoft.com/office/drawing/2014/main" id="{124C2706-79BF-7F7C-56A7-CAA10D2D8B14}"/>
              </a:ext>
            </a:extLst>
          </p:cNvPr>
          <p:cNvSpPr/>
          <p:nvPr/>
        </p:nvSpPr>
        <p:spPr>
          <a:xfrm>
            <a:off x="3766930" y="3373167"/>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Result generation</a:t>
            </a:r>
          </a:p>
        </p:txBody>
      </p:sp>
      <p:sp>
        <p:nvSpPr>
          <p:cNvPr id="12" name="Rectangle 11">
            <a:extLst>
              <a:ext uri="{FF2B5EF4-FFF2-40B4-BE49-F238E27FC236}">
                <a16:creationId xmlns:a16="http://schemas.microsoft.com/office/drawing/2014/main" id="{AFBA3BD7-95E6-681B-6158-BF854A6540F6}"/>
              </a:ext>
            </a:extLst>
          </p:cNvPr>
          <p:cNvSpPr/>
          <p:nvPr/>
        </p:nvSpPr>
        <p:spPr>
          <a:xfrm>
            <a:off x="3753677" y="4112400"/>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Recommendations</a:t>
            </a:r>
          </a:p>
        </p:txBody>
      </p:sp>
      <p:sp>
        <p:nvSpPr>
          <p:cNvPr id="14" name="Rectangle 13">
            <a:extLst>
              <a:ext uri="{FF2B5EF4-FFF2-40B4-BE49-F238E27FC236}">
                <a16:creationId xmlns:a16="http://schemas.microsoft.com/office/drawing/2014/main" id="{688354CD-C055-09C0-B151-8B7FB1E18061}"/>
              </a:ext>
            </a:extLst>
          </p:cNvPr>
          <p:cNvSpPr/>
          <p:nvPr/>
        </p:nvSpPr>
        <p:spPr>
          <a:xfrm>
            <a:off x="3753676" y="5639458"/>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Deployment &amp; update</a:t>
            </a:r>
          </a:p>
        </p:txBody>
      </p:sp>
      <p:sp>
        <p:nvSpPr>
          <p:cNvPr id="15" name="Rectangle 14">
            <a:extLst>
              <a:ext uri="{FF2B5EF4-FFF2-40B4-BE49-F238E27FC236}">
                <a16:creationId xmlns:a16="http://schemas.microsoft.com/office/drawing/2014/main" id="{D558AA52-3870-5746-0670-1AF546A8D452}"/>
              </a:ext>
            </a:extLst>
          </p:cNvPr>
          <p:cNvSpPr/>
          <p:nvPr/>
        </p:nvSpPr>
        <p:spPr>
          <a:xfrm>
            <a:off x="3753676" y="4883604"/>
            <a:ext cx="4393095" cy="534849"/>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t>Data storage &amp; security</a:t>
            </a:r>
          </a:p>
        </p:txBody>
      </p:sp>
      <p:cxnSp>
        <p:nvCxnSpPr>
          <p:cNvPr id="17" name="Straight Arrow Connector 16">
            <a:extLst>
              <a:ext uri="{FF2B5EF4-FFF2-40B4-BE49-F238E27FC236}">
                <a16:creationId xmlns:a16="http://schemas.microsoft.com/office/drawing/2014/main" id="{BE3322B0-3145-30CC-5B99-D3101F6138F3}"/>
              </a:ext>
            </a:extLst>
          </p:cNvPr>
          <p:cNvCxnSpPr>
            <a:stCxn id="8" idx="2"/>
            <a:endCxn id="10" idx="0"/>
          </p:cNvCxnSpPr>
          <p:nvPr/>
        </p:nvCxnSpPr>
        <p:spPr>
          <a:xfrm>
            <a:off x="5963478" y="2380958"/>
            <a:ext cx="0" cy="23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8FE5103-3A64-0481-1404-2B2C90650993}"/>
              </a:ext>
            </a:extLst>
          </p:cNvPr>
          <p:cNvCxnSpPr/>
          <p:nvPr/>
        </p:nvCxnSpPr>
        <p:spPr>
          <a:xfrm>
            <a:off x="5966790" y="5418453"/>
            <a:ext cx="0" cy="23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D59886-BC4A-2D58-2765-D708A9AED885}"/>
              </a:ext>
            </a:extLst>
          </p:cNvPr>
          <p:cNvCxnSpPr/>
          <p:nvPr/>
        </p:nvCxnSpPr>
        <p:spPr>
          <a:xfrm>
            <a:off x="5946909" y="4647249"/>
            <a:ext cx="0" cy="23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053168-8523-713E-9A70-CAD6E6D370D4}"/>
              </a:ext>
            </a:extLst>
          </p:cNvPr>
          <p:cNvCxnSpPr/>
          <p:nvPr/>
        </p:nvCxnSpPr>
        <p:spPr>
          <a:xfrm>
            <a:off x="5946909" y="3908016"/>
            <a:ext cx="0" cy="23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0D96A7E-DD47-AA06-B257-7B360EB28BDF}"/>
              </a:ext>
            </a:extLst>
          </p:cNvPr>
          <p:cNvCxnSpPr/>
          <p:nvPr/>
        </p:nvCxnSpPr>
        <p:spPr>
          <a:xfrm>
            <a:off x="5950222" y="3152162"/>
            <a:ext cx="0" cy="236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60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599" y="6356350"/>
            <a:ext cx="4865255" cy="367723"/>
          </a:xfrm>
        </p:spPr>
        <p:txBody>
          <a:bodyPr/>
          <a:lstStyle/>
          <a:p>
            <a:r>
              <a:rPr lang="en-IN">
                <a:solidFill>
                  <a:srgbClr val="FF0000"/>
                </a:solidFill>
                <a:latin typeface="Times New Roman" panose="02020603050405020304" pitchFamily="18" charset="0"/>
                <a:cs typeface="Times New Roman" panose="02020603050405020304" pitchFamily="18" charset="0"/>
              </a:rPr>
              <a:t>Malla Reddy Engineering College for Women ( UGC Autonomous )</a:t>
            </a:r>
            <a:endParaRPr lang="en-US">
              <a:solidFill>
                <a:srgbClr val="FF0000"/>
              </a:solidFill>
              <a:latin typeface="Times New Roman" panose="02020603050405020304" pitchFamily="18" charset="0"/>
              <a:cs typeface="Times New Roman" panose="02020603050405020304" pitchFamily="18" charset="0"/>
            </a:endParaRPr>
          </a:p>
        </p:txBody>
      </p:sp>
      <p:grpSp>
        <p:nvGrpSpPr>
          <p:cNvPr id="4" name="Group 3"/>
          <p:cNvGrpSpPr/>
          <p:nvPr/>
        </p:nvGrpSpPr>
        <p:grpSpPr>
          <a:xfrm>
            <a:off x="11375882" y="18350"/>
            <a:ext cx="655782" cy="701964"/>
            <a:chOff x="0" y="0"/>
            <a:chExt cx="2895600" cy="2895600"/>
          </a:xfrm>
        </p:grpSpPr>
        <p:sp>
          <p:nvSpPr>
            <p:cNvPr id="5" name="Oval 4"/>
            <p:cNvSpPr/>
            <p:nvPr/>
          </p:nvSpPr>
          <p:spPr>
            <a:xfrm>
              <a:off x="0" y="0"/>
              <a:ext cx="2895600" cy="2895600"/>
            </a:xfrm>
            <a:prstGeom prst="ellipse">
              <a:avLst/>
            </a:prstGeom>
            <a:solidFill>
              <a:schemeClr val="bg1"/>
            </a:solidFill>
            <a:ln w="762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6" name="Picture 5" descr="C:\Users\kk\Downloads\oie_transparent.png"/>
            <p:cNvPicPr>
              <a:picLocks noChangeAspect="1" noChangeArrowheads="1"/>
            </p:cNvPicPr>
            <p:nvPr/>
          </p:nvPicPr>
          <p:blipFill>
            <a:blip r:embed="rId3" cstate="print"/>
            <a:stretch>
              <a:fillRect/>
            </a:stretch>
          </p:blipFill>
          <p:spPr bwMode="auto">
            <a:xfrm>
              <a:off x="381000" y="269744"/>
              <a:ext cx="2077278" cy="2367132"/>
            </a:xfrm>
            <a:prstGeom prst="rect">
              <a:avLst/>
            </a:prstGeom>
            <a:noFill/>
            <a:ln>
              <a:noFill/>
            </a:ln>
          </p:spPr>
        </p:pic>
      </p:grpSp>
      <p:cxnSp>
        <p:nvCxnSpPr>
          <p:cNvPr id="13" name="Straight Connector 12"/>
          <p:cNvCxnSpPr/>
          <p:nvPr/>
        </p:nvCxnSpPr>
        <p:spPr>
          <a:xfrm flipV="1">
            <a:off x="73891" y="591005"/>
            <a:ext cx="11203709" cy="37004"/>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00262" y="1034344"/>
            <a:ext cx="4306297" cy="400110"/>
          </a:xfrm>
          <a:prstGeom prst="rect">
            <a:avLst/>
          </a:prstGeom>
          <a:noFill/>
        </p:spPr>
        <p:txBody>
          <a:bodyPr wrap="square" rtlCol="0">
            <a:spAutoFit/>
          </a:bodyPr>
          <a:lstStyle/>
          <a:p>
            <a:r>
              <a:rPr lang="en-US" sz="2000" b="1">
                <a:solidFill>
                  <a:srgbClr val="C00000"/>
                </a:solidFill>
                <a:latin typeface="Verdana" panose="020B0604030504040204" pitchFamily="34" charset="0"/>
                <a:ea typeface="Verdana" panose="020B0604030504040204" pitchFamily="34" charset="0"/>
                <a:cs typeface="Times New Roman" panose="02020603050405020304" pitchFamily="18" charset="0"/>
              </a:rPr>
              <a:t>RESULTS</a:t>
            </a:r>
            <a:endParaRPr lang="en-US">
              <a:latin typeface="Verdana" panose="020B0604030504040204" pitchFamily="34" charset="0"/>
              <a:ea typeface="Verdana" panose="020B0604030504040204" pitchFamily="34" charset="0"/>
            </a:endParaRPr>
          </a:p>
        </p:txBody>
      </p:sp>
      <p:sp>
        <p:nvSpPr>
          <p:cNvPr id="2" name="TextBox 1"/>
          <p:cNvSpPr txBox="1"/>
          <p:nvPr/>
        </p:nvSpPr>
        <p:spPr>
          <a:xfrm>
            <a:off x="73891" y="221673"/>
            <a:ext cx="6982691" cy="369332"/>
          </a:xfrm>
          <a:prstGeom prst="rect">
            <a:avLst/>
          </a:prstGeom>
          <a:noFill/>
        </p:spPr>
        <p:txBody>
          <a:bodyPr wrap="square" rtlCol="0">
            <a:spAutoFit/>
          </a:bodyPr>
          <a:lstStyle/>
          <a:p>
            <a:r>
              <a:rPr lang="en-US">
                <a:latin typeface="Times New Roman" panose="02020603050405020304" pitchFamily="18" charset="0"/>
                <a:ea typeface="Verdana" panose="020B0604030504040204" pitchFamily="34" charset="0"/>
                <a:cs typeface="Times New Roman" panose="02020603050405020304" pitchFamily="18" charset="0"/>
              </a:rPr>
              <a:t>CLAM CONNECT</a:t>
            </a:r>
          </a:p>
        </p:txBody>
      </p:sp>
      <p:sp>
        <p:nvSpPr>
          <p:cNvPr id="18" name="TextBox 17">
            <a:extLst>
              <a:ext uri="{FF2B5EF4-FFF2-40B4-BE49-F238E27FC236}">
                <a16:creationId xmlns:a16="http://schemas.microsoft.com/office/drawing/2014/main" id="{D9CF2C69-9A05-F644-1FAD-B8854CEC8F1B}"/>
              </a:ext>
            </a:extLst>
          </p:cNvPr>
          <p:cNvSpPr txBox="1"/>
          <p:nvPr/>
        </p:nvSpPr>
        <p:spPr>
          <a:xfrm>
            <a:off x="1053296" y="1516285"/>
            <a:ext cx="9779374" cy="4197559"/>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The CALM CONNECT is a project aiming to assist individuals in managing their mental health. The application offers several key features:</a:t>
            </a:r>
          </a:p>
          <a:p>
            <a:pPr>
              <a:lnSpc>
                <a:spcPct val="150000"/>
              </a:lnSpc>
            </a:pP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Chatbot Interaction</a:t>
            </a:r>
            <a:r>
              <a:rPr lang="en-US">
                <a:latin typeface="Times New Roman" panose="02020603050405020304" pitchFamily="18" charset="0"/>
                <a:cs typeface="Times New Roman" panose="02020603050405020304" pitchFamily="18" charset="0"/>
              </a:rPr>
              <a:t>: Users can engage with a chatbot designed to provide conversational support.</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Diagnostic Questionnaire</a:t>
            </a:r>
            <a:r>
              <a:rPr lang="en-US">
                <a:latin typeface="Times New Roman" panose="02020603050405020304" pitchFamily="18" charset="0"/>
                <a:cs typeface="Times New Roman" panose="02020603050405020304" pitchFamily="18" charset="0"/>
              </a:rPr>
              <a:t>: The app includes a questionnaire intended to identify potential mental health issues the user may be experiencing.</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Resource Compilation</a:t>
            </a:r>
            <a:r>
              <a:rPr lang="en-US">
                <a:latin typeface="Times New Roman" panose="02020603050405020304" pitchFamily="18" charset="0"/>
                <a:cs typeface="Times New Roman" panose="02020603050405020304" pitchFamily="18" charset="0"/>
              </a:rPr>
              <a:t>: A curated collection of resources is available to support the user's mental well-being.</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Technical Specifications</a:t>
            </a:r>
            <a:r>
              <a:rPr lang="en-US">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b="1">
                <a:latin typeface="Times New Roman" panose="02020603050405020304" pitchFamily="18" charset="0"/>
                <a:cs typeface="Times New Roman" panose="02020603050405020304" pitchFamily="18" charset="0"/>
              </a:rPr>
              <a:t>API</a:t>
            </a:r>
            <a:r>
              <a:rPr lang="en-US">
                <a:latin typeface="Times New Roman" panose="02020603050405020304" pitchFamily="18" charset="0"/>
                <a:cs typeface="Times New Roman" panose="02020603050405020304" pitchFamily="18" charset="0"/>
              </a:rPr>
              <a:t>: Utilizes the OpenAI API for </a:t>
            </a:r>
            <a:r>
              <a:rPr lang="en-US" err="1">
                <a:latin typeface="Times New Roman" panose="02020603050405020304" pitchFamily="18" charset="0"/>
                <a:cs typeface="Times New Roman" panose="02020603050405020304" pitchFamily="18" charset="0"/>
              </a:rPr>
              <a:t>chatbot</a:t>
            </a:r>
            <a:r>
              <a:rPr lang="en-US">
                <a:latin typeface="Times New Roman" panose="02020603050405020304" pitchFamily="18" charset="0"/>
                <a:cs typeface="Times New Roman" panose="02020603050405020304" pitchFamily="18" charset="0"/>
              </a:rPr>
              <a:t> functionalities.</a:t>
            </a:r>
          </a:p>
        </p:txBody>
      </p:sp>
    </p:spTree>
    <p:extLst>
      <p:ext uri="{BB962C8B-B14F-4D97-AF65-F5344CB8AC3E}">
        <p14:creationId xmlns:p14="http://schemas.microsoft.com/office/powerpoint/2010/main" val="394416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055F79-AF82-4867-3BB0-3C1F085FFA54}"/>
              </a:ext>
            </a:extLst>
          </p:cNvPr>
          <p:cNvSpPr>
            <a:spLocks noGrp="1"/>
          </p:cNvSpPr>
          <p:nvPr>
            <p:ph type="ftr" sz="quarter" idx="11"/>
          </p:nvPr>
        </p:nvSpPr>
        <p:spPr/>
        <p:txBody>
          <a:bodyPr/>
          <a:lstStyle/>
          <a:p>
            <a:r>
              <a:rPr lang="en-IN"/>
              <a:t>Malla Reddy Engineering College for Women ( UGC Autonomous )</a:t>
            </a:r>
            <a:endParaRPr lang="en-US"/>
          </a:p>
        </p:txBody>
      </p:sp>
      <p:pic>
        <p:nvPicPr>
          <p:cNvPr id="10" name="Picture 9" descr="A screenshot of a computer&#10;&#10;AI-generated content may be incorrect.">
            <a:extLst>
              <a:ext uri="{FF2B5EF4-FFF2-40B4-BE49-F238E27FC236}">
                <a16:creationId xmlns:a16="http://schemas.microsoft.com/office/drawing/2014/main" id="{5F45CEE3-2434-6A9C-AA16-C1A0B3891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096000" cy="3429000"/>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D40772DD-81C1-BAD3-82C9-3FFE9A842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3429000"/>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EFA89764-6835-D5F8-A87E-116EA3AC42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6096000" cy="3429000"/>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C5AD5746-C3EF-962E-7AAB-7422B9A659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8" y="3428998"/>
            <a:ext cx="6096002" cy="3429001"/>
          </a:xfrm>
          <a:prstGeom prst="rect">
            <a:avLst/>
          </a:prstGeom>
        </p:spPr>
      </p:pic>
    </p:spTree>
    <p:extLst>
      <p:ext uri="{BB962C8B-B14F-4D97-AF65-F5344CB8AC3E}">
        <p14:creationId xmlns:p14="http://schemas.microsoft.com/office/powerpoint/2010/main" val="4189821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Sunkari</dc:creator>
  <cp:revision>1</cp:revision>
  <dcterms:created xsi:type="dcterms:W3CDTF">2024-12-28T17:48:58Z</dcterms:created>
  <dcterms:modified xsi:type="dcterms:W3CDTF">2025-02-08T05:22:45Z</dcterms:modified>
</cp:coreProperties>
</file>