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14"/>
  </p:notesMasterIdLst>
  <p:sldIdLst>
    <p:sldId id="256" r:id="rId3"/>
    <p:sldId id="257" r:id="rId4"/>
    <p:sldId id="301" r:id="rId5"/>
    <p:sldId id="302" r:id="rId6"/>
    <p:sldId id="303" r:id="rId7"/>
    <p:sldId id="258" r:id="rId8"/>
    <p:sldId id="304" r:id="rId9"/>
    <p:sldId id="305" r:id="rId10"/>
    <p:sldId id="306" r:id="rId11"/>
    <p:sldId id="307" r:id="rId12"/>
    <p:sldId id="300" r:id="rId13"/>
  </p:sldIdLst>
  <p:sldSz cx="9144000" cy="5143500" type="screen16x9"/>
  <p:notesSz cx="6858000" cy="9144000"/>
  <p:embeddedFontLst>
    <p:embeddedFont>
      <p:font typeface="Lexend Deca" panose="020B0604020202020204" charset="0"/>
      <p:regular r:id="rId15"/>
      <p:bold r:id="rId16"/>
    </p:embeddedFont>
    <p:embeddedFont>
      <p:font typeface="Lexend Deca Medium" panose="020B0604020202020204" charset="0"/>
      <p:regular r:id="rId17"/>
      <p:bold r:id="rId18"/>
    </p:embeddedFont>
    <p:embeddedFont>
      <p:font typeface="Metrophobic" panose="020B0604020202020204" charset="0"/>
      <p:regular r:id="rId19"/>
    </p:embeddedFont>
    <p:embeddedFont>
      <p:font typeface="Proxima Nova"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BDBE32-A3FC-404D-8E7B-193C660B307A}">
  <a:tblStyle styleId="{4DBDBE32-A3FC-404D-8E7B-193C660B30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a27d405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a27d405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1"/>
        <p:cNvGrpSpPr/>
        <p:nvPr/>
      </p:nvGrpSpPr>
      <p:grpSpPr>
        <a:xfrm>
          <a:off x="0" y="0"/>
          <a:ext cx="0" cy="0"/>
          <a:chOff x="0" y="0"/>
          <a:chExt cx="0" cy="0"/>
        </a:xfrm>
      </p:grpSpPr>
      <p:sp>
        <p:nvSpPr>
          <p:cNvPr id="14422" name="Google Shape;14422;g11d64e80a0f_0_27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23" name="Google Shape;14423;g11d64e80a0f_0_27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321700" y="1104000"/>
            <a:ext cx="6102300" cy="2172300"/>
          </a:xfrm>
          <a:prstGeom prst="rect">
            <a:avLst/>
          </a:prstGeom>
        </p:spPr>
        <p:txBody>
          <a:bodyPr spcFirstLastPara="1" wrap="square" lIns="91425" tIns="0" rIns="91425" bIns="0"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21700" y="3313225"/>
            <a:ext cx="4764300" cy="482100"/>
          </a:xfrm>
          <a:prstGeom prst="rect">
            <a:avLst/>
          </a:prstGeom>
        </p:spPr>
        <p:txBody>
          <a:bodyPr spcFirstLastPara="1" wrap="square" lIns="91425" tIns="0" rIns="91425" bIns="0" anchor="t" anchorCtr="0">
            <a:noAutofit/>
          </a:bodyPr>
          <a:lstStyle>
            <a:lvl1pPr lvl="0">
              <a:lnSpc>
                <a:spcPct val="100000"/>
              </a:lnSpc>
              <a:spcBef>
                <a:spcPts val="0"/>
              </a:spcBef>
              <a:spcAft>
                <a:spcPts val="0"/>
              </a:spcAft>
              <a:buSzPts val="2800"/>
              <a:buNone/>
              <a:defRPr sz="19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rot="-5400000">
            <a:off x="-952675" y="1711850"/>
            <a:ext cx="4407000" cy="1716600"/>
          </a:xfrm>
          <a:prstGeom prst="round2SameRect">
            <a:avLst>
              <a:gd name="adj1" fmla="val 2036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6"/>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59"/>
        <p:cNvGrpSpPr/>
        <p:nvPr/>
      </p:nvGrpSpPr>
      <p:grpSpPr>
        <a:xfrm>
          <a:off x="0" y="0"/>
          <a:ext cx="0" cy="0"/>
          <a:chOff x="0" y="0"/>
          <a:chExt cx="0" cy="0"/>
        </a:xfrm>
      </p:grpSpPr>
      <p:sp>
        <p:nvSpPr>
          <p:cNvPr id="60" name="Google Shape;60;p13"/>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subTitle" idx="1"/>
          </p:nvPr>
        </p:nvSpPr>
        <p:spPr>
          <a:xfrm>
            <a:off x="2785388" y="195995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2" name="Google Shape;62;p13"/>
          <p:cNvSpPr txBox="1">
            <a:spLocks noGrp="1"/>
          </p:cNvSpPr>
          <p:nvPr>
            <p:ph type="subTitle" idx="2"/>
          </p:nvPr>
        </p:nvSpPr>
        <p:spPr>
          <a:xfrm>
            <a:off x="2785388" y="157485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3" name="Google Shape;63;p13"/>
          <p:cNvSpPr txBox="1">
            <a:spLocks noGrp="1"/>
          </p:cNvSpPr>
          <p:nvPr>
            <p:ph type="subTitle" idx="3"/>
          </p:nvPr>
        </p:nvSpPr>
        <p:spPr>
          <a:xfrm>
            <a:off x="6210575" y="195995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4" name="Google Shape;64;p13"/>
          <p:cNvSpPr txBox="1">
            <a:spLocks noGrp="1"/>
          </p:cNvSpPr>
          <p:nvPr>
            <p:ph type="subTitle" idx="4"/>
          </p:nvPr>
        </p:nvSpPr>
        <p:spPr>
          <a:xfrm>
            <a:off x="6210575" y="157485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5" name="Google Shape;65;p13"/>
          <p:cNvSpPr txBox="1">
            <a:spLocks noGrp="1"/>
          </p:cNvSpPr>
          <p:nvPr>
            <p:ph type="subTitle" idx="5"/>
          </p:nvPr>
        </p:nvSpPr>
        <p:spPr>
          <a:xfrm>
            <a:off x="2785388" y="361010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6" name="Google Shape;66;p13"/>
          <p:cNvSpPr txBox="1">
            <a:spLocks noGrp="1"/>
          </p:cNvSpPr>
          <p:nvPr>
            <p:ph type="subTitle" idx="6"/>
          </p:nvPr>
        </p:nvSpPr>
        <p:spPr>
          <a:xfrm>
            <a:off x="2785388" y="322500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7" name="Google Shape;67;p13"/>
          <p:cNvSpPr txBox="1">
            <a:spLocks noGrp="1"/>
          </p:cNvSpPr>
          <p:nvPr>
            <p:ph type="subTitle" idx="7"/>
          </p:nvPr>
        </p:nvSpPr>
        <p:spPr>
          <a:xfrm>
            <a:off x="6210575" y="361010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8" name="Google Shape;68;p13"/>
          <p:cNvSpPr txBox="1">
            <a:spLocks noGrp="1"/>
          </p:cNvSpPr>
          <p:nvPr>
            <p:ph type="subTitle" idx="8"/>
          </p:nvPr>
        </p:nvSpPr>
        <p:spPr>
          <a:xfrm>
            <a:off x="6210575" y="322500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9" name="Google Shape;69;p13"/>
          <p:cNvSpPr txBox="1">
            <a:spLocks noGrp="1"/>
          </p:cNvSpPr>
          <p:nvPr>
            <p:ph type="title" hasCustomPrompt="1"/>
          </p:nvPr>
        </p:nvSpPr>
        <p:spPr>
          <a:xfrm>
            <a:off x="1666963" y="157485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hasCustomPrompt="1"/>
          </p:nvPr>
        </p:nvSpPr>
        <p:spPr>
          <a:xfrm>
            <a:off x="5092175" y="157485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1" name="Google Shape;71;p13"/>
          <p:cNvSpPr txBox="1">
            <a:spLocks noGrp="1"/>
          </p:cNvSpPr>
          <p:nvPr>
            <p:ph type="title" idx="13" hasCustomPrompt="1"/>
          </p:nvPr>
        </p:nvSpPr>
        <p:spPr>
          <a:xfrm>
            <a:off x="1666963" y="322500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2" name="Google Shape;72;p13"/>
          <p:cNvSpPr txBox="1">
            <a:spLocks noGrp="1"/>
          </p:cNvSpPr>
          <p:nvPr>
            <p:ph type="title" idx="14" hasCustomPrompt="1"/>
          </p:nvPr>
        </p:nvSpPr>
        <p:spPr>
          <a:xfrm>
            <a:off x="5092175" y="322500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a:endParaRPr/>
          </a:p>
        </p:txBody>
      </p:sp>
      <p:sp>
        <p:nvSpPr>
          <p:cNvPr id="74" name="Google Shape;74;p13"/>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
  <p:cSld name="TITLE_ONLY_2">
    <p:bg>
      <p:bgPr>
        <a:gradFill>
          <a:gsLst>
            <a:gs pos="0">
              <a:schemeClr val="lt2"/>
            </a:gs>
            <a:gs pos="50000">
              <a:schemeClr val="dk1"/>
            </a:gs>
            <a:gs pos="100000">
              <a:schemeClr val="dk2"/>
            </a:gs>
          </a:gsLst>
          <a:path path="circle">
            <a:fillToRect l="50000" t="50000" r="50000" b="50000"/>
          </a:path>
          <a:tileRect/>
        </a:gradFill>
        <a:effectLst/>
      </p:bgPr>
    </p:bg>
    <p:spTree>
      <p:nvGrpSpPr>
        <p:cNvPr id="1" name="Shape 182"/>
        <p:cNvGrpSpPr/>
        <p:nvPr/>
      </p:nvGrpSpPr>
      <p:grpSpPr>
        <a:xfrm>
          <a:off x="0" y="0"/>
          <a:ext cx="0" cy="0"/>
          <a:chOff x="0" y="0"/>
          <a:chExt cx="0" cy="0"/>
        </a:xfrm>
      </p:grpSpPr>
      <p:sp>
        <p:nvSpPr>
          <p:cNvPr id="183" name="Google Shape;183;p23"/>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TITLE_ONLY_3">
    <p:bg>
      <p:bgPr>
        <a:gradFill>
          <a:gsLst>
            <a:gs pos="0">
              <a:schemeClr val="dk2"/>
            </a:gs>
            <a:gs pos="2000">
              <a:schemeClr val="dk2"/>
            </a:gs>
            <a:gs pos="50000">
              <a:schemeClr val="dk1"/>
            </a:gs>
            <a:gs pos="100000">
              <a:schemeClr val="lt2"/>
            </a:gs>
          </a:gsLst>
          <a:path path="circle">
            <a:fillToRect l="50000" t="50000" r="50000" b="50000"/>
          </a:path>
          <a:tileRect/>
        </a:gradFill>
        <a:effectLst/>
      </p:bgPr>
    </p:bg>
    <p:spTree>
      <p:nvGrpSpPr>
        <p:cNvPr id="1" name="Shape 185"/>
        <p:cNvGrpSpPr/>
        <p:nvPr/>
      </p:nvGrpSpPr>
      <p:grpSpPr>
        <a:xfrm>
          <a:off x="0" y="0"/>
          <a:ext cx="0" cy="0"/>
          <a:chOff x="0" y="0"/>
          <a:chExt cx="0" cy="0"/>
        </a:xfrm>
      </p:grpSpPr>
      <p:sp>
        <p:nvSpPr>
          <p:cNvPr id="186" name="Google Shape;186;p24"/>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2000">
              <a:schemeClr val="dk2"/>
            </a:gs>
            <a:gs pos="50000">
              <a:schemeClr val="dk1"/>
            </a:gs>
            <a:gs pos="100000">
              <a:schemeClr val="lt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998350" y="540000"/>
            <a:ext cx="6425700" cy="477600"/>
          </a:xfrm>
          <a:prstGeom prst="rect">
            <a:avLst/>
          </a:prstGeom>
          <a:noFill/>
          <a:ln>
            <a:noFill/>
          </a:ln>
        </p:spPr>
        <p:txBody>
          <a:bodyPr spcFirstLastPara="1" wrap="square" lIns="91425" tIns="0" rIns="91425" bIns="0" anchor="t" anchorCtr="0">
            <a:noAutofit/>
          </a:bodyPr>
          <a:lstStyle>
            <a:lvl1pPr lv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0" rIns="91425" bIns="0" anchor="t" anchorCtr="0">
            <a:noAutofit/>
          </a:bodyPr>
          <a:lstStyle>
            <a:lvl1pPr marL="457200" lvl="0"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1pPr>
            <a:lvl2pPr marL="914400" lvl="1"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2pPr>
            <a:lvl3pPr marL="1371600" lvl="2"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3pPr>
            <a:lvl4pPr marL="1828800" lvl="3"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4pPr>
            <a:lvl5pPr marL="2286000" lvl="4"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5pPr>
            <a:lvl6pPr marL="2743200" lvl="5"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6pPr>
            <a:lvl7pPr marL="3200400" lvl="6"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7pPr>
            <a:lvl8pPr marL="3657600" lvl="7"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8pPr>
            <a:lvl9pPr marL="4114800" lvl="8"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59" r:id="rId4"/>
    <p:sldLayoutId id="2147483669" r:id="rId5"/>
    <p:sldLayoutId id="214748367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88"/>
        <p:cNvGrpSpPr/>
        <p:nvPr/>
      </p:nvGrpSpPr>
      <p:grpSpPr>
        <a:xfrm>
          <a:off x="0" y="0"/>
          <a:ext cx="0" cy="0"/>
          <a:chOff x="0" y="0"/>
          <a:chExt cx="0" cy="0"/>
        </a:xfrm>
      </p:grpSpPr>
      <p:sp>
        <p:nvSpPr>
          <p:cNvPr id="189" name="Google Shape;189;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90" name="Google Shape;190;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ctrTitle"/>
          </p:nvPr>
        </p:nvSpPr>
        <p:spPr>
          <a:xfrm>
            <a:off x="2321700" y="1104000"/>
            <a:ext cx="6102300" cy="21723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100" dirty="0"/>
              <a:t> </a:t>
            </a:r>
            <a:r>
              <a:rPr lang="en" dirty="0">
                <a:solidFill>
                  <a:schemeClr val="dk2"/>
                </a:solidFill>
              </a:rPr>
              <a:t>Youtube Songs</a:t>
            </a:r>
            <a:endParaRPr sz="5500" dirty="0">
              <a:solidFill>
                <a:schemeClr val="dk2"/>
              </a:solidFill>
            </a:endParaRPr>
          </a:p>
          <a:p>
            <a:pPr marL="0" lvl="0" indent="0" algn="l" rtl="0">
              <a:spcBef>
                <a:spcPts val="0"/>
              </a:spcBef>
              <a:spcAft>
                <a:spcPts val="0"/>
              </a:spcAft>
              <a:buNone/>
            </a:pPr>
            <a:r>
              <a:rPr lang="en" sz="4300" dirty="0">
                <a:solidFill>
                  <a:schemeClr val="lt2"/>
                </a:solidFill>
              </a:rPr>
              <a:t>Data Analysis</a:t>
            </a:r>
            <a:endParaRPr sz="4500" dirty="0"/>
          </a:p>
        </p:txBody>
      </p:sp>
      <p:grpSp>
        <p:nvGrpSpPr>
          <p:cNvPr id="200" name="Google Shape;200;p28"/>
          <p:cNvGrpSpPr/>
          <p:nvPr/>
        </p:nvGrpSpPr>
        <p:grpSpPr>
          <a:xfrm>
            <a:off x="3974600" y="4154930"/>
            <a:ext cx="4113600" cy="146102"/>
            <a:chOff x="3974600" y="4154930"/>
            <a:chExt cx="4113600" cy="146102"/>
          </a:xfrm>
        </p:grpSpPr>
        <p:sp>
          <p:nvSpPr>
            <p:cNvPr id="201" name="Google Shape;201;p28"/>
            <p:cNvSpPr/>
            <p:nvPr/>
          </p:nvSpPr>
          <p:spPr>
            <a:xfrm>
              <a:off x="3974600" y="4214463"/>
              <a:ext cx="4113600" cy="390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3974600" y="4214503"/>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4519857" y="415493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4564265" y="4199395"/>
              <a:ext cx="57228"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28"/>
          <p:cNvGrpSpPr/>
          <p:nvPr/>
        </p:nvGrpSpPr>
        <p:grpSpPr>
          <a:xfrm>
            <a:off x="2402125" y="3986650"/>
            <a:ext cx="1314377" cy="482094"/>
            <a:chOff x="2402125" y="3986650"/>
            <a:chExt cx="1314377" cy="482094"/>
          </a:xfrm>
        </p:grpSpPr>
        <p:sp>
          <p:nvSpPr>
            <p:cNvPr id="206" name="Google Shape;206;p28"/>
            <p:cNvSpPr/>
            <p:nvPr/>
          </p:nvSpPr>
          <p:spPr>
            <a:xfrm>
              <a:off x="2821234" y="3986650"/>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3003288" y="4154642"/>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3084404" y="4154642"/>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3455209" y="4097008"/>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3557397" y="4199776"/>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3606281" y="4199776"/>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2402125" y="4097008"/>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2511679" y="4199776"/>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2504268" y="4199776"/>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8"/>
          <p:cNvGrpSpPr/>
          <p:nvPr/>
        </p:nvGrpSpPr>
        <p:grpSpPr>
          <a:xfrm>
            <a:off x="723837" y="552000"/>
            <a:ext cx="1244188" cy="1640915"/>
            <a:chOff x="723837" y="552000"/>
            <a:chExt cx="1244188" cy="1640915"/>
          </a:xfrm>
        </p:grpSpPr>
        <p:sp>
          <p:nvSpPr>
            <p:cNvPr id="216" name="Google Shape;216;p28"/>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28"/>
            <p:cNvGrpSpPr/>
            <p:nvPr/>
          </p:nvGrpSpPr>
          <p:grpSpPr>
            <a:xfrm>
              <a:off x="729630" y="1968358"/>
              <a:ext cx="255615" cy="224557"/>
              <a:chOff x="6184139" y="1980808"/>
              <a:chExt cx="451696" cy="396814"/>
            </a:xfrm>
          </p:grpSpPr>
          <p:sp>
            <p:nvSpPr>
              <p:cNvPr id="220" name="Google Shape;220;p28"/>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28"/>
            <p:cNvGrpSpPr/>
            <p:nvPr/>
          </p:nvGrpSpPr>
          <p:grpSpPr>
            <a:xfrm>
              <a:off x="729630" y="975085"/>
              <a:ext cx="255615" cy="254967"/>
              <a:chOff x="6184139" y="1220827"/>
              <a:chExt cx="451696" cy="450552"/>
            </a:xfrm>
          </p:grpSpPr>
          <p:sp>
            <p:nvSpPr>
              <p:cNvPr id="223" name="Google Shape;223;p28"/>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28"/>
            <p:cNvGrpSpPr/>
            <p:nvPr/>
          </p:nvGrpSpPr>
          <p:grpSpPr>
            <a:xfrm>
              <a:off x="723837" y="1482615"/>
              <a:ext cx="267223" cy="233165"/>
              <a:chOff x="6908262" y="1240186"/>
              <a:chExt cx="472209" cy="412024"/>
            </a:xfrm>
          </p:grpSpPr>
          <p:sp>
            <p:nvSpPr>
              <p:cNvPr id="227" name="Google Shape;227;p28"/>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28"/>
            <p:cNvSpPr txBox="1"/>
            <p:nvPr/>
          </p:nvSpPr>
          <p:spPr>
            <a:xfrm>
              <a:off x="1085175" y="1029513"/>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Search</a:t>
              </a:r>
              <a:endParaRPr sz="1100">
                <a:solidFill>
                  <a:schemeClr val="dk1"/>
                </a:solidFill>
                <a:latin typeface="Lexend Deca"/>
                <a:ea typeface="Lexend Deca"/>
                <a:cs typeface="Lexend Deca"/>
                <a:sym typeface="Lexend Deca"/>
              </a:endParaRPr>
            </a:p>
          </p:txBody>
        </p:sp>
        <p:sp>
          <p:nvSpPr>
            <p:cNvPr id="236" name="Google Shape;236;p28"/>
            <p:cNvSpPr txBox="1"/>
            <p:nvPr/>
          </p:nvSpPr>
          <p:spPr>
            <a:xfrm>
              <a:off x="1085175" y="1526138"/>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Home</a:t>
              </a:r>
              <a:endParaRPr sz="1100">
                <a:solidFill>
                  <a:schemeClr val="dk1"/>
                </a:solidFill>
                <a:latin typeface="Lexend Deca"/>
                <a:ea typeface="Lexend Deca"/>
                <a:cs typeface="Lexend Deca"/>
                <a:sym typeface="Lexend Deca"/>
              </a:endParaRPr>
            </a:p>
          </p:txBody>
        </p:sp>
        <p:sp>
          <p:nvSpPr>
            <p:cNvPr id="237" name="Google Shape;237;p28"/>
            <p:cNvSpPr txBox="1"/>
            <p:nvPr/>
          </p:nvSpPr>
          <p:spPr>
            <a:xfrm>
              <a:off x="1085175" y="2007575"/>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Library</a:t>
              </a:r>
              <a:endParaRPr sz="1100">
                <a:solidFill>
                  <a:schemeClr val="dk1"/>
                </a:solidFill>
                <a:latin typeface="Lexend Deca"/>
                <a:ea typeface="Lexend Deca"/>
                <a:cs typeface="Lexend Deca"/>
                <a:sym typeface="Lexend Deca"/>
              </a:endParaRPr>
            </a:p>
          </p:txBody>
        </p:sp>
        <p:cxnSp>
          <p:nvCxnSpPr>
            <p:cNvPr id="238" name="Google Shape;238;p28"/>
            <p:cNvCxnSpPr/>
            <p:nvPr/>
          </p:nvCxnSpPr>
          <p:spPr>
            <a:xfrm>
              <a:off x="729625" y="1355100"/>
              <a:ext cx="1238400" cy="0"/>
            </a:xfrm>
            <a:prstGeom prst="straightConnector1">
              <a:avLst/>
            </a:prstGeom>
            <a:noFill/>
            <a:ln w="9525" cap="flat" cmpd="sng">
              <a:solidFill>
                <a:schemeClr val="dk1"/>
              </a:solidFill>
              <a:prstDash val="solid"/>
              <a:round/>
              <a:headEnd type="none" w="med" len="med"/>
              <a:tailEnd type="none" w="med" len="med"/>
            </a:ln>
          </p:spPr>
        </p:cxnSp>
        <p:cxnSp>
          <p:nvCxnSpPr>
            <p:cNvPr id="239" name="Google Shape;239;p28"/>
            <p:cNvCxnSpPr/>
            <p:nvPr/>
          </p:nvCxnSpPr>
          <p:spPr>
            <a:xfrm>
              <a:off x="729625" y="1845525"/>
              <a:ext cx="1238400" cy="0"/>
            </a:xfrm>
            <a:prstGeom prst="straightConnector1">
              <a:avLst/>
            </a:prstGeom>
            <a:noFill/>
            <a:ln w="9525" cap="flat" cmpd="sng">
              <a:solidFill>
                <a:schemeClr val="dk1"/>
              </a:solidFill>
              <a:prstDash val="solid"/>
              <a:round/>
              <a:headEnd type="none" w="med" len="med"/>
              <a:tailEnd type="none" w="med" len="med"/>
            </a:ln>
          </p:spPr>
        </p:cxnSp>
      </p:grpSp>
      <p:grpSp>
        <p:nvGrpSpPr>
          <p:cNvPr id="240" name="Google Shape;240;p28"/>
          <p:cNvGrpSpPr/>
          <p:nvPr/>
        </p:nvGrpSpPr>
        <p:grpSpPr>
          <a:xfrm>
            <a:off x="2465285" y="552003"/>
            <a:ext cx="599322" cy="250348"/>
            <a:chOff x="2465285" y="552003"/>
            <a:chExt cx="599322" cy="250348"/>
          </a:xfrm>
        </p:grpSpPr>
        <p:sp>
          <p:nvSpPr>
            <p:cNvPr id="241" name="Google Shape;241;p28"/>
            <p:cNvSpPr/>
            <p:nvPr/>
          </p:nvSpPr>
          <p:spPr>
            <a:xfrm>
              <a:off x="2465285"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2569277"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243" name="Google Shape;243;p28"/>
            <p:cNvSpPr/>
            <p:nvPr/>
          </p:nvSpPr>
          <p:spPr>
            <a:xfrm flipH="1">
              <a:off x="2808974"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flipH="1">
              <a:off x="2912966"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sp>
        <p:nvSpPr>
          <p:cNvPr id="245" name="Google Shape;245;p28"/>
          <p:cNvSpPr txBox="1"/>
          <p:nvPr/>
        </p:nvSpPr>
        <p:spPr>
          <a:xfrm>
            <a:off x="3256650" y="604125"/>
            <a:ext cx="16110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Our Music Playlists</a:t>
            </a:r>
            <a:endParaRPr sz="1100" dirty="0">
              <a:solidFill>
                <a:schemeClr val="dk1"/>
              </a:solidFill>
              <a:latin typeface="Lexend Deca"/>
              <a:ea typeface="Lexend Deca"/>
              <a:cs typeface="Lexend Deca"/>
              <a:sym typeface="Lexend De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632D2EE-F5F0-931D-BF03-B63DB6EF3D8A}"/>
              </a:ext>
            </a:extLst>
          </p:cNvPr>
          <p:cNvSpPr>
            <a:spLocks noGrp="1"/>
          </p:cNvSpPr>
          <p:nvPr>
            <p:ph type="title" idx="15"/>
          </p:nvPr>
        </p:nvSpPr>
        <p:spPr>
          <a:xfrm>
            <a:off x="3178564" y="1177954"/>
            <a:ext cx="2329101" cy="477600"/>
          </a:xfrm>
        </p:spPr>
        <p:txBody>
          <a:bodyPr/>
          <a:lstStyle/>
          <a:p>
            <a:r>
              <a:rPr lang="en-US" dirty="0"/>
              <a:t>Conclusion</a:t>
            </a:r>
          </a:p>
        </p:txBody>
      </p:sp>
      <p:sp>
        <p:nvSpPr>
          <p:cNvPr id="16" name="TextBox 15">
            <a:extLst>
              <a:ext uri="{FF2B5EF4-FFF2-40B4-BE49-F238E27FC236}">
                <a16:creationId xmlns:a16="http://schemas.microsoft.com/office/drawing/2014/main" id="{D90C50CE-378A-A365-1369-A9C655F7B9E8}"/>
              </a:ext>
            </a:extLst>
          </p:cNvPr>
          <p:cNvSpPr txBox="1"/>
          <p:nvPr/>
        </p:nvSpPr>
        <p:spPr>
          <a:xfrm>
            <a:off x="2286000" y="1880582"/>
            <a:ext cx="4572000" cy="1754326"/>
          </a:xfrm>
          <a:prstGeom prst="rect">
            <a:avLst/>
          </a:prstGeom>
          <a:noFill/>
        </p:spPr>
        <p:txBody>
          <a:bodyPr wrap="square">
            <a:spAutoFit/>
          </a:bodyPr>
          <a:lstStyle/>
          <a:p>
            <a:r>
              <a:rPr lang="en-US" sz="1800" dirty="0">
                <a:solidFill>
                  <a:schemeClr val="tx1"/>
                </a:solidFill>
                <a:latin typeface="Calibri Light" panose="020F0302020204030204" pitchFamily="34" charset="0"/>
                <a:cs typeface="Calibri Light" panose="020F0302020204030204" pitchFamily="34" charset="0"/>
              </a:rPr>
              <a:t>The analysis provides valuable insights into the performance, popularity, and user engagement of YouTube song videos. By leveraging these findings, content creators and stakeholders can make informed decisions to enhance their content strategy and maximize engagement.</a:t>
            </a:r>
          </a:p>
        </p:txBody>
      </p:sp>
    </p:spTree>
    <p:extLst>
      <p:ext uri="{BB962C8B-B14F-4D97-AF65-F5344CB8AC3E}">
        <p14:creationId xmlns:p14="http://schemas.microsoft.com/office/powerpoint/2010/main" val="105051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424"/>
        <p:cNvGrpSpPr/>
        <p:nvPr/>
      </p:nvGrpSpPr>
      <p:grpSpPr>
        <a:xfrm>
          <a:off x="0" y="0"/>
          <a:ext cx="0" cy="0"/>
          <a:chOff x="0" y="0"/>
          <a:chExt cx="0" cy="0"/>
        </a:xfrm>
      </p:grpSpPr>
      <p:sp>
        <p:nvSpPr>
          <p:cNvPr id="2" name="TextBox 1">
            <a:extLst>
              <a:ext uri="{FF2B5EF4-FFF2-40B4-BE49-F238E27FC236}">
                <a16:creationId xmlns:a16="http://schemas.microsoft.com/office/drawing/2014/main" id="{FE360DF0-F370-82B7-5E74-D1920160D175}"/>
              </a:ext>
            </a:extLst>
          </p:cNvPr>
          <p:cNvSpPr txBox="1"/>
          <p:nvPr/>
        </p:nvSpPr>
        <p:spPr>
          <a:xfrm>
            <a:off x="3434315" y="1839432"/>
            <a:ext cx="2690037" cy="584775"/>
          </a:xfrm>
          <a:prstGeom prst="rect">
            <a:avLst/>
          </a:prstGeom>
          <a:noFill/>
        </p:spPr>
        <p:txBody>
          <a:bodyPr wrap="square" rtlCol="0">
            <a:spAutoFit/>
          </a:bodyPr>
          <a:lstStyle/>
          <a:p>
            <a:r>
              <a:rPr lang="en-US" sz="3200" dirty="0">
                <a:solidFill>
                  <a:schemeClr val="bg1"/>
                </a:solidFill>
              </a:rPr>
              <a:t>Thank You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Contents of this report</a:t>
            </a:r>
            <a:endParaRPr dirty="0"/>
          </a:p>
        </p:txBody>
      </p:sp>
      <p:graphicFrame>
        <p:nvGraphicFramePr>
          <p:cNvPr id="251" name="Google Shape;251;p29"/>
          <p:cNvGraphicFramePr/>
          <p:nvPr>
            <p:extLst>
              <p:ext uri="{D42A27DB-BD31-4B8C-83A1-F6EECF244321}">
                <p14:modId xmlns:p14="http://schemas.microsoft.com/office/powerpoint/2010/main" val="894415276"/>
              </p:ext>
            </p:extLst>
          </p:nvPr>
        </p:nvGraphicFramePr>
        <p:xfrm>
          <a:off x="1349610" y="1355100"/>
          <a:ext cx="7044000" cy="2194380"/>
        </p:xfrm>
        <a:graphic>
          <a:graphicData uri="http://schemas.openxmlformats.org/drawingml/2006/table">
            <a:tbl>
              <a:tblPr>
                <a:noFill/>
                <a:tableStyleId>{4DBDBE32-A3FC-404D-8E7B-193C660B307A}</a:tableStyleId>
              </a:tblPr>
              <a:tblGrid>
                <a:gridCol w="691841">
                  <a:extLst>
                    <a:ext uri="{9D8B030D-6E8A-4147-A177-3AD203B41FA5}">
                      <a16:colId xmlns:a16="http://schemas.microsoft.com/office/drawing/2014/main" val="20000"/>
                    </a:ext>
                  </a:extLst>
                </a:gridCol>
                <a:gridCol w="6352159">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1200" b="1" dirty="0">
                          <a:solidFill>
                            <a:schemeClr val="dk1"/>
                          </a:solidFill>
                          <a:uFill>
                            <a:noFill/>
                          </a:uFill>
                          <a:latin typeface="Metrophobic"/>
                          <a:ea typeface="Metrophobic"/>
                          <a:cs typeface="Metrophobic"/>
                          <a:sym typeface="Metrophobic"/>
                        </a:rPr>
                        <a:t>1.</a:t>
                      </a:r>
                      <a:endParaRPr sz="1200" b="1"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200" dirty="0">
                          <a:solidFill>
                            <a:schemeClr val="dk1"/>
                          </a:solidFill>
                          <a:latin typeface="Metrophobic"/>
                          <a:ea typeface="Metrophobic"/>
                          <a:cs typeface="Metrophobic"/>
                          <a:sym typeface="Metrophobic"/>
                        </a:rPr>
                        <a:t>Executive Summary</a:t>
                      </a:r>
                      <a:endParaRPr sz="1200"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US" sz="1200" b="1" dirty="0">
                          <a:solidFill>
                            <a:schemeClr val="dk1"/>
                          </a:solidFill>
                          <a:latin typeface="Metrophobic"/>
                          <a:ea typeface="Metrophobic"/>
                          <a:cs typeface="Metrophobic"/>
                          <a:sym typeface="Metrophobic"/>
                        </a:rPr>
                        <a:t>2.</a:t>
                      </a:r>
                      <a:endParaRPr sz="1200" b="1"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200" dirty="0">
                          <a:solidFill>
                            <a:schemeClr val="dk1"/>
                          </a:solidFill>
                          <a:latin typeface="Metrophobic"/>
                          <a:ea typeface="Metrophobic"/>
                          <a:cs typeface="Metrophobic"/>
                          <a:sym typeface="Metrophobic"/>
                        </a:rPr>
                        <a:t>Problem Statement</a:t>
                      </a:r>
                      <a:endParaRPr sz="1200"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US" sz="950" b="1" dirty="0">
                          <a:solidFill>
                            <a:schemeClr val="dk1"/>
                          </a:solidFill>
                          <a:latin typeface="Metrophobic"/>
                          <a:ea typeface="Metrophobic"/>
                          <a:cs typeface="Metrophobic"/>
                          <a:sym typeface="Metrophobic"/>
                        </a:rPr>
                        <a:t>3.</a:t>
                      </a:r>
                      <a:endParaRPr sz="950" b="1"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200" dirty="0">
                          <a:solidFill>
                            <a:schemeClr val="dk1"/>
                          </a:solidFill>
                          <a:latin typeface="Metrophobic"/>
                          <a:ea typeface="Metrophobic"/>
                          <a:cs typeface="Metrophobic"/>
                          <a:sym typeface="Metrophobic"/>
                        </a:rPr>
                        <a:t>Data Description</a:t>
                      </a:r>
                      <a:endParaRPr sz="1200"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 sz="950" b="1" dirty="0">
                          <a:solidFill>
                            <a:schemeClr val="dk1"/>
                          </a:solidFill>
                          <a:uFill>
                            <a:noFill/>
                          </a:uFill>
                          <a:latin typeface="Metrophobic"/>
                          <a:ea typeface="Metrophobic"/>
                          <a:cs typeface="Metrophobic"/>
                          <a:sym typeface="Metrophobic"/>
                        </a:rPr>
                        <a:t>4. </a:t>
                      </a:r>
                      <a:endParaRPr sz="950" b="1"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200" dirty="0">
                          <a:solidFill>
                            <a:schemeClr val="dk1"/>
                          </a:solidFill>
                          <a:latin typeface="Metrophobic"/>
                          <a:ea typeface="Metrophobic"/>
                          <a:cs typeface="Metrophobic"/>
                          <a:sym typeface="Metrophobic"/>
                        </a:rPr>
                        <a:t>Project Obejctives</a:t>
                      </a:r>
                      <a:endParaRPr sz="1200"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 sz="950" b="1" dirty="0">
                          <a:solidFill>
                            <a:schemeClr val="dk1"/>
                          </a:solidFill>
                          <a:uFill>
                            <a:noFill/>
                          </a:uFill>
                          <a:latin typeface="Metrophobic"/>
                          <a:ea typeface="Metrophobic"/>
                          <a:cs typeface="Metrophobic"/>
                          <a:sym typeface="Metrophobic"/>
                        </a:rPr>
                        <a:t>5.</a:t>
                      </a:r>
                      <a:endParaRPr sz="950" b="1"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dirty="0">
                          <a:solidFill>
                            <a:schemeClr val="dk1"/>
                          </a:solidFill>
                          <a:latin typeface="Metrophobic"/>
                          <a:ea typeface="Metrophobic"/>
                          <a:cs typeface="Metrophobic"/>
                          <a:sym typeface="Metrophobic"/>
                        </a:rPr>
                        <a:t>Tableau Dashboards</a:t>
                      </a:r>
                      <a:endParaRPr sz="1200"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en-US" sz="950" b="1" dirty="0">
                          <a:solidFill>
                            <a:schemeClr val="dk1"/>
                          </a:solidFill>
                          <a:latin typeface="Metrophobic"/>
                          <a:ea typeface="Metrophobic"/>
                          <a:cs typeface="Metrophobic"/>
                          <a:sym typeface="Metrophobic"/>
                        </a:rPr>
                        <a:t>6.</a:t>
                      </a:r>
                      <a:endParaRPr sz="950" b="1"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200" dirty="0">
                          <a:solidFill>
                            <a:schemeClr val="dk1"/>
                          </a:solidFill>
                          <a:latin typeface="Metrophobic"/>
                          <a:ea typeface="Metrophobic"/>
                          <a:cs typeface="Metrophobic"/>
                          <a:sym typeface="Metrophobic"/>
                        </a:rPr>
                        <a:t>Recommendatations For Content Creators And Stakeholders</a:t>
                      </a:r>
                      <a:endParaRPr sz="1200" dirty="0">
                        <a:solidFill>
                          <a:schemeClr val="dk1"/>
                        </a:solidFill>
                        <a:latin typeface="Metrophobic"/>
                        <a:ea typeface="Metrophobic"/>
                        <a:cs typeface="Metrophobic"/>
                        <a:sym typeface="Metrophobic"/>
                      </a:endParaRPr>
                    </a:p>
                  </a:txBody>
                  <a:tcPr marL="91425" marR="0"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53" name="Google Shape;253;p29"/>
          <p:cNvSpPr txBox="1"/>
          <p:nvPr/>
        </p:nvSpPr>
        <p:spPr>
          <a:xfrm>
            <a:off x="5869172" y="4082611"/>
            <a:ext cx="3955882" cy="64880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chemeClr val="dk1"/>
                </a:solidFill>
                <a:latin typeface="Metrophobic"/>
                <a:ea typeface="Metrophobic"/>
                <a:cs typeface="Metrophobic"/>
                <a:sym typeface="Metrophobic"/>
              </a:rPr>
              <a:t>Project Owner: </a:t>
            </a:r>
            <a:br>
              <a:rPr lang="en" sz="1200" b="1" dirty="0">
                <a:solidFill>
                  <a:schemeClr val="dk1"/>
                </a:solidFill>
                <a:latin typeface="Metrophobic"/>
                <a:ea typeface="Metrophobic"/>
                <a:cs typeface="Metrophobic"/>
                <a:sym typeface="Metrophobic"/>
              </a:rPr>
            </a:br>
            <a:r>
              <a:rPr lang="en" sz="1200" b="1" dirty="0">
                <a:solidFill>
                  <a:schemeClr val="dk2"/>
                </a:solidFill>
                <a:uFill>
                  <a:noFill/>
                </a:uFill>
                <a:latin typeface="Metrophobic"/>
                <a:ea typeface="Metrophobic"/>
                <a:cs typeface="Metrophobic"/>
                <a:sym typeface="Metrophobic"/>
              </a:rPr>
              <a:t>Neha Chaudhari</a:t>
            </a:r>
            <a:endParaRPr sz="1200" dirty="0">
              <a:solidFill>
                <a:schemeClr val="dk2"/>
              </a:solidFill>
              <a:latin typeface="Metrophobic"/>
              <a:ea typeface="Metrophobic"/>
              <a:cs typeface="Metrophobic"/>
              <a:sym typeface="Metrophobic"/>
            </a:endParaRPr>
          </a:p>
        </p:txBody>
      </p:sp>
      <p:grpSp>
        <p:nvGrpSpPr>
          <p:cNvPr id="255" name="Google Shape;255;p29"/>
          <p:cNvGrpSpPr/>
          <p:nvPr/>
        </p:nvGrpSpPr>
        <p:grpSpPr>
          <a:xfrm>
            <a:off x="723837" y="552000"/>
            <a:ext cx="1218671" cy="1640915"/>
            <a:chOff x="723837" y="552000"/>
            <a:chExt cx="1218671" cy="1640915"/>
          </a:xfrm>
        </p:grpSpPr>
        <p:sp>
          <p:nvSpPr>
            <p:cNvPr id="256" name="Google Shape;256;p29"/>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261" name="Google Shape;261;p29"/>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263" name="Google Shape;263;p29"/>
            <p:cNvGrpSpPr/>
            <p:nvPr/>
          </p:nvGrpSpPr>
          <p:grpSpPr>
            <a:xfrm>
              <a:off x="729630" y="1968358"/>
              <a:ext cx="255615" cy="224557"/>
              <a:chOff x="6184139" y="1980808"/>
              <a:chExt cx="451696" cy="396814"/>
            </a:xfrm>
          </p:grpSpPr>
          <p:sp>
            <p:nvSpPr>
              <p:cNvPr id="264" name="Google Shape;264;p29"/>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29"/>
            <p:cNvGrpSpPr/>
            <p:nvPr/>
          </p:nvGrpSpPr>
          <p:grpSpPr>
            <a:xfrm>
              <a:off x="729630" y="975085"/>
              <a:ext cx="255615" cy="254967"/>
              <a:chOff x="6184139" y="1220827"/>
              <a:chExt cx="451696" cy="450552"/>
            </a:xfrm>
          </p:grpSpPr>
          <p:sp>
            <p:nvSpPr>
              <p:cNvPr id="267" name="Google Shape;267;p29"/>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9"/>
            <p:cNvGrpSpPr/>
            <p:nvPr/>
          </p:nvGrpSpPr>
          <p:grpSpPr>
            <a:xfrm>
              <a:off x="723837" y="1482615"/>
              <a:ext cx="267223" cy="233165"/>
              <a:chOff x="6908262" y="1240186"/>
              <a:chExt cx="472209" cy="412024"/>
            </a:xfrm>
          </p:grpSpPr>
          <p:sp>
            <p:nvSpPr>
              <p:cNvPr id="271" name="Google Shape;271;p29"/>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9"/>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29"/>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77C5-FD2C-661E-AEE1-80D8A396A051}"/>
              </a:ext>
            </a:extLst>
          </p:cNvPr>
          <p:cNvSpPr>
            <a:spLocks noGrp="1"/>
          </p:cNvSpPr>
          <p:nvPr>
            <p:ph type="title"/>
          </p:nvPr>
        </p:nvSpPr>
        <p:spPr>
          <a:xfrm>
            <a:off x="2423652" y="954670"/>
            <a:ext cx="3838925" cy="477600"/>
          </a:xfrm>
        </p:spPr>
        <p:txBody>
          <a:bodyPr/>
          <a:lstStyle/>
          <a:p>
            <a:r>
              <a:rPr lang="en-US" dirty="0"/>
              <a:t>Executive Summary</a:t>
            </a:r>
          </a:p>
        </p:txBody>
      </p:sp>
      <p:sp>
        <p:nvSpPr>
          <p:cNvPr id="4" name="TextBox 3">
            <a:extLst>
              <a:ext uri="{FF2B5EF4-FFF2-40B4-BE49-F238E27FC236}">
                <a16:creationId xmlns:a16="http://schemas.microsoft.com/office/drawing/2014/main" id="{3E1DA9DC-E3D1-EB77-59BA-4A31F5709A23}"/>
              </a:ext>
            </a:extLst>
          </p:cNvPr>
          <p:cNvSpPr txBox="1"/>
          <p:nvPr/>
        </p:nvSpPr>
        <p:spPr>
          <a:xfrm>
            <a:off x="2285999" y="1665137"/>
            <a:ext cx="4635795" cy="2062103"/>
          </a:xfrm>
          <a:prstGeom prst="rect">
            <a:avLst/>
          </a:prstGeom>
          <a:noFill/>
        </p:spPr>
        <p:txBody>
          <a:bodyPr wrap="square">
            <a:spAutoFit/>
          </a:bodyPr>
          <a:lstStyle/>
          <a:p>
            <a:r>
              <a:rPr lang="en-US" sz="1600" dirty="0">
                <a:solidFill>
                  <a:schemeClr val="tx1"/>
                </a:solidFill>
                <a:latin typeface="Calibri Light" panose="020F0302020204030204" pitchFamily="34" charset="0"/>
                <a:cs typeface="Calibri Light" panose="020F0302020204030204" pitchFamily="34" charset="0"/>
              </a:rPr>
              <a:t>This report provides a comprehensive analysis of YouTube songs data to uncover trends, preferences, and patterns. The analysis was performed using Tableau, focusing on key areas such as channel and content analysis, temporal trends, and user engagement insights. The findings aim to aid content creators and stakeholders in optimizing their YouTube song content</a:t>
            </a:r>
            <a:r>
              <a:rPr lang="en-US" dirty="0">
                <a:solidFill>
                  <a:schemeClr val="tx1"/>
                </a:solidFill>
              </a:rPr>
              <a:t>.</a:t>
            </a:r>
          </a:p>
        </p:txBody>
      </p:sp>
    </p:spTree>
    <p:extLst>
      <p:ext uri="{BB962C8B-B14F-4D97-AF65-F5344CB8AC3E}">
        <p14:creationId xmlns:p14="http://schemas.microsoft.com/office/powerpoint/2010/main" val="1971873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6C18-E491-016B-547A-10FF712294A3}"/>
              </a:ext>
            </a:extLst>
          </p:cNvPr>
          <p:cNvSpPr>
            <a:spLocks noGrp="1"/>
          </p:cNvSpPr>
          <p:nvPr>
            <p:ph type="title"/>
          </p:nvPr>
        </p:nvSpPr>
        <p:spPr>
          <a:xfrm>
            <a:off x="2705700" y="571898"/>
            <a:ext cx="4189799" cy="477600"/>
          </a:xfrm>
        </p:spPr>
        <p:txBody>
          <a:bodyPr/>
          <a:lstStyle/>
          <a:p>
            <a:r>
              <a:rPr lang="en-US" dirty="0"/>
              <a:t>Problem Statement</a:t>
            </a:r>
          </a:p>
        </p:txBody>
      </p:sp>
      <p:sp>
        <p:nvSpPr>
          <p:cNvPr id="4" name="TextBox 3">
            <a:extLst>
              <a:ext uri="{FF2B5EF4-FFF2-40B4-BE49-F238E27FC236}">
                <a16:creationId xmlns:a16="http://schemas.microsoft.com/office/drawing/2014/main" id="{51F9E9E2-A7C7-4224-8ECA-91A5BE217107}"/>
              </a:ext>
            </a:extLst>
          </p:cNvPr>
          <p:cNvSpPr txBox="1"/>
          <p:nvPr/>
        </p:nvSpPr>
        <p:spPr>
          <a:xfrm>
            <a:off x="2285999" y="1126529"/>
            <a:ext cx="5305647" cy="3046988"/>
          </a:xfrm>
          <a:prstGeom prst="rect">
            <a:avLst/>
          </a:prstGeom>
          <a:noFill/>
        </p:spPr>
        <p:txBody>
          <a:bodyPr wrap="square">
            <a:spAutoFit/>
          </a:bodyPr>
          <a:lstStyle/>
          <a:p>
            <a:r>
              <a:rPr lang="en-US" sz="1600" dirty="0">
                <a:solidFill>
                  <a:schemeClr val="tx1"/>
                </a:solidFill>
                <a:latin typeface="Calibri Light" panose="020F0302020204030204" pitchFamily="34" charset="0"/>
                <a:cs typeface="Calibri Light" panose="020F0302020204030204" pitchFamily="34" charset="0"/>
              </a:rPr>
              <a:t>This internship project aims to conduct a comprehensive analysis of YouTube songs data using Tableau. The dataset contains key attributes such as video ID, channel title, title, description, tags, published date, view count, like count, favorite count, comment count, video duration, video definition, and caption details. The goal is to utilize Tableau to create insightful visualizations and reports that provide a deeper understanding of YouTube songs' performance, popularity, and user engagement. The analysis aims to uncover trends, preferences, and patterns in the data to aid content creators and stakeholders in optimizing their YouTube song content. </a:t>
            </a:r>
          </a:p>
        </p:txBody>
      </p:sp>
    </p:spTree>
    <p:extLst>
      <p:ext uri="{BB962C8B-B14F-4D97-AF65-F5344CB8AC3E}">
        <p14:creationId xmlns:p14="http://schemas.microsoft.com/office/powerpoint/2010/main" val="394005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3005E-F6FB-73EF-77EC-CE5984C669A3}"/>
              </a:ext>
            </a:extLst>
          </p:cNvPr>
          <p:cNvSpPr>
            <a:spLocks noGrp="1"/>
          </p:cNvSpPr>
          <p:nvPr>
            <p:ph type="title"/>
          </p:nvPr>
        </p:nvSpPr>
        <p:spPr>
          <a:xfrm>
            <a:off x="2965913" y="521860"/>
            <a:ext cx="3838925" cy="477600"/>
          </a:xfrm>
        </p:spPr>
        <p:txBody>
          <a:bodyPr/>
          <a:lstStyle/>
          <a:p>
            <a:r>
              <a:rPr lang="en-US" dirty="0"/>
              <a:t>Data Description</a:t>
            </a:r>
          </a:p>
        </p:txBody>
      </p:sp>
      <p:sp>
        <p:nvSpPr>
          <p:cNvPr id="4" name="TextBox 3">
            <a:extLst>
              <a:ext uri="{FF2B5EF4-FFF2-40B4-BE49-F238E27FC236}">
                <a16:creationId xmlns:a16="http://schemas.microsoft.com/office/drawing/2014/main" id="{FAA1A244-8D89-9236-0234-14D77C228809}"/>
              </a:ext>
            </a:extLst>
          </p:cNvPr>
          <p:cNvSpPr txBox="1"/>
          <p:nvPr/>
        </p:nvSpPr>
        <p:spPr>
          <a:xfrm>
            <a:off x="1532334" y="1082210"/>
            <a:ext cx="7133201" cy="3539430"/>
          </a:xfrm>
          <a:prstGeom prst="rect">
            <a:avLst/>
          </a:prstGeom>
          <a:noFill/>
        </p:spPr>
        <p:txBody>
          <a:bodyPr wrap="square">
            <a:spAutoFit/>
          </a:bodyPr>
          <a:lstStyle/>
          <a:p>
            <a:r>
              <a:rPr lang="en-US" sz="1600" dirty="0">
                <a:solidFill>
                  <a:schemeClr val="tx1"/>
                </a:solidFill>
                <a:latin typeface="Calibri Light" panose="020F0302020204030204" pitchFamily="34" charset="0"/>
                <a:cs typeface="Calibri Light" panose="020F0302020204030204" pitchFamily="34" charset="0"/>
              </a:rPr>
              <a:t>1. </a:t>
            </a:r>
            <a:r>
              <a:rPr lang="en-US" sz="1600" b="1" dirty="0">
                <a:solidFill>
                  <a:schemeClr val="tx1"/>
                </a:solidFill>
                <a:latin typeface="Calibri Light" panose="020F0302020204030204" pitchFamily="34" charset="0"/>
                <a:cs typeface="Calibri Light" panose="020F0302020204030204" pitchFamily="34" charset="0"/>
              </a:rPr>
              <a:t>video_id: </a:t>
            </a:r>
            <a:r>
              <a:rPr lang="en-US" sz="1600" dirty="0">
                <a:solidFill>
                  <a:schemeClr val="tx1"/>
                </a:solidFill>
                <a:latin typeface="Calibri Light" panose="020F0302020204030204" pitchFamily="34" charset="0"/>
                <a:cs typeface="Calibri Light" panose="020F0302020204030204" pitchFamily="34" charset="0"/>
              </a:rPr>
              <a:t>Unique identifier for each YouTube video.</a:t>
            </a:r>
          </a:p>
          <a:p>
            <a:r>
              <a:rPr lang="en-US" sz="1600" dirty="0">
                <a:solidFill>
                  <a:schemeClr val="tx1"/>
                </a:solidFill>
                <a:latin typeface="Calibri Light" panose="020F0302020204030204" pitchFamily="34" charset="0"/>
                <a:cs typeface="Calibri Light" panose="020F0302020204030204" pitchFamily="34" charset="0"/>
              </a:rPr>
              <a:t>2. </a:t>
            </a:r>
            <a:r>
              <a:rPr lang="en-US" sz="1600" b="1" dirty="0">
                <a:solidFill>
                  <a:schemeClr val="tx1"/>
                </a:solidFill>
                <a:latin typeface="Calibri Light" panose="020F0302020204030204" pitchFamily="34" charset="0"/>
                <a:cs typeface="Calibri Light" panose="020F0302020204030204" pitchFamily="34" charset="0"/>
              </a:rPr>
              <a:t>channelTitle: </a:t>
            </a:r>
            <a:r>
              <a:rPr lang="en-US" sz="1600" dirty="0">
                <a:solidFill>
                  <a:schemeClr val="tx1"/>
                </a:solidFill>
                <a:latin typeface="Calibri Light" panose="020F0302020204030204" pitchFamily="34" charset="0"/>
                <a:cs typeface="Calibri Light" panose="020F0302020204030204" pitchFamily="34" charset="0"/>
              </a:rPr>
              <a:t>Title of the YouTube channel publishing the song.</a:t>
            </a:r>
          </a:p>
          <a:p>
            <a:r>
              <a:rPr lang="en-US" sz="1600" dirty="0">
                <a:solidFill>
                  <a:schemeClr val="tx1"/>
                </a:solidFill>
                <a:latin typeface="Calibri Light" panose="020F0302020204030204" pitchFamily="34" charset="0"/>
                <a:cs typeface="Calibri Light" panose="020F0302020204030204" pitchFamily="34" charset="0"/>
              </a:rPr>
              <a:t>3. title: Title of the YouTube song video.</a:t>
            </a:r>
          </a:p>
          <a:p>
            <a:r>
              <a:rPr lang="en-US" sz="1600" dirty="0">
                <a:solidFill>
                  <a:schemeClr val="tx1"/>
                </a:solidFill>
                <a:latin typeface="Calibri Light" panose="020F0302020204030204" pitchFamily="34" charset="0"/>
                <a:cs typeface="Calibri Light" panose="020F0302020204030204" pitchFamily="34" charset="0"/>
              </a:rPr>
              <a:t>4. </a:t>
            </a:r>
            <a:r>
              <a:rPr lang="en-US" sz="1600" b="1" dirty="0">
                <a:solidFill>
                  <a:schemeClr val="tx1"/>
                </a:solidFill>
                <a:latin typeface="Calibri Light" panose="020F0302020204030204" pitchFamily="34" charset="0"/>
                <a:cs typeface="Calibri Light" panose="020F0302020204030204" pitchFamily="34" charset="0"/>
              </a:rPr>
              <a:t>description: </a:t>
            </a:r>
            <a:r>
              <a:rPr lang="en-US" sz="1600" dirty="0">
                <a:solidFill>
                  <a:schemeClr val="tx1"/>
                </a:solidFill>
                <a:latin typeface="Calibri Light" panose="020F0302020204030204" pitchFamily="34" charset="0"/>
                <a:cs typeface="Calibri Light" panose="020F0302020204030204" pitchFamily="34" charset="0"/>
              </a:rPr>
              <a:t>Description provided for the YouTube song video.</a:t>
            </a:r>
          </a:p>
          <a:p>
            <a:r>
              <a:rPr lang="en-US" sz="1600" dirty="0">
                <a:solidFill>
                  <a:schemeClr val="tx1"/>
                </a:solidFill>
                <a:latin typeface="Calibri Light" panose="020F0302020204030204" pitchFamily="34" charset="0"/>
                <a:cs typeface="Calibri Light" panose="020F0302020204030204" pitchFamily="34" charset="0"/>
              </a:rPr>
              <a:t>5. </a:t>
            </a:r>
            <a:r>
              <a:rPr lang="en-US" sz="1600" b="1" dirty="0">
                <a:solidFill>
                  <a:schemeClr val="tx1"/>
                </a:solidFill>
                <a:latin typeface="Calibri Light" panose="020F0302020204030204" pitchFamily="34" charset="0"/>
                <a:cs typeface="Calibri Light" panose="020F0302020204030204" pitchFamily="34" charset="0"/>
              </a:rPr>
              <a:t>tags: </a:t>
            </a:r>
            <a:r>
              <a:rPr lang="en-US" sz="1600" dirty="0">
                <a:solidFill>
                  <a:schemeClr val="tx1"/>
                </a:solidFill>
                <a:latin typeface="Calibri Light" panose="020F0302020204030204" pitchFamily="34" charset="0"/>
                <a:cs typeface="Calibri Light" panose="020F0302020204030204" pitchFamily="34" charset="0"/>
              </a:rPr>
              <a:t>Tags associated with the YouTube song video.</a:t>
            </a:r>
          </a:p>
          <a:p>
            <a:r>
              <a:rPr lang="en-US" sz="1600" dirty="0">
                <a:solidFill>
                  <a:schemeClr val="tx1"/>
                </a:solidFill>
                <a:latin typeface="Calibri Light" panose="020F0302020204030204" pitchFamily="34" charset="0"/>
                <a:cs typeface="Calibri Light" panose="020F0302020204030204" pitchFamily="34" charset="0"/>
              </a:rPr>
              <a:t>6. </a:t>
            </a:r>
            <a:r>
              <a:rPr lang="en-US" sz="1600" b="1" dirty="0">
                <a:solidFill>
                  <a:schemeClr val="tx1"/>
                </a:solidFill>
                <a:latin typeface="Calibri Light" panose="020F0302020204030204" pitchFamily="34" charset="0"/>
                <a:cs typeface="Calibri Light" panose="020F0302020204030204" pitchFamily="34" charset="0"/>
              </a:rPr>
              <a:t>publishedAt</a:t>
            </a:r>
            <a:r>
              <a:rPr lang="en-US" sz="1600" dirty="0">
                <a:solidFill>
                  <a:schemeClr val="tx1"/>
                </a:solidFill>
                <a:latin typeface="Calibri Light" panose="020F0302020204030204" pitchFamily="34" charset="0"/>
                <a:cs typeface="Calibri Light" panose="020F0302020204030204" pitchFamily="34" charset="0"/>
              </a:rPr>
              <a:t>: Date and time when the YouTube song video was published.</a:t>
            </a:r>
          </a:p>
          <a:p>
            <a:r>
              <a:rPr lang="en-US" sz="1600" dirty="0">
                <a:solidFill>
                  <a:schemeClr val="tx1"/>
                </a:solidFill>
                <a:latin typeface="Calibri Light" panose="020F0302020204030204" pitchFamily="34" charset="0"/>
                <a:cs typeface="Calibri Light" panose="020F0302020204030204" pitchFamily="34" charset="0"/>
              </a:rPr>
              <a:t>7. </a:t>
            </a:r>
            <a:r>
              <a:rPr lang="en-US" sz="1600" b="1" dirty="0">
                <a:solidFill>
                  <a:schemeClr val="tx1"/>
                </a:solidFill>
                <a:latin typeface="Calibri Light" panose="020F0302020204030204" pitchFamily="34" charset="0"/>
                <a:cs typeface="Calibri Light" panose="020F0302020204030204" pitchFamily="34" charset="0"/>
              </a:rPr>
              <a:t>viewCount: </a:t>
            </a:r>
            <a:r>
              <a:rPr lang="en-US" sz="1600" dirty="0">
                <a:solidFill>
                  <a:schemeClr val="tx1"/>
                </a:solidFill>
                <a:latin typeface="Calibri Light" panose="020F0302020204030204" pitchFamily="34" charset="0"/>
                <a:cs typeface="Calibri Light" panose="020F0302020204030204" pitchFamily="34" charset="0"/>
              </a:rPr>
              <a:t>Number of views received by the YouTube song video.</a:t>
            </a:r>
          </a:p>
          <a:p>
            <a:r>
              <a:rPr lang="en-US" sz="1600" dirty="0">
                <a:solidFill>
                  <a:schemeClr val="tx1"/>
                </a:solidFill>
                <a:latin typeface="Calibri Light" panose="020F0302020204030204" pitchFamily="34" charset="0"/>
                <a:cs typeface="Calibri Light" panose="020F0302020204030204" pitchFamily="34" charset="0"/>
              </a:rPr>
              <a:t>8. </a:t>
            </a:r>
            <a:r>
              <a:rPr lang="en-US" sz="1600" b="1" dirty="0">
                <a:solidFill>
                  <a:schemeClr val="tx1"/>
                </a:solidFill>
                <a:latin typeface="Calibri Light" panose="020F0302020204030204" pitchFamily="34" charset="0"/>
                <a:cs typeface="Calibri Light" panose="020F0302020204030204" pitchFamily="34" charset="0"/>
              </a:rPr>
              <a:t>likeCount: </a:t>
            </a:r>
            <a:r>
              <a:rPr lang="en-US" sz="1600" dirty="0">
                <a:solidFill>
                  <a:schemeClr val="tx1"/>
                </a:solidFill>
                <a:latin typeface="Calibri Light" panose="020F0302020204030204" pitchFamily="34" charset="0"/>
                <a:cs typeface="Calibri Light" panose="020F0302020204030204" pitchFamily="34" charset="0"/>
              </a:rPr>
              <a:t>Number of likes received by the YouTube song video.</a:t>
            </a:r>
          </a:p>
          <a:p>
            <a:r>
              <a:rPr lang="en-US" sz="1600" dirty="0">
                <a:solidFill>
                  <a:schemeClr val="tx1"/>
                </a:solidFill>
                <a:latin typeface="Calibri Light" panose="020F0302020204030204" pitchFamily="34" charset="0"/>
                <a:cs typeface="Calibri Light" panose="020F0302020204030204" pitchFamily="34" charset="0"/>
              </a:rPr>
              <a:t>9. </a:t>
            </a:r>
            <a:r>
              <a:rPr lang="en-US" sz="1600" b="1" dirty="0">
                <a:solidFill>
                  <a:schemeClr val="tx1"/>
                </a:solidFill>
                <a:latin typeface="Calibri Light" panose="020F0302020204030204" pitchFamily="34" charset="0"/>
                <a:cs typeface="Calibri Light" panose="020F0302020204030204" pitchFamily="34" charset="0"/>
              </a:rPr>
              <a:t>favoriteCount: </a:t>
            </a:r>
            <a:r>
              <a:rPr lang="en-US" sz="1600" dirty="0">
                <a:solidFill>
                  <a:schemeClr val="tx1"/>
                </a:solidFill>
                <a:latin typeface="Calibri Light" panose="020F0302020204030204" pitchFamily="34" charset="0"/>
                <a:cs typeface="Calibri Light" panose="020F0302020204030204" pitchFamily="34" charset="0"/>
              </a:rPr>
              <a:t>Number of times the YouTube song video has been marked as a favorite.</a:t>
            </a:r>
          </a:p>
          <a:p>
            <a:r>
              <a:rPr lang="en-US" sz="1600" dirty="0">
                <a:solidFill>
                  <a:schemeClr val="tx1"/>
                </a:solidFill>
                <a:latin typeface="Calibri Light" panose="020F0302020204030204" pitchFamily="34" charset="0"/>
                <a:cs typeface="Calibri Light" panose="020F0302020204030204" pitchFamily="34" charset="0"/>
              </a:rPr>
              <a:t>10. </a:t>
            </a:r>
            <a:r>
              <a:rPr lang="en-US" sz="1600" b="1" dirty="0">
                <a:solidFill>
                  <a:schemeClr val="tx1"/>
                </a:solidFill>
                <a:latin typeface="Calibri Light" panose="020F0302020204030204" pitchFamily="34" charset="0"/>
                <a:cs typeface="Calibri Light" panose="020F0302020204030204" pitchFamily="34" charset="0"/>
              </a:rPr>
              <a:t>commentCount</a:t>
            </a:r>
            <a:r>
              <a:rPr lang="en-US" sz="1600" dirty="0">
                <a:solidFill>
                  <a:schemeClr val="tx1"/>
                </a:solidFill>
                <a:latin typeface="Calibri Light" panose="020F0302020204030204" pitchFamily="34" charset="0"/>
                <a:cs typeface="Calibri Light" panose="020F0302020204030204" pitchFamily="34" charset="0"/>
              </a:rPr>
              <a:t>: Number of comments posted on the YouTube song video.</a:t>
            </a:r>
          </a:p>
          <a:p>
            <a:r>
              <a:rPr lang="en-US" sz="1600" dirty="0">
                <a:solidFill>
                  <a:schemeClr val="tx1"/>
                </a:solidFill>
                <a:latin typeface="Calibri Light" panose="020F0302020204030204" pitchFamily="34" charset="0"/>
                <a:cs typeface="Calibri Light" panose="020F0302020204030204" pitchFamily="34" charset="0"/>
              </a:rPr>
              <a:t>11. </a:t>
            </a:r>
            <a:r>
              <a:rPr lang="en-US" sz="1600" b="1" dirty="0">
                <a:solidFill>
                  <a:schemeClr val="tx1"/>
                </a:solidFill>
                <a:latin typeface="Calibri Light" panose="020F0302020204030204" pitchFamily="34" charset="0"/>
                <a:cs typeface="Calibri Light" panose="020F0302020204030204" pitchFamily="34" charset="0"/>
              </a:rPr>
              <a:t>duration: </a:t>
            </a:r>
            <a:r>
              <a:rPr lang="en-US" sz="1600" dirty="0">
                <a:solidFill>
                  <a:schemeClr val="tx1"/>
                </a:solidFill>
                <a:latin typeface="Calibri Light" panose="020F0302020204030204" pitchFamily="34" charset="0"/>
                <a:cs typeface="Calibri Light" panose="020F0302020204030204" pitchFamily="34" charset="0"/>
              </a:rPr>
              <a:t>Duration of the YouTube song video.</a:t>
            </a:r>
          </a:p>
          <a:p>
            <a:r>
              <a:rPr lang="en-US" sz="1600" dirty="0">
                <a:solidFill>
                  <a:schemeClr val="tx1"/>
                </a:solidFill>
                <a:latin typeface="Calibri Light" panose="020F0302020204030204" pitchFamily="34" charset="0"/>
                <a:cs typeface="Calibri Light" panose="020F0302020204030204" pitchFamily="34" charset="0"/>
              </a:rPr>
              <a:t>12. </a:t>
            </a:r>
            <a:r>
              <a:rPr lang="en-US" sz="1600" b="1" dirty="0">
                <a:solidFill>
                  <a:schemeClr val="tx1"/>
                </a:solidFill>
                <a:latin typeface="Calibri Light" panose="020F0302020204030204" pitchFamily="34" charset="0"/>
                <a:cs typeface="Calibri Light" panose="020F0302020204030204" pitchFamily="34" charset="0"/>
              </a:rPr>
              <a:t>definition</a:t>
            </a:r>
            <a:r>
              <a:rPr lang="en-US" sz="1600" dirty="0">
                <a:solidFill>
                  <a:schemeClr val="tx1"/>
                </a:solidFill>
                <a:latin typeface="Calibri Light" panose="020F0302020204030204" pitchFamily="34" charset="0"/>
                <a:cs typeface="Calibri Light" panose="020F0302020204030204" pitchFamily="34" charset="0"/>
              </a:rPr>
              <a:t>: Video definition or quality (e.g., HD, SD).</a:t>
            </a:r>
          </a:p>
          <a:p>
            <a:r>
              <a:rPr lang="en-US" sz="1600" dirty="0">
                <a:solidFill>
                  <a:schemeClr val="tx1"/>
                </a:solidFill>
                <a:latin typeface="Calibri Light" panose="020F0302020204030204" pitchFamily="34" charset="0"/>
                <a:cs typeface="Calibri Light" panose="020F0302020204030204" pitchFamily="34" charset="0"/>
              </a:rPr>
              <a:t>13. </a:t>
            </a:r>
            <a:r>
              <a:rPr lang="en-US" sz="1600" b="1" dirty="0">
                <a:solidFill>
                  <a:schemeClr val="tx1"/>
                </a:solidFill>
                <a:latin typeface="Calibri Light" panose="020F0302020204030204" pitchFamily="34" charset="0"/>
                <a:cs typeface="Calibri Light" panose="020F0302020204030204" pitchFamily="34" charset="0"/>
              </a:rPr>
              <a:t>caption: </a:t>
            </a:r>
            <a:r>
              <a:rPr lang="en-US" sz="1600" dirty="0">
                <a:solidFill>
                  <a:schemeClr val="tx1"/>
                </a:solidFill>
                <a:latin typeface="Calibri Light" panose="020F0302020204030204" pitchFamily="34" charset="0"/>
                <a:cs typeface="Calibri Light" panose="020F0302020204030204" pitchFamily="34" charset="0"/>
              </a:rPr>
              <a:t>Availability of captions for the YouTube song video.</a:t>
            </a:r>
          </a:p>
        </p:txBody>
      </p:sp>
    </p:spTree>
    <p:extLst>
      <p:ext uri="{BB962C8B-B14F-4D97-AF65-F5344CB8AC3E}">
        <p14:creationId xmlns:p14="http://schemas.microsoft.com/office/powerpoint/2010/main" val="286798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p:nvPr/>
        </p:nvSpPr>
        <p:spPr>
          <a:xfrm>
            <a:off x="5019125" y="3037500"/>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5019125" y="1379625"/>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593950" y="3037500"/>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593950" y="1379625"/>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Project Objectives</a:t>
            </a:r>
            <a:endParaRPr dirty="0"/>
          </a:p>
        </p:txBody>
      </p:sp>
      <p:sp>
        <p:nvSpPr>
          <p:cNvPr id="293" name="Google Shape;293;p30"/>
          <p:cNvSpPr txBox="1">
            <a:spLocks noGrp="1"/>
          </p:cNvSpPr>
          <p:nvPr>
            <p:ph type="subTitle" idx="4"/>
          </p:nvPr>
        </p:nvSpPr>
        <p:spPr>
          <a:xfrm>
            <a:off x="6210575" y="1574850"/>
            <a:ext cx="1984800" cy="4173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US" dirty="0"/>
              <a:t>Exploratory Data Analysis (EDA)</a:t>
            </a:r>
            <a:endParaRPr dirty="0"/>
          </a:p>
        </p:txBody>
      </p:sp>
      <p:sp>
        <p:nvSpPr>
          <p:cNvPr id="295" name="Google Shape;295;p30"/>
          <p:cNvSpPr txBox="1">
            <a:spLocks noGrp="1"/>
          </p:cNvSpPr>
          <p:nvPr>
            <p:ph type="subTitle" idx="6"/>
          </p:nvPr>
        </p:nvSpPr>
        <p:spPr>
          <a:xfrm>
            <a:off x="2785388" y="3225000"/>
            <a:ext cx="1984800" cy="4173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US" dirty="0"/>
              <a:t>Content and Channel Analysis</a:t>
            </a:r>
            <a:endParaRPr dirty="0"/>
          </a:p>
        </p:txBody>
      </p:sp>
      <p:sp>
        <p:nvSpPr>
          <p:cNvPr id="297" name="Google Shape;297;p30"/>
          <p:cNvSpPr txBox="1">
            <a:spLocks noGrp="1"/>
          </p:cNvSpPr>
          <p:nvPr>
            <p:ph type="subTitle" idx="8"/>
          </p:nvPr>
        </p:nvSpPr>
        <p:spPr>
          <a:xfrm>
            <a:off x="6210575" y="3225000"/>
            <a:ext cx="1984800" cy="4173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US" dirty="0"/>
              <a:t>User Engagement Insights &amp; Trends</a:t>
            </a:r>
            <a:endParaRPr dirty="0"/>
          </a:p>
        </p:txBody>
      </p:sp>
      <p:sp>
        <p:nvSpPr>
          <p:cNvPr id="298" name="Google Shape;298;p30"/>
          <p:cNvSpPr txBox="1">
            <a:spLocks noGrp="1"/>
          </p:cNvSpPr>
          <p:nvPr>
            <p:ph type="title"/>
          </p:nvPr>
        </p:nvSpPr>
        <p:spPr>
          <a:xfrm>
            <a:off x="1666963" y="1574850"/>
            <a:ext cx="961800" cy="509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01</a:t>
            </a:r>
            <a:endParaRPr/>
          </a:p>
        </p:txBody>
      </p:sp>
      <p:sp>
        <p:nvSpPr>
          <p:cNvPr id="299" name="Google Shape;299;p30"/>
          <p:cNvSpPr txBox="1">
            <a:spLocks noGrp="1"/>
          </p:cNvSpPr>
          <p:nvPr>
            <p:ph type="title" idx="9"/>
          </p:nvPr>
        </p:nvSpPr>
        <p:spPr>
          <a:xfrm>
            <a:off x="5092175" y="1574850"/>
            <a:ext cx="961800" cy="509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02</a:t>
            </a:r>
            <a:endParaRPr/>
          </a:p>
        </p:txBody>
      </p:sp>
      <p:sp>
        <p:nvSpPr>
          <p:cNvPr id="300" name="Google Shape;300;p30"/>
          <p:cNvSpPr txBox="1">
            <a:spLocks noGrp="1"/>
          </p:cNvSpPr>
          <p:nvPr>
            <p:ph type="title" idx="13"/>
          </p:nvPr>
        </p:nvSpPr>
        <p:spPr>
          <a:xfrm>
            <a:off x="1666963" y="3225000"/>
            <a:ext cx="961800" cy="509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03</a:t>
            </a:r>
            <a:endParaRPr/>
          </a:p>
        </p:txBody>
      </p:sp>
      <p:sp>
        <p:nvSpPr>
          <p:cNvPr id="301" name="Google Shape;301;p30"/>
          <p:cNvSpPr txBox="1">
            <a:spLocks noGrp="1"/>
          </p:cNvSpPr>
          <p:nvPr>
            <p:ph type="title" idx="14"/>
          </p:nvPr>
        </p:nvSpPr>
        <p:spPr>
          <a:xfrm>
            <a:off x="5092175" y="3225000"/>
            <a:ext cx="961800" cy="509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04</a:t>
            </a:r>
            <a:endParaRPr/>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328" name="Google Shape;328;p30"/>
          <p:cNvGrpSpPr/>
          <p:nvPr/>
        </p:nvGrpSpPr>
        <p:grpSpPr>
          <a:xfrm>
            <a:off x="1770356" y="2444030"/>
            <a:ext cx="240229" cy="233993"/>
            <a:chOff x="5548725" y="1996100"/>
            <a:chExt cx="275650" cy="269950"/>
          </a:xfrm>
        </p:grpSpPr>
        <p:sp>
          <p:nvSpPr>
            <p:cNvPr id="329" name="Google Shape;329;p30"/>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30"/>
          <p:cNvSpPr txBox="1"/>
          <p:nvPr/>
        </p:nvSpPr>
        <p:spPr>
          <a:xfrm>
            <a:off x="2010575" y="2487963"/>
            <a:ext cx="514800" cy="1461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1000">
                <a:solidFill>
                  <a:schemeClr val="accent1"/>
                </a:solidFill>
                <a:latin typeface="Metrophobic"/>
                <a:ea typeface="Metrophobic"/>
                <a:cs typeface="Metrophobic"/>
                <a:sym typeface="Metrophobic"/>
              </a:rPr>
              <a:t>3:15min</a:t>
            </a:r>
            <a:endParaRPr sz="1000">
              <a:solidFill>
                <a:schemeClr val="accent1"/>
              </a:solidFill>
              <a:latin typeface="Metrophobic"/>
              <a:ea typeface="Metrophobic"/>
              <a:cs typeface="Metrophobic"/>
              <a:sym typeface="Metrophobic"/>
            </a:endParaRPr>
          </a:p>
        </p:txBody>
      </p:sp>
      <p:grpSp>
        <p:nvGrpSpPr>
          <p:cNvPr id="332" name="Google Shape;332;p30"/>
          <p:cNvGrpSpPr/>
          <p:nvPr/>
        </p:nvGrpSpPr>
        <p:grpSpPr>
          <a:xfrm>
            <a:off x="1770356" y="4090280"/>
            <a:ext cx="240229" cy="233993"/>
            <a:chOff x="5548725" y="1996100"/>
            <a:chExt cx="275650" cy="269950"/>
          </a:xfrm>
        </p:grpSpPr>
        <p:sp>
          <p:nvSpPr>
            <p:cNvPr id="333" name="Google Shape;333;p30"/>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 name="Google Shape;335;p30"/>
          <p:cNvSpPr txBox="1"/>
          <p:nvPr/>
        </p:nvSpPr>
        <p:spPr>
          <a:xfrm>
            <a:off x="2010575" y="4134213"/>
            <a:ext cx="514800" cy="1461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1000">
                <a:solidFill>
                  <a:schemeClr val="accent1"/>
                </a:solidFill>
                <a:latin typeface="Metrophobic"/>
                <a:ea typeface="Metrophobic"/>
                <a:cs typeface="Metrophobic"/>
                <a:sym typeface="Metrophobic"/>
              </a:rPr>
              <a:t>3:15min</a:t>
            </a:r>
            <a:endParaRPr sz="1000">
              <a:solidFill>
                <a:schemeClr val="accent1"/>
              </a:solidFill>
              <a:latin typeface="Metrophobic"/>
              <a:ea typeface="Metrophobic"/>
              <a:cs typeface="Metrophobic"/>
              <a:sym typeface="Metrophobic"/>
            </a:endParaRPr>
          </a:p>
        </p:txBody>
      </p:sp>
      <p:grpSp>
        <p:nvGrpSpPr>
          <p:cNvPr id="336" name="Google Shape;336;p30"/>
          <p:cNvGrpSpPr/>
          <p:nvPr/>
        </p:nvGrpSpPr>
        <p:grpSpPr>
          <a:xfrm>
            <a:off x="5195568" y="2444030"/>
            <a:ext cx="240229" cy="233993"/>
            <a:chOff x="5548725" y="1996100"/>
            <a:chExt cx="275650" cy="269950"/>
          </a:xfrm>
        </p:grpSpPr>
        <p:sp>
          <p:nvSpPr>
            <p:cNvPr id="337" name="Google Shape;337;p30"/>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30"/>
          <p:cNvSpPr txBox="1"/>
          <p:nvPr/>
        </p:nvSpPr>
        <p:spPr>
          <a:xfrm>
            <a:off x="5435788" y="2487963"/>
            <a:ext cx="514800" cy="1461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1000">
                <a:solidFill>
                  <a:schemeClr val="accent1"/>
                </a:solidFill>
                <a:latin typeface="Metrophobic"/>
                <a:ea typeface="Metrophobic"/>
                <a:cs typeface="Metrophobic"/>
                <a:sym typeface="Metrophobic"/>
              </a:rPr>
              <a:t>3:15min</a:t>
            </a:r>
            <a:endParaRPr sz="1000">
              <a:solidFill>
                <a:schemeClr val="accent1"/>
              </a:solidFill>
              <a:latin typeface="Metrophobic"/>
              <a:ea typeface="Metrophobic"/>
              <a:cs typeface="Metrophobic"/>
              <a:sym typeface="Metrophobic"/>
            </a:endParaRPr>
          </a:p>
        </p:txBody>
      </p:sp>
      <p:grpSp>
        <p:nvGrpSpPr>
          <p:cNvPr id="340" name="Google Shape;340;p30"/>
          <p:cNvGrpSpPr/>
          <p:nvPr/>
        </p:nvGrpSpPr>
        <p:grpSpPr>
          <a:xfrm>
            <a:off x="5195568" y="4090280"/>
            <a:ext cx="240229" cy="233993"/>
            <a:chOff x="5548725" y="1996100"/>
            <a:chExt cx="275650" cy="269950"/>
          </a:xfrm>
        </p:grpSpPr>
        <p:sp>
          <p:nvSpPr>
            <p:cNvPr id="341" name="Google Shape;341;p30"/>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30"/>
          <p:cNvSpPr txBox="1"/>
          <p:nvPr/>
        </p:nvSpPr>
        <p:spPr>
          <a:xfrm>
            <a:off x="5435788" y="4134213"/>
            <a:ext cx="514800" cy="1461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1000">
                <a:solidFill>
                  <a:schemeClr val="accent1"/>
                </a:solidFill>
                <a:latin typeface="Metrophobic"/>
                <a:ea typeface="Metrophobic"/>
                <a:cs typeface="Metrophobic"/>
                <a:sym typeface="Metrophobic"/>
              </a:rPr>
              <a:t>3:15min</a:t>
            </a:r>
            <a:endParaRPr sz="1000">
              <a:solidFill>
                <a:schemeClr val="accent1"/>
              </a:solidFill>
              <a:latin typeface="Metrophobic"/>
              <a:ea typeface="Metrophobic"/>
              <a:cs typeface="Metrophobic"/>
              <a:sym typeface="Metrophobic"/>
            </a:endParaRPr>
          </a:p>
        </p:txBody>
      </p:sp>
      <p:sp>
        <p:nvSpPr>
          <p:cNvPr id="4" name="Google Shape;293;p30">
            <a:extLst>
              <a:ext uri="{FF2B5EF4-FFF2-40B4-BE49-F238E27FC236}">
                <a16:creationId xmlns:a16="http://schemas.microsoft.com/office/drawing/2014/main" id="{F4CB4F58-9365-0623-16E3-7A5F26C35DFD}"/>
              </a:ext>
            </a:extLst>
          </p:cNvPr>
          <p:cNvSpPr txBox="1">
            <a:spLocks/>
          </p:cNvSpPr>
          <p:nvPr/>
        </p:nvSpPr>
        <p:spPr>
          <a:xfrm>
            <a:off x="2701776" y="1610250"/>
            <a:ext cx="1984800" cy="4173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1pPr>
            <a:lvl2pPr marL="914400" marR="0" lvl="1"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2pPr>
            <a:lvl3pPr marL="1371600" marR="0" lvl="2"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3pPr>
            <a:lvl4pPr marL="1828800" marR="0" lvl="3"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4pPr>
            <a:lvl5pPr marL="2286000" marR="0" lvl="4"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5pPr>
            <a:lvl6pPr marL="2743200" marR="0" lvl="5"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6pPr>
            <a:lvl7pPr marL="3200400" marR="0" lvl="6"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7pPr>
            <a:lvl8pPr marL="3657600" marR="0" lvl="7"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8pPr>
            <a:lvl9pPr marL="4114800" marR="0" lvl="8" indent="-330200" algn="l" rtl="0">
              <a:lnSpc>
                <a:spcPct val="100000"/>
              </a:lnSpc>
              <a:spcBef>
                <a:spcPts val="0"/>
              </a:spcBef>
              <a:spcAft>
                <a:spcPts val="0"/>
              </a:spcAft>
              <a:buClr>
                <a:schemeClr val="dk1"/>
              </a:buClr>
              <a:buSzPts val="2000"/>
              <a:buFont typeface="Lexend Deca Medium"/>
              <a:buNone/>
              <a:defRPr sz="2000" b="0" i="0" u="none" strike="noStrike" cap="none">
                <a:solidFill>
                  <a:schemeClr val="dk1"/>
                </a:solidFill>
                <a:latin typeface="Lexend Deca Medium"/>
                <a:ea typeface="Lexend Deca Medium"/>
                <a:cs typeface="Lexend Deca Medium"/>
                <a:sym typeface="Lexend Deca Medium"/>
              </a:defRPr>
            </a:lvl9pPr>
          </a:lstStyle>
          <a:p>
            <a:pPr marL="0" indent="0">
              <a:spcAft>
                <a:spcPts val="1200"/>
              </a:spcAft>
            </a:pPr>
            <a:r>
              <a:rPr lang="en-US" dirty="0"/>
              <a:t> Data Cleaning and Preparation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2983C34-1519-E245-2232-FED087E39FC4}"/>
              </a:ext>
            </a:extLst>
          </p:cNvPr>
          <p:cNvPicPr>
            <a:picLocks noChangeAspect="1"/>
          </p:cNvPicPr>
          <p:nvPr/>
        </p:nvPicPr>
        <p:blipFill>
          <a:blip r:embed="rId2"/>
          <a:stretch>
            <a:fillRect/>
          </a:stretch>
        </p:blipFill>
        <p:spPr>
          <a:xfrm>
            <a:off x="350480" y="361507"/>
            <a:ext cx="8453278" cy="4486940"/>
          </a:xfrm>
          <a:prstGeom prst="rect">
            <a:avLst/>
          </a:prstGeom>
        </p:spPr>
      </p:pic>
    </p:spTree>
    <p:extLst>
      <p:ext uri="{BB962C8B-B14F-4D97-AF65-F5344CB8AC3E}">
        <p14:creationId xmlns:p14="http://schemas.microsoft.com/office/powerpoint/2010/main" val="366423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7B4ECF9-11FA-87FD-5674-C19B2BF73B35}"/>
              </a:ext>
            </a:extLst>
          </p:cNvPr>
          <p:cNvPicPr>
            <a:picLocks noChangeAspect="1"/>
          </p:cNvPicPr>
          <p:nvPr/>
        </p:nvPicPr>
        <p:blipFill>
          <a:blip r:embed="rId2"/>
          <a:stretch>
            <a:fillRect/>
          </a:stretch>
        </p:blipFill>
        <p:spPr>
          <a:xfrm>
            <a:off x="378619" y="372141"/>
            <a:ext cx="8425139" cy="4401878"/>
          </a:xfrm>
          <a:prstGeom prst="rect">
            <a:avLst/>
          </a:prstGeom>
        </p:spPr>
      </p:pic>
    </p:spTree>
    <p:extLst>
      <p:ext uri="{BB962C8B-B14F-4D97-AF65-F5344CB8AC3E}">
        <p14:creationId xmlns:p14="http://schemas.microsoft.com/office/powerpoint/2010/main" val="3868061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E8EAAE8-244B-1150-403A-0F2139DDD795}"/>
              </a:ext>
            </a:extLst>
          </p:cNvPr>
          <p:cNvSpPr>
            <a:spLocks noGrp="1"/>
          </p:cNvSpPr>
          <p:nvPr>
            <p:ph type="title" idx="15"/>
          </p:nvPr>
        </p:nvSpPr>
        <p:spPr/>
        <p:txBody>
          <a:bodyPr/>
          <a:lstStyle/>
          <a:p>
            <a:r>
              <a:rPr lang="en-US" dirty="0"/>
              <a:t>Recommendations</a:t>
            </a:r>
          </a:p>
        </p:txBody>
      </p:sp>
      <p:sp>
        <p:nvSpPr>
          <p:cNvPr id="16" name="TextBox 15">
            <a:extLst>
              <a:ext uri="{FF2B5EF4-FFF2-40B4-BE49-F238E27FC236}">
                <a16:creationId xmlns:a16="http://schemas.microsoft.com/office/drawing/2014/main" id="{327DC9E7-D2A5-E9B0-01A4-01E323FB3A8D}"/>
              </a:ext>
            </a:extLst>
          </p:cNvPr>
          <p:cNvSpPr txBox="1"/>
          <p:nvPr/>
        </p:nvSpPr>
        <p:spPr>
          <a:xfrm>
            <a:off x="1919177" y="1227808"/>
            <a:ext cx="4944140" cy="3046988"/>
          </a:xfrm>
          <a:prstGeom prst="rect">
            <a:avLst/>
          </a:prstGeom>
          <a:noFill/>
        </p:spPr>
        <p:txBody>
          <a:bodyPr wrap="square">
            <a:spAutoFit/>
          </a:bodyPr>
          <a:lstStyle/>
          <a:p>
            <a:r>
              <a:rPr lang="en-US" sz="1600" dirty="0">
                <a:solidFill>
                  <a:schemeClr val="tx1"/>
                </a:solidFill>
                <a:latin typeface="Calibri Light" panose="020F0302020204030204" pitchFamily="34" charset="0"/>
                <a:cs typeface="Calibri Light" panose="020F0302020204030204" pitchFamily="34" charset="0"/>
              </a:rPr>
              <a:t>1. Optimize Publishing Times: Publish videos during peak hours (6 PM to 9 PM) to maximize engagement.</a:t>
            </a:r>
          </a:p>
          <a:p>
            <a:endParaRPr lang="en-US" sz="1600" dirty="0">
              <a:solidFill>
                <a:schemeClr val="tx1"/>
              </a:solidFill>
              <a:latin typeface="Calibri Light" panose="020F0302020204030204" pitchFamily="34" charset="0"/>
              <a:cs typeface="Calibri Light" panose="020F0302020204030204" pitchFamily="34" charset="0"/>
            </a:endParaRPr>
          </a:p>
          <a:p>
            <a:r>
              <a:rPr lang="en-US" sz="1600" dirty="0">
                <a:solidFill>
                  <a:schemeClr val="tx1"/>
                </a:solidFill>
                <a:latin typeface="Calibri Light" panose="020F0302020204030204" pitchFamily="34" charset="0"/>
                <a:cs typeface="Calibri Light" panose="020F0302020204030204" pitchFamily="34" charset="0"/>
              </a:rPr>
              <a:t>2. Utilize Popular Tags: Use frequently searched tags like "Pop", "Official Music Video" to increase visibility and engagement.</a:t>
            </a:r>
          </a:p>
          <a:p>
            <a:endParaRPr lang="en-US" sz="1600" dirty="0">
              <a:solidFill>
                <a:schemeClr val="tx1"/>
              </a:solidFill>
              <a:latin typeface="Calibri Light" panose="020F0302020204030204" pitchFamily="34" charset="0"/>
              <a:cs typeface="Calibri Light" panose="020F0302020204030204" pitchFamily="34" charset="0"/>
            </a:endParaRPr>
          </a:p>
          <a:p>
            <a:r>
              <a:rPr lang="en-US" sz="1600" dirty="0">
                <a:solidFill>
                  <a:schemeClr val="tx1"/>
                </a:solidFill>
                <a:latin typeface="Calibri Light" panose="020F0302020204030204" pitchFamily="34" charset="0"/>
                <a:cs typeface="Calibri Light" panose="020F0302020204030204" pitchFamily="34" charset="0"/>
              </a:rPr>
              <a:t>3. Enhance Video Quality: Produce HD content with captions to boost likes and comments.</a:t>
            </a:r>
          </a:p>
          <a:p>
            <a:endParaRPr lang="en-US" sz="1600" dirty="0">
              <a:solidFill>
                <a:schemeClr val="tx1"/>
              </a:solidFill>
              <a:latin typeface="Calibri Light" panose="020F0302020204030204" pitchFamily="34" charset="0"/>
              <a:cs typeface="Calibri Light" panose="020F0302020204030204" pitchFamily="34" charset="0"/>
            </a:endParaRPr>
          </a:p>
          <a:p>
            <a:r>
              <a:rPr lang="en-US" sz="1600" dirty="0">
                <a:solidFill>
                  <a:schemeClr val="tx1"/>
                </a:solidFill>
                <a:latin typeface="Calibri Light" panose="020F0302020204030204" pitchFamily="34" charset="0"/>
                <a:cs typeface="Calibri Light" panose="020F0302020204030204" pitchFamily="34" charset="0"/>
              </a:rPr>
              <a:t>4. Focus on High-Engagement Channels: Collaborate with top-performing channels to reach a wider audience.</a:t>
            </a:r>
          </a:p>
        </p:txBody>
      </p:sp>
    </p:spTree>
    <p:extLst>
      <p:ext uri="{BB962C8B-B14F-4D97-AF65-F5344CB8AC3E}">
        <p14:creationId xmlns:p14="http://schemas.microsoft.com/office/powerpoint/2010/main" val="4190534890"/>
      </p:ext>
    </p:extLst>
  </p:cSld>
  <p:clrMapOvr>
    <a:masterClrMapping/>
  </p:clrMapOvr>
</p:sld>
</file>

<file path=ppt/theme/theme1.xml><?xml version="1.0" encoding="utf-8"?>
<a:theme xmlns:a="http://schemas.openxmlformats.org/drawingml/2006/main" name="Music Subject for High School: Sharing Our Music Playlists! by Slidesgo">
  <a:themeElements>
    <a:clrScheme name="Simple Light">
      <a:dk1>
        <a:srgbClr val="FFFFFF"/>
      </a:dk1>
      <a:lt1>
        <a:srgbClr val="353445"/>
      </a:lt1>
      <a:dk2>
        <a:srgbClr val="FF6A92"/>
      </a:dk2>
      <a:lt2>
        <a:srgbClr val="00B76C"/>
      </a:lt2>
      <a:accent1>
        <a:srgbClr val="FFB600"/>
      </a:accent1>
      <a:accent2>
        <a:srgbClr val="282733"/>
      </a:accent2>
      <a:accent3>
        <a:srgbClr val="DCDEE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566</Words>
  <Application>Microsoft Office PowerPoint</Application>
  <PresentationFormat>On-screen Show (16:9)</PresentationFormat>
  <Paragraphs>62</Paragraphs>
  <Slides>11</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Lexend Deca</vt:lpstr>
      <vt:lpstr>Metrophobic</vt:lpstr>
      <vt:lpstr>Proxima Nova</vt:lpstr>
      <vt:lpstr>Lexend Deca Medium</vt:lpstr>
      <vt:lpstr>Calibri Light</vt:lpstr>
      <vt:lpstr>Music Subject for High School: Sharing Our Music Playlists! by Slidesgo</vt:lpstr>
      <vt:lpstr>Slidesgo Final Pages</vt:lpstr>
      <vt:lpstr> Youtube Songs Data Analysis</vt:lpstr>
      <vt:lpstr>Contents of this report</vt:lpstr>
      <vt:lpstr>Executive Summary</vt:lpstr>
      <vt:lpstr>Problem Statement</vt:lpstr>
      <vt:lpstr>Data Description</vt:lpstr>
      <vt:lpstr>Project Objectives</vt:lpstr>
      <vt:lpstr>PowerPoint Presentation</vt:lpstr>
      <vt:lpstr>PowerPoint Presentation</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Neha Chaudhari</cp:lastModifiedBy>
  <cp:revision>2</cp:revision>
  <dcterms:modified xsi:type="dcterms:W3CDTF">2024-07-04T07:59:18Z</dcterms:modified>
</cp:coreProperties>
</file>