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7" r:id="rId9"/>
    <p:sldId id="262" r:id="rId10"/>
    <p:sldId id="268" r:id="rId11"/>
    <p:sldId id="261"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7685"/>
            <a:ext cx="9790430" cy="4984115"/>
          </a:xfrm>
        </p:spPr>
        <p:txBody>
          <a:bodyPr>
            <a:normAutofit/>
          </a:bodyPr>
          <a:lstStyle/>
          <a:p>
            <a:r>
              <a:rPr lang="en-US" sz="4800" dirty="0">
                <a:ln w="22225">
                  <a:solidFill>
                    <a:schemeClr val="accent2"/>
                  </a:solidFill>
                  <a:prstDash val="solid"/>
                </a:ln>
                <a:solidFill>
                  <a:schemeClr val="tx2">
                    <a:lumMod val="75000"/>
                  </a:schemeClr>
                </a:solidFill>
                <a:effectLst/>
              </a:rPr>
              <a:t>TEST SCENARIOS </a:t>
            </a:r>
            <a:br>
              <a:rPr lang="en-US" sz="4800" dirty="0">
                <a:ln w="22225">
                  <a:solidFill>
                    <a:schemeClr val="accent2"/>
                  </a:solidFill>
                  <a:prstDash val="solid"/>
                </a:ln>
                <a:solidFill>
                  <a:schemeClr val="tx2">
                    <a:lumMod val="75000"/>
                  </a:schemeClr>
                </a:solidFill>
                <a:effectLst/>
              </a:rPr>
            </a:br>
            <a:r>
              <a:rPr lang="en-US" sz="4800" dirty="0">
                <a:ln w="22225">
                  <a:solidFill>
                    <a:schemeClr val="accent2"/>
                  </a:solidFill>
                  <a:prstDash val="solid"/>
                </a:ln>
                <a:solidFill>
                  <a:schemeClr val="tx2">
                    <a:lumMod val="75000"/>
                  </a:schemeClr>
                </a:solidFill>
                <a:effectLst/>
              </a:rPr>
              <a:t>FOR</a:t>
            </a:r>
            <a:br>
              <a:rPr lang="en-US" sz="4800" dirty="0">
                <a:ln w="22225">
                  <a:solidFill>
                    <a:schemeClr val="accent2"/>
                  </a:solidFill>
                  <a:prstDash val="solid"/>
                </a:ln>
                <a:solidFill>
                  <a:schemeClr val="tx2">
                    <a:lumMod val="75000"/>
                  </a:schemeClr>
                </a:solidFill>
                <a:effectLst/>
              </a:rPr>
            </a:br>
            <a:r>
              <a:rPr lang="en-US" sz="4800" dirty="0">
                <a:ln w="22225">
                  <a:solidFill>
                    <a:schemeClr val="accent2"/>
                  </a:solidFill>
                  <a:prstDash val="solid"/>
                </a:ln>
                <a:solidFill>
                  <a:schemeClr val="tx2">
                    <a:lumMod val="75000"/>
                  </a:schemeClr>
                </a:solidFill>
                <a:effectLst/>
              </a:rPr>
              <a:t>DESKTOP APPLICATION</a:t>
            </a:r>
            <a:endParaRPr lang="en-US" sz="4800" dirty="0">
              <a:ln w="22225">
                <a:solidFill>
                  <a:schemeClr val="accent2"/>
                </a:solidFill>
                <a:prstDash val="solid"/>
              </a:ln>
              <a:solidFill>
                <a:schemeClr val="tx2">
                  <a:lumMod val="75000"/>
                </a:schemeClr>
              </a:solidFill>
              <a:effectLs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88390"/>
          </a:xfrm>
        </p:spPr>
        <p:txBody>
          <a:bodyPr/>
          <a:p>
            <a:r>
              <a:rPr lang="en-US" sz="4800"/>
              <a:t>Uninstallation Scenarios:-</a:t>
            </a:r>
            <a:endParaRPr lang="en-US" sz="4800"/>
          </a:p>
        </p:txBody>
      </p:sp>
      <p:sp>
        <p:nvSpPr>
          <p:cNvPr id="3" name="Content Placeholder 2"/>
          <p:cNvSpPr>
            <a:spLocks noGrp="1"/>
          </p:cNvSpPr>
          <p:nvPr>
            <p:ph idx="1"/>
          </p:nvPr>
        </p:nvSpPr>
        <p:spPr>
          <a:xfrm>
            <a:off x="609600" y="1471930"/>
            <a:ext cx="10972800" cy="4655820"/>
          </a:xfrm>
        </p:spPr>
        <p:txBody>
          <a:bodyPr/>
          <a:p>
            <a:pPr algn="just">
              <a:buFont typeface="Wingdings" panose="05000000000000000000" charset="0"/>
              <a:buChar char="Ø"/>
            </a:pPr>
            <a:r>
              <a:rPr lang="en-US"/>
              <a:t> Test  both remove all related files and remove selected files options.</a:t>
            </a:r>
            <a:endParaRPr lang="en-US"/>
          </a:p>
          <a:p>
            <a:pPr algn="just">
              <a:buFont typeface="Wingdings" panose="05000000000000000000" charset="0"/>
              <a:buChar char="Ø"/>
            </a:pPr>
            <a:r>
              <a:rPr lang="en-US"/>
              <a:t> Check that all files gets deleted after uninstallation and the application is suppose to free the complete memory space occupied by 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noFill/>
          <a:extLst>
            <a:ext uri="{909E8E84-426E-40DD-AFC4-6F175D3DCCD1}">
              <a14:hiddenFill xmlns:a14="http://schemas.microsoft.com/office/drawing/2010/main">
                <a:solidFill>
                  <a:schemeClr val="accent5">
                    <a:lumMod val="40000"/>
                    <a:lumOff val="60000"/>
                  </a:schemeClr>
                </a:solidFill>
              </a14:hiddenFill>
            </a:ext>
          </a:extLst>
        </p:spPr>
        <p:txBody>
          <a:bodyPr/>
          <a:p>
            <a:pPr marL="0" indent="0">
              <a:buNone/>
            </a:pPr>
            <a:r>
              <a:rPr lang="en-US">
                <a:ln/>
                <a:solidFill>
                  <a:schemeClr val="accent4"/>
                </a:solidFill>
              </a:rPr>
              <a:t>                                   </a:t>
            </a:r>
            <a:endParaRPr lang="en-US">
              <a:ln/>
              <a:solidFill>
                <a:schemeClr val="accent4"/>
              </a:solidFill>
            </a:endParaRPr>
          </a:p>
          <a:p>
            <a:pPr marL="0" indent="0">
              <a:buNone/>
            </a:pPr>
            <a:endParaRPr lang="en-US">
              <a:ln/>
              <a:solidFill>
                <a:schemeClr val="accent4"/>
              </a:solidFill>
            </a:endParaRPr>
          </a:p>
          <a:p>
            <a:pPr marL="0" indent="0">
              <a:buNone/>
            </a:pPr>
            <a:endParaRPr lang="en-US">
              <a:ln/>
              <a:solidFill>
                <a:schemeClr val="accent4"/>
              </a:solidFill>
            </a:endParaRPr>
          </a:p>
          <a:p>
            <a:pPr marL="0" indent="0">
              <a:buNone/>
            </a:pPr>
            <a:r>
              <a:rPr lang="en-US" sz="6000">
                <a:ln/>
                <a:solidFill>
                  <a:schemeClr val="accent4"/>
                </a:solidFill>
              </a:rPr>
              <a:t>            </a:t>
            </a:r>
            <a:r>
              <a:rPr lang="en-US" sz="8000">
                <a:ln/>
                <a:solidFill>
                  <a:schemeClr val="tx1"/>
                </a:solidFill>
                <a:effectLst>
                  <a:outerShdw blurRad="38100" dist="19050" dir="2700000" algn="tl" rotWithShape="0">
                    <a:schemeClr val="dk1">
                      <a:alpha val="40000"/>
                    </a:schemeClr>
                  </a:outerShdw>
                </a:effectLst>
              </a:rPr>
              <a:t>THANK YOU</a:t>
            </a:r>
            <a:endParaRPr lang="en-US" sz="80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06500"/>
          </a:xfrm>
        </p:spPr>
        <p:txBody>
          <a:bodyPr>
            <a:normAutofit/>
          </a:bodyPr>
          <a:p>
            <a:pPr algn="just"/>
            <a:r>
              <a:rPr lang="en-US" sz="4800"/>
              <a:t>Installation scenarios:-</a:t>
            </a:r>
            <a:endParaRPr lang="en-US" sz="4800"/>
          </a:p>
        </p:txBody>
      </p:sp>
      <p:sp>
        <p:nvSpPr>
          <p:cNvPr id="3" name="Content Placeholder 2"/>
          <p:cNvSpPr>
            <a:spLocks noGrp="1"/>
          </p:cNvSpPr>
          <p:nvPr>
            <p:ph idx="1"/>
          </p:nvPr>
        </p:nvSpPr>
        <p:spPr>
          <a:xfrm>
            <a:off x="327025" y="1174750"/>
            <a:ext cx="11255375" cy="5235575"/>
          </a:xfrm>
        </p:spPr>
        <p:txBody>
          <a:bodyPr>
            <a:normAutofit lnSpcReduction="10000"/>
          </a:bodyPr>
          <a:p>
            <a:pPr marL="0" indent="0" algn="just">
              <a:buFont typeface="Wingdings" panose="05000000000000000000" charset="0"/>
              <a:buNone/>
            </a:pPr>
            <a:endParaRPr lang="en-US" sz="3600"/>
          </a:p>
          <a:p>
            <a:pPr marL="0" indent="0" algn="just">
              <a:buFont typeface="Wingdings" panose="05000000000000000000" charset="0"/>
              <a:buNone/>
            </a:pPr>
            <a:r>
              <a:rPr lang="en-US" sz="3600"/>
              <a:t>Configuration testing:-</a:t>
            </a:r>
            <a:endParaRPr lang="en-US"/>
          </a:p>
          <a:p>
            <a:pPr marL="0" indent="0" algn="just">
              <a:buFont typeface="Wingdings" panose="05000000000000000000" charset="0"/>
              <a:buNone/>
            </a:pPr>
            <a:r>
              <a:rPr lang="en-US"/>
              <a:t>        Test the behaviour of the application in absence of hardware and software required for its installation.</a:t>
            </a:r>
            <a:endParaRPr lang="en-US"/>
          </a:p>
          <a:p>
            <a:pPr marL="0" indent="0" algn="just">
              <a:buFont typeface="Wingdings" panose="05000000000000000000" charset="0"/>
              <a:buNone/>
            </a:pPr>
            <a:r>
              <a:rPr lang="en-US"/>
              <a:t>The application must display appropriate messages if the system lacks any of the hardware or software specifications. </a:t>
            </a:r>
            <a:endParaRPr lang="en-US"/>
          </a:p>
          <a:p>
            <a:pPr marL="0" indent="0" algn="just">
              <a:buFont typeface="Wingdings" panose="05000000000000000000" charset="0"/>
              <a:buNone/>
            </a:pPr>
            <a:r>
              <a:rPr lang="en-US" b="1">
                <a:effectLst>
                  <a:outerShdw blurRad="38100" dist="19050" dir="2700000" algn="tl" rotWithShape="0">
                    <a:schemeClr val="dk1">
                      <a:alpha val="40000"/>
                    </a:schemeClr>
                  </a:outerShdw>
                </a:effectLst>
                <a:sym typeface="+mn-ea"/>
              </a:rPr>
              <a:t>For example  </a:t>
            </a:r>
            <a:r>
              <a:rPr lang="en-US">
                <a:sym typeface="+mn-ea"/>
              </a:rPr>
              <a:t>:-</a:t>
            </a:r>
            <a:endParaRPr lang="en-US"/>
          </a:p>
          <a:p>
            <a:pPr marL="0" indent="0" algn="just">
              <a:buNone/>
            </a:pPr>
            <a:r>
              <a:rPr lang="en-US">
                <a:sym typeface="+mn-ea"/>
              </a:rPr>
              <a:t>If application requires operating system windows 7 or above then test it in lower versions to check it's behaviour. </a:t>
            </a:r>
            <a:endParaRPr lang="en-US"/>
          </a:p>
          <a:p>
            <a:pPr marL="0" indent="0" algn="just">
              <a:buFont typeface="Wingdings" panose="05000000000000000000" charset="0"/>
              <a:buNone/>
            </a:pPr>
            <a:endParaRPr lang="en-US"/>
          </a:p>
          <a:p>
            <a:pPr marL="0" indent="0" algn="just">
              <a:buNone/>
            </a:pPr>
            <a:endParaRPr lang="en-US"/>
          </a:p>
          <a:p>
            <a:pPr marL="0" indent="0" algn="just">
              <a:buNone/>
            </a:pPr>
            <a:endParaRPr lang="en-US"/>
          </a:p>
          <a:p>
            <a:pPr marL="0" indent="0" algn="just">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6735"/>
            <a:ext cx="10515600" cy="5630545"/>
          </a:xfrm>
        </p:spPr>
        <p:txBody>
          <a:bodyPr/>
          <a:p>
            <a:pPr algn="just"/>
            <a:endParaRPr lang="en-US">
              <a:ln/>
              <a:solidFill>
                <a:schemeClr val="accent4"/>
              </a:solidFill>
            </a:endParaRPr>
          </a:p>
          <a:p>
            <a:pPr algn="just">
              <a:buFont typeface="Wingdings" panose="05000000000000000000" charset="0"/>
              <a:buChar char="Ø"/>
            </a:pPr>
            <a:r>
              <a:rPr lang="en-US">
                <a:ln/>
                <a:solidFill>
                  <a:schemeClr val="accent4"/>
                </a:solidFill>
              </a:rPr>
              <a:t>  Test the behaviour of application if the installation process gets interrupted in between.</a:t>
            </a:r>
            <a:endParaRPr lang="en-US">
              <a:ln/>
              <a:solidFill>
                <a:schemeClr val="accent4"/>
              </a:solidFill>
            </a:endParaRPr>
          </a:p>
          <a:p>
            <a:pPr marL="0" indent="0" algn="just">
              <a:buNone/>
            </a:pPr>
            <a:r>
              <a:rPr lang="en-US" b="1">
                <a:ln/>
                <a:solidFill>
                  <a:schemeClr val="tx1"/>
                </a:solidFill>
                <a:effectLst>
                  <a:outerShdw blurRad="38100" dist="19050" dir="2700000" algn="tl" rotWithShape="0">
                    <a:schemeClr val="dk1">
                      <a:alpha val="40000"/>
                    </a:schemeClr>
                  </a:outerShdw>
                </a:effectLst>
              </a:rPr>
              <a:t>For example</a:t>
            </a:r>
            <a:r>
              <a:rPr lang="en-US" b="1">
                <a:ln/>
                <a:solidFill>
                  <a:schemeClr val="accent4"/>
                </a:solidFill>
              </a:rPr>
              <a:t>:-</a:t>
            </a:r>
            <a:endParaRPr lang="en-US">
              <a:ln/>
              <a:solidFill>
                <a:schemeClr val="accent4"/>
              </a:solidFill>
            </a:endParaRPr>
          </a:p>
          <a:p>
            <a:pPr marL="0" indent="0" algn="just">
              <a:buNone/>
            </a:pPr>
            <a:r>
              <a:rPr lang="en-US">
                <a:ln/>
                <a:solidFill>
                  <a:schemeClr val="accent4"/>
                </a:solidFill>
              </a:rPr>
              <a:t>Check how application behaves if the system shuts down or any kind of inturruption occur during installation like memory space gets full or user cancel the installation in between, then the installation process needs to be rollback.</a:t>
            </a:r>
            <a:endParaRPr lang="en-US">
              <a:ln/>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4015"/>
            <a:ext cx="10515600" cy="6115050"/>
          </a:xfrm>
        </p:spPr>
        <p:txBody>
          <a:bodyPr>
            <a:noAutofit/>
          </a:bodyPr>
          <a:p>
            <a:pPr marL="0" indent="0" algn="just">
              <a:buFont typeface="Wingdings" panose="05000000000000000000" charset="0"/>
              <a:buNone/>
            </a:pPr>
            <a:r>
              <a:rPr lang="en-US"/>
              <a:t>   </a:t>
            </a:r>
            <a:r>
              <a:rPr lang="en-US" sz="3600"/>
              <a:t>GUI Testing:-</a:t>
            </a:r>
            <a:endParaRPr lang="en-US"/>
          </a:p>
          <a:p>
            <a:pPr marL="0" indent="0" algn="just">
              <a:buFont typeface="Wingdings" panose="05000000000000000000" charset="0"/>
              <a:buNone/>
            </a:pPr>
            <a:r>
              <a:rPr lang="en-US"/>
              <a:t>Check the instructions,terms and  conditions etc are  written correct and within proper format.</a:t>
            </a:r>
            <a:endParaRPr lang="en-US"/>
          </a:p>
          <a:p>
            <a:pPr marL="0" indent="0" algn="just">
              <a:buFont typeface="Wingdings" panose="05000000000000000000" charset="0"/>
              <a:buNone/>
            </a:pPr>
            <a:endParaRPr lang="en-US"/>
          </a:p>
          <a:p>
            <a:pPr marL="0" indent="0" algn="just">
              <a:buFont typeface="Wingdings" panose="05000000000000000000" charset="0"/>
              <a:buNone/>
            </a:pPr>
            <a:r>
              <a:rPr lang="en-US"/>
              <a:t> </a:t>
            </a:r>
            <a:r>
              <a:rPr lang="en-US" sz="3600"/>
              <a:t>Functional Testing:-</a:t>
            </a:r>
            <a:endParaRPr lang="en-US"/>
          </a:p>
          <a:p>
            <a:pPr marL="0" indent="0" algn="just">
              <a:buFont typeface="Wingdings" panose="05000000000000000000" charset="0"/>
              <a:buChar char="Ø"/>
            </a:pPr>
            <a:r>
              <a:rPr lang="en-US"/>
              <a:t>  Check the functionality of all next,continue or cancel   buttons.</a:t>
            </a:r>
            <a:endParaRPr lang="en-US"/>
          </a:p>
          <a:p>
            <a:pPr algn="just">
              <a:buFont typeface="Wingdings" panose="05000000000000000000" charset="0"/>
              <a:buChar char="Ø"/>
            </a:pPr>
            <a:r>
              <a:rPr lang="en-US">
                <a:sym typeface="+mn-ea"/>
              </a:rPr>
              <a:t> </a:t>
            </a:r>
            <a:r>
              <a:rPr lang="en-US">
                <a:sym typeface="+mn-ea"/>
              </a:rPr>
              <a:t>Check the functionality of checkbox used for accepting terms&amp;conditions. The installation start button must be disabled before checking the agree with terms &amp; conditions checkbox.</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3085"/>
            <a:ext cx="10515600" cy="5624195"/>
          </a:xfrm>
        </p:spPr>
        <p:txBody>
          <a:bodyPr>
            <a:normAutofit/>
          </a:bodyPr>
          <a:p>
            <a:pPr algn="just">
              <a:buFont typeface="Wingdings" panose="05000000000000000000" charset="0"/>
              <a:buChar char="Ø"/>
            </a:pPr>
            <a:r>
              <a:rPr lang="en-US"/>
              <a:t>Links:-</a:t>
            </a:r>
            <a:endParaRPr lang="en-US"/>
          </a:p>
          <a:p>
            <a:pPr marL="0" indent="0" algn="just">
              <a:buFont typeface="Wingdings" panose="05000000000000000000" charset="0"/>
              <a:buNone/>
            </a:pPr>
            <a:r>
              <a:rPr lang="en-US"/>
              <a:t>Check all the available links like terms &amp; conditions page gets open in new tab.</a:t>
            </a:r>
            <a:endParaRPr lang="en-US"/>
          </a:p>
          <a:p>
            <a:pPr algn="just">
              <a:buFont typeface="Wingdings" panose="05000000000000000000" charset="0"/>
              <a:buChar char="Ø"/>
            </a:pPr>
            <a:r>
              <a:rPr lang="en-US"/>
              <a:t>Default location :-</a:t>
            </a:r>
            <a:endParaRPr lang="en-US"/>
          </a:p>
          <a:p>
            <a:pPr marL="0" indent="0" algn="just">
              <a:buFont typeface="Wingdings" panose="05000000000000000000" charset="0"/>
              <a:buNone/>
            </a:pPr>
            <a:r>
              <a:rPr lang="en-US"/>
              <a:t>Check the default directory and storage location is C drive and user is able to select and change the location for setup files.</a:t>
            </a:r>
            <a:endParaRPr lang="en-US"/>
          </a:p>
          <a:p>
            <a:pPr marL="0" indent="0" algn="just">
              <a:buFont typeface="Wingdings" panose="05000000000000000000" charset="0"/>
              <a:buChar char="Ø"/>
            </a:pPr>
            <a:r>
              <a:rPr lang="en-US"/>
              <a:t>Application icon's location,visibility and functionality.Application is suppose to get started after double tapping on it's icon. </a:t>
            </a:r>
            <a:endParaRPr lang="en-US"/>
          </a:p>
          <a:p>
            <a:pPr marL="0" indent="0" algn="just">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6715" y="280670"/>
            <a:ext cx="10972800" cy="1139190"/>
          </a:xfrm>
        </p:spPr>
        <p:txBody>
          <a:bodyPr/>
          <a:p>
            <a:r>
              <a:rPr lang="en-US"/>
              <a:t>Performance testing:-</a:t>
            </a:r>
            <a:endParaRPr lang="en-US"/>
          </a:p>
        </p:txBody>
      </p:sp>
      <p:sp>
        <p:nvSpPr>
          <p:cNvPr id="3" name="Content Placeholder 2"/>
          <p:cNvSpPr>
            <a:spLocks noGrp="1"/>
          </p:cNvSpPr>
          <p:nvPr>
            <p:ph idx="1"/>
          </p:nvPr>
        </p:nvSpPr>
        <p:spPr>
          <a:xfrm>
            <a:off x="386715" y="1257300"/>
            <a:ext cx="11195685" cy="6447155"/>
          </a:xfrm>
        </p:spPr>
        <p:txBody>
          <a:bodyPr>
            <a:normAutofit/>
          </a:bodyPr>
          <a:p>
            <a:pPr algn="just">
              <a:buFont typeface="Wingdings" panose="05000000000000000000" charset="0"/>
              <a:buChar char="Ø"/>
            </a:pPr>
            <a:r>
              <a:rPr lang="en-US">
                <a:sym typeface="+mn-ea"/>
              </a:rPr>
              <a:t>Installation time &amp; time taken by application to start :-</a:t>
            </a:r>
            <a:endParaRPr lang="en-US"/>
          </a:p>
          <a:p>
            <a:pPr marL="0" indent="0" algn="just">
              <a:buFont typeface="Wingdings" panose="05000000000000000000" charset="0"/>
              <a:buNone/>
            </a:pPr>
            <a:r>
              <a:rPr lang="en-US">
                <a:sym typeface="+mn-ea"/>
              </a:rPr>
              <a:t>Check the time taken in installation process and check whether the system needs to be restarted for the completion of installation process.</a:t>
            </a:r>
            <a:endParaRPr lang="en-US"/>
          </a:p>
          <a:p>
            <a:pPr marL="0" indent="0" algn="just">
              <a:buFont typeface="Wingdings" panose="05000000000000000000" charset="0"/>
              <a:buNone/>
            </a:pPr>
            <a:r>
              <a:rPr lang="en-US">
                <a:sym typeface="+mn-ea"/>
              </a:rPr>
              <a:t>Check if it requires restart then appropriate message and schedule time to restart is given to the user.</a:t>
            </a:r>
            <a:endParaRPr lang="en-US">
              <a:sym typeface="+mn-ea"/>
            </a:endParaRPr>
          </a:p>
          <a:p>
            <a:pPr algn="just">
              <a:buFont typeface="Wingdings" panose="05000000000000000000" charset="0"/>
              <a:buChar char="Ø"/>
            </a:pPr>
            <a:r>
              <a:rPr lang="en-US">
                <a:sym typeface="+mn-ea"/>
              </a:rPr>
              <a:t> Speed of the application.</a:t>
            </a:r>
            <a:endParaRPr lang="en-US">
              <a:sym typeface="+mn-ea"/>
            </a:endParaRPr>
          </a:p>
          <a:p>
            <a:pPr algn="just">
              <a:buFont typeface="Wingdings" panose="05000000000000000000" charset="0"/>
              <a:buChar char="Ø"/>
            </a:pPr>
            <a:r>
              <a:rPr lang="en-US">
                <a:sym typeface="+mn-ea"/>
              </a:rPr>
              <a:t> Memory consumption by the application.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442085"/>
            <a:ext cx="10972800" cy="4685665"/>
          </a:xfrm>
        </p:spPr>
        <p:txBody>
          <a:bodyPr/>
          <a:p>
            <a:pPr algn="just">
              <a:buFont typeface="Wingdings" panose="05000000000000000000" charset="0"/>
              <a:buChar char="Ø"/>
            </a:pPr>
            <a:r>
              <a:rPr lang="en-US">
                <a:sym typeface="+mn-ea"/>
              </a:rPr>
              <a:t>Application saves data or not if the system gets shuts down suddenly.</a:t>
            </a:r>
            <a:endParaRPr lang="en-US"/>
          </a:p>
          <a:p>
            <a:pPr algn="just">
              <a:buFont typeface="Wingdings" panose="05000000000000000000" charset="0"/>
              <a:buChar char="Ø"/>
            </a:pPr>
            <a:r>
              <a:rPr lang="en-US">
                <a:sym typeface="+mn-ea"/>
              </a:rPr>
              <a:t>How much time it takes to start and close the application.</a:t>
            </a:r>
            <a:endParaRPr lang="en-US"/>
          </a:p>
          <a:p>
            <a:pPr algn="just">
              <a:buFont typeface="Wingdings" panose="05000000000000000000" charset="0"/>
              <a:buChar char="Ø"/>
            </a:pPr>
            <a:r>
              <a:rPr lang="en-US">
                <a:sym typeface="+mn-ea"/>
              </a:rPr>
              <a:t>Speed of the application when various other applications are opened simontaneously.</a:t>
            </a:r>
            <a:endParaRPr lang="en-US"/>
          </a:p>
          <a:p>
            <a:pPr algn="just">
              <a:buFont typeface="Wingdings" panose="05000000000000000000" charset="0"/>
              <a:buChar char="Ø"/>
            </a:pPr>
            <a:r>
              <a:rPr lang="en-US">
                <a:sym typeface="+mn-ea"/>
              </a:rPr>
              <a:t>Performance of application under continous use for a long time.</a:t>
            </a:r>
            <a:endParaRPr lang="en-US"/>
          </a:p>
          <a:p>
            <a:pPr marL="0" indent="0" algn="just">
              <a:buFont typeface="Wingdings" panose="05000000000000000000" charset="0"/>
              <a:buNone/>
            </a:pP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6595"/>
            <a:ext cx="10515600" cy="5480685"/>
          </a:xfrm>
        </p:spPr>
        <p:txBody>
          <a:bodyPr/>
          <a:p>
            <a:pPr marL="0" lvl="0" indent="0" algn="just">
              <a:lnSpc>
                <a:spcPct val="110000"/>
              </a:lnSpc>
              <a:buFont typeface="Wingdings" panose="05000000000000000000" charset="0"/>
              <a:buNone/>
            </a:pPr>
            <a:r>
              <a:rPr lang="en-US" sz="4000"/>
              <a:t>  </a:t>
            </a:r>
            <a:r>
              <a:rPr lang="en-US" sz="3600"/>
              <a:t>Compatability testing:-</a:t>
            </a:r>
            <a:endParaRPr lang="en-US" sz="3600"/>
          </a:p>
          <a:p>
            <a:pPr marL="0" lvl="0" indent="0" algn="just">
              <a:lnSpc>
                <a:spcPct val="110000"/>
              </a:lnSpc>
              <a:buFont typeface="Wingdings" panose="05000000000000000000" charset="0"/>
              <a:buNone/>
            </a:pPr>
            <a:endParaRPr lang="en-US"/>
          </a:p>
          <a:p>
            <a:pPr lvl="0" algn="just">
              <a:lnSpc>
                <a:spcPct val="110000"/>
              </a:lnSpc>
              <a:buFont typeface="Wingdings" panose="05000000000000000000" charset="0"/>
              <a:buChar char="Ø"/>
            </a:pPr>
            <a:r>
              <a:rPr lang="en-US"/>
              <a:t>  Hardware and software compatability of the applicaton.</a:t>
            </a:r>
            <a:endParaRPr lang="en-US"/>
          </a:p>
          <a:p>
            <a:pPr lvl="0" algn="just">
              <a:lnSpc>
                <a:spcPct val="110000"/>
              </a:lnSpc>
              <a:buFont typeface="Wingdings" panose="05000000000000000000" charset="0"/>
              <a:buChar char="Ø"/>
            </a:pPr>
            <a:r>
              <a:rPr lang="en-US">
                <a:sym typeface="+mn-ea"/>
              </a:rPr>
              <a:t>   Test the application on different OS &amp; Devices.</a:t>
            </a:r>
            <a:endParaRPr lang="en-US"/>
          </a:p>
          <a:p>
            <a:pPr lvl="0" algn="just">
              <a:lnSpc>
                <a:spcPct val="110000"/>
              </a:lnSpc>
              <a:buFont typeface="Wingdings" panose="05000000000000000000" charset="0"/>
              <a:buChar char="Ø"/>
            </a:pPr>
            <a:r>
              <a:rPr lang="en-US"/>
              <a:t>   Test it's behaviour with other applications after installation. </a:t>
            </a:r>
            <a:endParaRPr lang="en-US"/>
          </a:p>
          <a:p>
            <a:pPr lvl="0" algn="just">
              <a:lnSpc>
                <a:spcPct val="110000"/>
              </a:lnSpc>
              <a:buFont typeface="Wingdings" panose="05000000000000000000" charset="0"/>
              <a:buChar char="Ø"/>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249680"/>
            <a:ext cx="10972800" cy="4878070"/>
          </a:xfrm>
        </p:spPr>
        <p:txBody>
          <a:bodyPr/>
          <a:p>
            <a:pPr lvl="0" algn="just">
              <a:lnSpc>
                <a:spcPct val="110000"/>
              </a:lnSpc>
              <a:buFont typeface="Wingdings" panose="05000000000000000000" charset="0"/>
              <a:buChar char="Ø"/>
            </a:pPr>
            <a:r>
              <a:rPr lang="en-US">
                <a:sym typeface="+mn-ea"/>
              </a:rPr>
              <a:t>    Its impact over the performance of other applications.</a:t>
            </a:r>
            <a:endParaRPr lang="en-US"/>
          </a:p>
          <a:p>
            <a:pPr lvl="0" algn="just">
              <a:lnSpc>
                <a:spcPct val="110000"/>
              </a:lnSpc>
              <a:buFont typeface="Wingdings" panose="05000000000000000000" charset="0"/>
              <a:buChar char="Ø"/>
            </a:pPr>
            <a:r>
              <a:rPr lang="en-US">
                <a:sym typeface="+mn-ea"/>
              </a:rPr>
              <a:t>    Impact on the performance of the system like effect      on speed,battery consumption etc. </a:t>
            </a:r>
            <a:endParaRPr lang="en-US"/>
          </a:p>
          <a:p>
            <a:pPr lvl="0" algn="just">
              <a:lnSpc>
                <a:spcPct val="110000"/>
              </a:lnSpc>
              <a:buFont typeface="Wingdings" panose="05000000000000000000" charset="0"/>
              <a:buChar char="Ø"/>
            </a:pPr>
            <a:r>
              <a:rPr lang="en-US">
                <a:sym typeface="+mn-ea"/>
              </a:rPr>
              <a:t>   Testing its compatability with its previous versions(if any).</a:t>
            </a:r>
            <a:endParaRPr lang="en-US">
              <a:sym typeface="+mn-ea"/>
            </a:endParaRPr>
          </a:p>
          <a:p>
            <a:pPr lvl="0" algn="just">
              <a:lnSpc>
                <a:spcPct val="110000"/>
              </a:lnSpc>
              <a:buFont typeface="Wingdings" panose="05000000000000000000" charset="0"/>
              <a:buChar char="Ø"/>
            </a:pPr>
            <a:r>
              <a:rPr lang="en-US"/>
              <a:t>   How much time it takes to recover once it becomes not responding.</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2959</Words>
  <Application>WPS Presentation</Application>
  <PresentationFormat>Widescreen</PresentationFormat>
  <Paragraphs>69</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Wingdings</vt:lpstr>
      <vt:lpstr>Calibri Light</vt:lpstr>
      <vt:lpstr>Microsoft YaHei</vt:lpstr>
      <vt:lpstr>Arial Unicode MS</vt:lpstr>
      <vt:lpstr>Calibri</vt:lpstr>
      <vt:lpstr>Gear Drives</vt:lpstr>
      <vt:lpstr>TEST SCENARIOS  FOR DESKTOP APPLICATION</vt:lpstr>
      <vt:lpstr>Installation scenarios:-</vt:lpstr>
      <vt:lpstr>PowerPoint 演示文稿</vt:lpstr>
      <vt:lpstr>PowerPoint 演示文稿</vt:lpstr>
      <vt:lpstr>PowerPoint 演示文稿</vt:lpstr>
      <vt:lpstr>Performance testing:-</vt:lpstr>
      <vt:lpstr>PowerPoint 演示文稿</vt:lpstr>
      <vt:lpstr>PowerPoint 演示文稿</vt:lpstr>
      <vt:lpstr>PowerPoint 演示文稿</vt:lpstr>
      <vt:lpstr>Uninstallation Scenarios:-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SCENARIOS  FOR DESKTOP APPLICATION</dc:title>
  <dc:creator/>
  <cp:lastModifiedBy>Neha-pc</cp:lastModifiedBy>
  <cp:revision>9</cp:revision>
  <dcterms:created xsi:type="dcterms:W3CDTF">2019-09-18T20:12:00Z</dcterms:created>
  <dcterms:modified xsi:type="dcterms:W3CDTF">2019-09-25T19:29:15Z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