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757" r:id="rId2"/>
  </p:sldMasterIdLst>
  <p:notesMasterIdLst>
    <p:notesMasterId r:id="rId21"/>
  </p:notesMasterIdLst>
  <p:sldIdLst>
    <p:sldId id="256" r:id="rId3"/>
    <p:sldId id="257" r:id="rId4"/>
    <p:sldId id="258" r:id="rId5"/>
    <p:sldId id="259" r:id="rId6"/>
    <p:sldId id="262" r:id="rId7"/>
    <p:sldId id="263" r:id="rId8"/>
    <p:sldId id="264" r:id="rId9"/>
    <p:sldId id="265" r:id="rId10"/>
    <p:sldId id="266" r:id="rId11"/>
    <p:sldId id="268" r:id="rId12"/>
    <p:sldId id="267" r:id="rId13"/>
    <p:sldId id="269" r:id="rId14"/>
    <p:sldId id="270" r:id="rId15"/>
    <p:sldId id="275" r:id="rId16"/>
    <p:sldId id="276" r:id="rId17"/>
    <p:sldId id="277" r:id="rId18"/>
    <p:sldId id="271" r:id="rId19"/>
    <p:sldId id="273" r:id="rId20"/>
  </p:sldIdLst>
  <p:sldSz cx="12192000" cy="6858000"/>
  <p:notesSz cx="12192000" cy="6858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Corbel" panose="020B05030202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All/4ufMjU9ZsppNcXomLg4VxL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vely Kumari" initials="LK" lastIdx="1" clrIdx="0">
    <p:extLst>
      <p:ext uri="{19B8F6BF-5375-455C-9EA6-DF929625EA0E}">
        <p15:presenceInfo xmlns:p15="http://schemas.microsoft.com/office/powerpoint/2012/main" userId="5e39413f374e51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8" autoAdjust="0"/>
    <p:restoredTop sz="94660"/>
  </p:normalViewPr>
  <p:slideViewPr>
    <p:cSldViewPr snapToGrid="0">
      <p:cViewPr varScale="1">
        <p:scale>
          <a:sx n="106" d="100"/>
          <a:sy n="106" d="100"/>
        </p:scale>
        <p:origin x="78" y="96"/>
      </p:cViewPr>
      <p:guideLst>
        <p:guide orient="horz" pos="2880"/>
        <p:guide pos="216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7" Type="http://customschemas.google.com/relationships/presentationmetadata" Target="meta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E406FE-AD7F-4B97-AA63-6D08ED8C5F6B}"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A7E91787-4CD6-4D47-A825-6B2B4DCB7355}">
      <dgm:prSet phldrT="[Text]"/>
      <dgm:spPr/>
      <dgm:t>
        <a:bodyPr/>
        <a:lstStyle/>
        <a:p>
          <a:r>
            <a:rPr lang="en-IN" b="1" dirty="0"/>
            <a:t>TRANSFORMATION</a:t>
          </a:r>
          <a:r>
            <a:rPr lang="en-IN" dirty="0"/>
            <a:t>:</a:t>
          </a:r>
        </a:p>
        <a:p>
          <a:r>
            <a:rPr lang="en-IN" dirty="0"/>
            <a:t> Scaling and transformation was done using Power Transformer</a:t>
          </a:r>
        </a:p>
      </dgm:t>
    </dgm:pt>
    <dgm:pt modelId="{CB4193F1-F4FA-40AE-B678-667FFD52EF21}" type="parTrans" cxnId="{B6497F8C-31B3-40F5-89F9-C5E68FD261A0}">
      <dgm:prSet/>
      <dgm:spPr/>
      <dgm:t>
        <a:bodyPr/>
        <a:lstStyle/>
        <a:p>
          <a:endParaRPr lang="en-IN"/>
        </a:p>
      </dgm:t>
    </dgm:pt>
    <dgm:pt modelId="{3B4849C1-9CA4-47D9-81FD-518700DF5E82}" type="sibTrans" cxnId="{B6497F8C-31B3-40F5-89F9-C5E68FD261A0}">
      <dgm:prSet/>
      <dgm:spPr/>
      <dgm:t>
        <a:bodyPr/>
        <a:lstStyle/>
        <a:p>
          <a:endParaRPr lang="en-IN"/>
        </a:p>
      </dgm:t>
    </dgm:pt>
    <dgm:pt modelId="{AFF9966C-3F76-4BE3-8AD8-A21AB0DA0ED4}">
      <dgm:prSet phldrT="[Text]"/>
      <dgm:spPr/>
      <dgm:t>
        <a:bodyPr/>
        <a:lstStyle/>
        <a:p>
          <a:r>
            <a:rPr lang="en-IN" b="1" dirty="0"/>
            <a:t>TRAIN TEST SPLIT</a:t>
          </a:r>
          <a:r>
            <a:rPr lang="en-IN" dirty="0"/>
            <a:t>:</a:t>
          </a:r>
        </a:p>
        <a:p>
          <a:r>
            <a:rPr lang="en-IN" dirty="0"/>
            <a:t> Performing a train-test split, we have chosen 70:30 ratio</a:t>
          </a:r>
        </a:p>
      </dgm:t>
    </dgm:pt>
    <dgm:pt modelId="{0657EF53-FF18-43F5-9557-A231662D22E1}" type="parTrans" cxnId="{1B6C59C7-19F2-40CA-9323-A6B2B29F5584}">
      <dgm:prSet/>
      <dgm:spPr/>
      <dgm:t>
        <a:bodyPr/>
        <a:lstStyle/>
        <a:p>
          <a:endParaRPr lang="en-IN"/>
        </a:p>
      </dgm:t>
    </dgm:pt>
    <dgm:pt modelId="{6AE57397-A89E-4A98-A9B0-2D7011C5BAF8}" type="sibTrans" cxnId="{1B6C59C7-19F2-40CA-9323-A6B2B29F5584}">
      <dgm:prSet/>
      <dgm:spPr/>
      <dgm:t>
        <a:bodyPr/>
        <a:lstStyle/>
        <a:p>
          <a:endParaRPr lang="en-IN"/>
        </a:p>
      </dgm:t>
    </dgm:pt>
    <dgm:pt modelId="{61BF421E-D416-4CC4-88E8-E4E6B31909D1}">
      <dgm:prSet phldrT="[Text]"/>
      <dgm:spPr/>
      <dgm:t>
        <a:bodyPr/>
        <a:lstStyle/>
        <a:p>
          <a:r>
            <a:rPr lang="en-IN" b="1" dirty="0"/>
            <a:t>BASE MODEL</a:t>
          </a:r>
          <a:r>
            <a:rPr lang="en-IN" dirty="0"/>
            <a:t>:</a:t>
          </a:r>
        </a:p>
        <a:p>
          <a:r>
            <a:rPr lang="en-IN" dirty="0"/>
            <a:t> We have built our base model with all features including the insignificant ones</a:t>
          </a:r>
        </a:p>
      </dgm:t>
    </dgm:pt>
    <dgm:pt modelId="{789381D9-01EB-4FF0-BEA2-73703218D9A3}" type="parTrans" cxnId="{C52864B0-EAA0-4F22-A395-1250F15A7D16}">
      <dgm:prSet/>
      <dgm:spPr/>
      <dgm:t>
        <a:bodyPr/>
        <a:lstStyle/>
        <a:p>
          <a:endParaRPr lang="en-IN"/>
        </a:p>
      </dgm:t>
    </dgm:pt>
    <dgm:pt modelId="{EE602346-B0B6-4428-A263-E58736DD7415}" type="sibTrans" cxnId="{C52864B0-EAA0-4F22-A395-1250F15A7D16}">
      <dgm:prSet/>
      <dgm:spPr/>
      <dgm:t>
        <a:bodyPr/>
        <a:lstStyle/>
        <a:p>
          <a:endParaRPr lang="en-IN"/>
        </a:p>
      </dgm:t>
    </dgm:pt>
    <dgm:pt modelId="{EACE9967-2F2C-4726-BBBD-5894D4BBA816}">
      <dgm:prSet/>
      <dgm:spPr/>
      <dgm:t>
        <a:bodyPr/>
        <a:lstStyle/>
        <a:p>
          <a:r>
            <a:rPr lang="en-IN" b="1" dirty="0"/>
            <a:t>FEATURE SELECTION</a:t>
          </a:r>
          <a:r>
            <a:rPr lang="en-IN" dirty="0"/>
            <a:t>: </a:t>
          </a:r>
        </a:p>
        <a:p>
          <a:r>
            <a:rPr lang="en-IN" dirty="0"/>
            <a:t>We have selected best features using Sequential Feature Selection and Recursive Feature Elimination</a:t>
          </a:r>
        </a:p>
      </dgm:t>
    </dgm:pt>
    <dgm:pt modelId="{38D48CDD-1469-458D-A319-5384EE6AF81A}" type="parTrans" cxnId="{C9454754-E953-42FD-AD9A-BB3E8A370C01}">
      <dgm:prSet/>
      <dgm:spPr/>
      <dgm:t>
        <a:bodyPr/>
        <a:lstStyle/>
        <a:p>
          <a:endParaRPr lang="en-IN"/>
        </a:p>
      </dgm:t>
    </dgm:pt>
    <dgm:pt modelId="{CF5AA67E-2527-4F20-8884-E46A439E8CE0}" type="sibTrans" cxnId="{C9454754-E953-42FD-AD9A-BB3E8A370C01}">
      <dgm:prSet/>
      <dgm:spPr/>
      <dgm:t>
        <a:bodyPr/>
        <a:lstStyle/>
        <a:p>
          <a:endParaRPr lang="en-IN"/>
        </a:p>
      </dgm:t>
    </dgm:pt>
    <dgm:pt modelId="{C1984AE8-62F2-49D7-8F8A-7CE4CB423145}">
      <dgm:prSet/>
      <dgm:spPr/>
      <dgm:t>
        <a:bodyPr/>
        <a:lstStyle/>
        <a:p>
          <a:r>
            <a:rPr lang="en-IN" b="1" dirty="0"/>
            <a:t>FINAL MODEL</a:t>
          </a:r>
          <a:r>
            <a:rPr lang="en-IN" dirty="0"/>
            <a:t>: </a:t>
          </a:r>
        </a:p>
        <a:p>
          <a:r>
            <a:rPr lang="en-IN" dirty="0"/>
            <a:t>Our final model is achieved by reducing dimensionality by using the VIF method for removing multicollinear features.</a:t>
          </a:r>
        </a:p>
      </dgm:t>
    </dgm:pt>
    <dgm:pt modelId="{CDECB50D-D6CF-4D4E-A377-7BBBADCE792B}" type="parTrans" cxnId="{AAC0F315-2C2C-46D7-B967-76A950BCB2BC}">
      <dgm:prSet/>
      <dgm:spPr/>
      <dgm:t>
        <a:bodyPr/>
        <a:lstStyle/>
        <a:p>
          <a:endParaRPr lang="en-IN"/>
        </a:p>
      </dgm:t>
    </dgm:pt>
    <dgm:pt modelId="{6A896B4D-027D-4DAA-BE54-5C7FB7FE215E}" type="sibTrans" cxnId="{AAC0F315-2C2C-46D7-B967-76A950BCB2BC}">
      <dgm:prSet/>
      <dgm:spPr/>
      <dgm:t>
        <a:bodyPr/>
        <a:lstStyle/>
        <a:p>
          <a:endParaRPr lang="en-IN"/>
        </a:p>
      </dgm:t>
    </dgm:pt>
    <dgm:pt modelId="{0FB66157-F879-473D-B033-78C8BDE5BE69}" type="pres">
      <dgm:prSet presAssocID="{62E406FE-AD7F-4B97-AA63-6D08ED8C5F6B}" presName="Name0" presStyleCnt="0">
        <dgm:presLayoutVars>
          <dgm:dir/>
          <dgm:resizeHandles val="exact"/>
        </dgm:presLayoutVars>
      </dgm:prSet>
      <dgm:spPr/>
    </dgm:pt>
    <dgm:pt modelId="{292792A4-7588-410A-AE3D-9283A8959B5E}" type="pres">
      <dgm:prSet presAssocID="{A7E91787-4CD6-4D47-A825-6B2B4DCB7355}" presName="node" presStyleLbl="node1" presStyleIdx="0" presStyleCnt="5">
        <dgm:presLayoutVars>
          <dgm:bulletEnabled val="1"/>
        </dgm:presLayoutVars>
      </dgm:prSet>
      <dgm:spPr/>
    </dgm:pt>
    <dgm:pt modelId="{092878DD-5CAB-4DE3-AE04-CD2BDDEE062F}" type="pres">
      <dgm:prSet presAssocID="{3B4849C1-9CA4-47D9-81FD-518700DF5E82}" presName="sibTrans" presStyleLbl="sibTrans1D1" presStyleIdx="0" presStyleCnt="4"/>
      <dgm:spPr/>
    </dgm:pt>
    <dgm:pt modelId="{B4E4EFF1-9CFF-4FF3-9BCD-A8FFA9ECE6C3}" type="pres">
      <dgm:prSet presAssocID="{3B4849C1-9CA4-47D9-81FD-518700DF5E82}" presName="connectorText" presStyleLbl="sibTrans1D1" presStyleIdx="0" presStyleCnt="4"/>
      <dgm:spPr/>
    </dgm:pt>
    <dgm:pt modelId="{8C568A99-F03E-4D20-B683-DD0201273234}" type="pres">
      <dgm:prSet presAssocID="{AFF9966C-3F76-4BE3-8AD8-A21AB0DA0ED4}" presName="node" presStyleLbl="node1" presStyleIdx="1" presStyleCnt="5">
        <dgm:presLayoutVars>
          <dgm:bulletEnabled val="1"/>
        </dgm:presLayoutVars>
      </dgm:prSet>
      <dgm:spPr/>
    </dgm:pt>
    <dgm:pt modelId="{E83E4630-2C1E-4B84-86BD-DA7F25703B28}" type="pres">
      <dgm:prSet presAssocID="{6AE57397-A89E-4A98-A9B0-2D7011C5BAF8}" presName="sibTrans" presStyleLbl="sibTrans1D1" presStyleIdx="1" presStyleCnt="4"/>
      <dgm:spPr/>
    </dgm:pt>
    <dgm:pt modelId="{4A0D8627-9036-4044-95E4-A07BF3C90CC5}" type="pres">
      <dgm:prSet presAssocID="{6AE57397-A89E-4A98-A9B0-2D7011C5BAF8}" presName="connectorText" presStyleLbl="sibTrans1D1" presStyleIdx="1" presStyleCnt="4"/>
      <dgm:spPr/>
    </dgm:pt>
    <dgm:pt modelId="{A7F92465-8C2C-4BDB-8AFD-F8BC1AAC8F5B}" type="pres">
      <dgm:prSet presAssocID="{61BF421E-D416-4CC4-88E8-E4E6B31909D1}" presName="node" presStyleLbl="node1" presStyleIdx="2" presStyleCnt="5">
        <dgm:presLayoutVars>
          <dgm:bulletEnabled val="1"/>
        </dgm:presLayoutVars>
      </dgm:prSet>
      <dgm:spPr/>
    </dgm:pt>
    <dgm:pt modelId="{3F632D44-15EE-4ED5-A728-47BC6E99329F}" type="pres">
      <dgm:prSet presAssocID="{EE602346-B0B6-4428-A263-E58736DD7415}" presName="sibTrans" presStyleLbl="sibTrans1D1" presStyleIdx="2" presStyleCnt="4"/>
      <dgm:spPr/>
    </dgm:pt>
    <dgm:pt modelId="{0DC81A0C-AA20-43FE-8CEC-36E507DC6039}" type="pres">
      <dgm:prSet presAssocID="{EE602346-B0B6-4428-A263-E58736DD7415}" presName="connectorText" presStyleLbl="sibTrans1D1" presStyleIdx="2" presStyleCnt="4"/>
      <dgm:spPr/>
    </dgm:pt>
    <dgm:pt modelId="{ACC00076-F4FA-423D-82AA-A73FBE611B34}" type="pres">
      <dgm:prSet presAssocID="{EACE9967-2F2C-4726-BBBD-5894D4BBA816}" presName="node" presStyleLbl="node1" presStyleIdx="3" presStyleCnt="5">
        <dgm:presLayoutVars>
          <dgm:bulletEnabled val="1"/>
        </dgm:presLayoutVars>
      </dgm:prSet>
      <dgm:spPr/>
    </dgm:pt>
    <dgm:pt modelId="{A7CE7A8B-FB4C-487C-B1FD-7C7EF2E27F4C}" type="pres">
      <dgm:prSet presAssocID="{CF5AA67E-2527-4F20-8884-E46A439E8CE0}" presName="sibTrans" presStyleLbl="sibTrans1D1" presStyleIdx="3" presStyleCnt="4"/>
      <dgm:spPr/>
    </dgm:pt>
    <dgm:pt modelId="{51D32B61-4749-4D5A-AD48-AD0BDC2B9145}" type="pres">
      <dgm:prSet presAssocID="{CF5AA67E-2527-4F20-8884-E46A439E8CE0}" presName="connectorText" presStyleLbl="sibTrans1D1" presStyleIdx="3" presStyleCnt="4"/>
      <dgm:spPr/>
    </dgm:pt>
    <dgm:pt modelId="{FF86D5F0-212E-43B8-9AAA-FE55C09A65BC}" type="pres">
      <dgm:prSet presAssocID="{C1984AE8-62F2-49D7-8F8A-7CE4CB423145}" presName="node" presStyleLbl="node1" presStyleIdx="4" presStyleCnt="5">
        <dgm:presLayoutVars>
          <dgm:bulletEnabled val="1"/>
        </dgm:presLayoutVars>
      </dgm:prSet>
      <dgm:spPr/>
    </dgm:pt>
  </dgm:ptLst>
  <dgm:cxnLst>
    <dgm:cxn modelId="{AAC0F315-2C2C-46D7-B967-76A950BCB2BC}" srcId="{62E406FE-AD7F-4B97-AA63-6D08ED8C5F6B}" destId="{C1984AE8-62F2-49D7-8F8A-7CE4CB423145}" srcOrd="4" destOrd="0" parTransId="{CDECB50D-D6CF-4D4E-A377-7BBBADCE792B}" sibTransId="{6A896B4D-027D-4DAA-BE54-5C7FB7FE215E}"/>
    <dgm:cxn modelId="{7443CA1D-71F0-4062-99F1-408AAA09B0C2}" type="presOf" srcId="{EACE9967-2F2C-4726-BBBD-5894D4BBA816}" destId="{ACC00076-F4FA-423D-82AA-A73FBE611B34}" srcOrd="0" destOrd="0" presId="urn:microsoft.com/office/officeart/2005/8/layout/bProcess3"/>
    <dgm:cxn modelId="{029DA323-6B89-4553-859C-E65C853DE593}" type="presOf" srcId="{CF5AA67E-2527-4F20-8884-E46A439E8CE0}" destId="{51D32B61-4749-4D5A-AD48-AD0BDC2B9145}" srcOrd="1" destOrd="0" presId="urn:microsoft.com/office/officeart/2005/8/layout/bProcess3"/>
    <dgm:cxn modelId="{C2CDDE38-2957-4AC4-A2B1-B703C38A48FB}" type="presOf" srcId="{EE602346-B0B6-4428-A263-E58736DD7415}" destId="{0DC81A0C-AA20-43FE-8CEC-36E507DC6039}" srcOrd="1" destOrd="0" presId="urn:microsoft.com/office/officeart/2005/8/layout/bProcess3"/>
    <dgm:cxn modelId="{214EFA5B-45D8-4E7E-938A-F05E0699EE8E}" type="presOf" srcId="{A7E91787-4CD6-4D47-A825-6B2B4DCB7355}" destId="{292792A4-7588-410A-AE3D-9283A8959B5E}" srcOrd="0" destOrd="0" presId="urn:microsoft.com/office/officeart/2005/8/layout/bProcess3"/>
    <dgm:cxn modelId="{16BC226E-A1DD-4BA7-815E-141B9EAC777F}" type="presOf" srcId="{61BF421E-D416-4CC4-88E8-E4E6B31909D1}" destId="{A7F92465-8C2C-4BDB-8AFD-F8BC1AAC8F5B}" srcOrd="0" destOrd="0" presId="urn:microsoft.com/office/officeart/2005/8/layout/bProcess3"/>
    <dgm:cxn modelId="{C9454754-E953-42FD-AD9A-BB3E8A370C01}" srcId="{62E406FE-AD7F-4B97-AA63-6D08ED8C5F6B}" destId="{EACE9967-2F2C-4726-BBBD-5894D4BBA816}" srcOrd="3" destOrd="0" parTransId="{38D48CDD-1469-458D-A319-5384EE6AF81A}" sibTransId="{CF5AA67E-2527-4F20-8884-E46A439E8CE0}"/>
    <dgm:cxn modelId="{B6497F8C-31B3-40F5-89F9-C5E68FD261A0}" srcId="{62E406FE-AD7F-4B97-AA63-6D08ED8C5F6B}" destId="{A7E91787-4CD6-4D47-A825-6B2B4DCB7355}" srcOrd="0" destOrd="0" parTransId="{CB4193F1-F4FA-40AE-B678-667FFD52EF21}" sibTransId="{3B4849C1-9CA4-47D9-81FD-518700DF5E82}"/>
    <dgm:cxn modelId="{C4F34D8E-44D5-47AC-9A0E-4A4DB814A30B}" type="presOf" srcId="{3B4849C1-9CA4-47D9-81FD-518700DF5E82}" destId="{B4E4EFF1-9CFF-4FF3-9BCD-A8FFA9ECE6C3}" srcOrd="1" destOrd="0" presId="urn:microsoft.com/office/officeart/2005/8/layout/bProcess3"/>
    <dgm:cxn modelId="{7F23B98E-F007-489D-BCBC-06AA96594975}" type="presOf" srcId="{CF5AA67E-2527-4F20-8884-E46A439E8CE0}" destId="{A7CE7A8B-FB4C-487C-B1FD-7C7EF2E27F4C}" srcOrd="0" destOrd="0" presId="urn:microsoft.com/office/officeart/2005/8/layout/bProcess3"/>
    <dgm:cxn modelId="{FAD6DB9D-26D4-42C1-99D9-34212C78CA92}" type="presOf" srcId="{6AE57397-A89E-4A98-A9B0-2D7011C5BAF8}" destId="{4A0D8627-9036-4044-95E4-A07BF3C90CC5}" srcOrd="1" destOrd="0" presId="urn:microsoft.com/office/officeart/2005/8/layout/bProcess3"/>
    <dgm:cxn modelId="{8763B9AF-3EE4-42E3-9807-B26234E008D9}" type="presOf" srcId="{6AE57397-A89E-4A98-A9B0-2D7011C5BAF8}" destId="{E83E4630-2C1E-4B84-86BD-DA7F25703B28}" srcOrd="0" destOrd="0" presId="urn:microsoft.com/office/officeart/2005/8/layout/bProcess3"/>
    <dgm:cxn modelId="{C52864B0-EAA0-4F22-A395-1250F15A7D16}" srcId="{62E406FE-AD7F-4B97-AA63-6D08ED8C5F6B}" destId="{61BF421E-D416-4CC4-88E8-E4E6B31909D1}" srcOrd="2" destOrd="0" parTransId="{789381D9-01EB-4FF0-BEA2-73703218D9A3}" sibTransId="{EE602346-B0B6-4428-A263-E58736DD7415}"/>
    <dgm:cxn modelId="{7C1588B1-BA76-4C19-B9DF-28B770BD24E6}" type="presOf" srcId="{AFF9966C-3F76-4BE3-8AD8-A21AB0DA0ED4}" destId="{8C568A99-F03E-4D20-B683-DD0201273234}" srcOrd="0" destOrd="0" presId="urn:microsoft.com/office/officeart/2005/8/layout/bProcess3"/>
    <dgm:cxn modelId="{9C8583C5-37F0-4FF2-9289-F5EB9BE09BF0}" type="presOf" srcId="{C1984AE8-62F2-49D7-8F8A-7CE4CB423145}" destId="{FF86D5F0-212E-43B8-9AAA-FE55C09A65BC}" srcOrd="0" destOrd="0" presId="urn:microsoft.com/office/officeart/2005/8/layout/bProcess3"/>
    <dgm:cxn modelId="{CC0D14C6-FCC0-4F64-8EDB-B3015452A0C9}" type="presOf" srcId="{62E406FE-AD7F-4B97-AA63-6D08ED8C5F6B}" destId="{0FB66157-F879-473D-B033-78C8BDE5BE69}" srcOrd="0" destOrd="0" presId="urn:microsoft.com/office/officeart/2005/8/layout/bProcess3"/>
    <dgm:cxn modelId="{1B6C59C7-19F2-40CA-9323-A6B2B29F5584}" srcId="{62E406FE-AD7F-4B97-AA63-6D08ED8C5F6B}" destId="{AFF9966C-3F76-4BE3-8AD8-A21AB0DA0ED4}" srcOrd="1" destOrd="0" parTransId="{0657EF53-FF18-43F5-9557-A231662D22E1}" sibTransId="{6AE57397-A89E-4A98-A9B0-2D7011C5BAF8}"/>
    <dgm:cxn modelId="{DE1325D8-6FB6-4758-9D4D-2BAFEEEA3EFD}" type="presOf" srcId="{EE602346-B0B6-4428-A263-E58736DD7415}" destId="{3F632D44-15EE-4ED5-A728-47BC6E99329F}" srcOrd="0" destOrd="0" presId="urn:microsoft.com/office/officeart/2005/8/layout/bProcess3"/>
    <dgm:cxn modelId="{B5C54BEA-A4BA-45CD-A345-00740A6C5E48}" type="presOf" srcId="{3B4849C1-9CA4-47D9-81FD-518700DF5E82}" destId="{092878DD-5CAB-4DE3-AE04-CD2BDDEE062F}" srcOrd="0" destOrd="0" presId="urn:microsoft.com/office/officeart/2005/8/layout/bProcess3"/>
    <dgm:cxn modelId="{1B9481FB-05E8-4A87-9CCF-B244F4A7FDF4}" type="presParOf" srcId="{0FB66157-F879-473D-B033-78C8BDE5BE69}" destId="{292792A4-7588-410A-AE3D-9283A8959B5E}" srcOrd="0" destOrd="0" presId="urn:microsoft.com/office/officeart/2005/8/layout/bProcess3"/>
    <dgm:cxn modelId="{79B74B2C-CB0D-45E0-ACCB-E2D3C8944A22}" type="presParOf" srcId="{0FB66157-F879-473D-B033-78C8BDE5BE69}" destId="{092878DD-5CAB-4DE3-AE04-CD2BDDEE062F}" srcOrd="1" destOrd="0" presId="urn:microsoft.com/office/officeart/2005/8/layout/bProcess3"/>
    <dgm:cxn modelId="{1399B528-A858-4775-9C29-6F7E042CBB7D}" type="presParOf" srcId="{092878DD-5CAB-4DE3-AE04-CD2BDDEE062F}" destId="{B4E4EFF1-9CFF-4FF3-9BCD-A8FFA9ECE6C3}" srcOrd="0" destOrd="0" presId="urn:microsoft.com/office/officeart/2005/8/layout/bProcess3"/>
    <dgm:cxn modelId="{0F484B54-F6B1-47F4-9988-2ED32F6549BF}" type="presParOf" srcId="{0FB66157-F879-473D-B033-78C8BDE5BE69}" destId="{8C568A99-F03E-4D20-B683-DD0201273234}" srcOrd="2" destOrd="0" presId="urn:microsoft.com/office/officeart/2005/8/layout/bProcess3"/>
    <dgm:cxn modelId="{1113CC5A-A22D-4B9C-9BFE-B936FDC8A1FC}" type="presParOf" srcId="{0FB66157-F879-473D-B033-78C8BDE5BE69}" destId="{E83E4630-2C1E-4B84-86BD-DA7F25703B28}" srcOrd="3" destOrd="0" presId="urn:microsoft.com/office/officeart/2005/8/layout/bProcess3"/>
    <dgm:cxn modelId="{9AAB5B14-D2B7-4B97-B024-F3EC4D020776}" type="presParOf" srcId="{E83E4630-2C1E-4B84-86BD-DA7F25703B28}" destId="{4A0D8627-9036-4044-95E4-A07BF3C90CC5}" srcOrd="0" destOrd="0" presId="urn:microsoft.com/office/officeart/2005/8/layout/bProcess3"/>
    <dgm:cxn modelId="{1968DC0A-0609-41E1-AA4E-4084E6288571}" type="presParOf" srcId="{0FB66157-F879-473D-B033-78C8BDE5BE69}" destId="{A7F92465-8C2C-4BDB-8AFD-F8BC1AAC8F5B}" srcOrd="4" destOrd="0" presId="urn:microsoft.com/office/officeart/2005/8/layout/bProcess3"/>
    <dgm:cxn modelId="{DFBFCDB0-3046-490B-AAFC-5937FA306F24}" type="presParOf" srcId="{0FB66157-F879-473D-B033-78C8BDE5BE69}" destId="{3F632D44-15EE-4ED5-A728-47BC6E99329F}" srcOrd="5" destOrd="0" presId="urn:microsoft.com/office/officeart/2005/8/layout/bProcess3"/>
    <dgm:cxn modelId="{DEBCF196-68C1-4539-B206-720C2A457C03}" type="presParOf" srcId="{3F632D44-15EE-4ED5-A728-47BC6E99329F}" destId="{0DC81A0C-AA20-43FE-8CEC-36E507DC6039}" srcOrd="0" destOrd="0" presId="urn:microsoft.com/office/officeart/2005/8/layout/bProcess3"/>
    <dgm:cxn modelId="{A2DA7F16-9C0A-40DC-A624-6225440BD57C}" type="presParOf" srcId="{0FB66157-F879-473D-B033-78C8BDE5BE69}" destId="{ACC00076-F4FA-423D-82AA-A73FBE611B34}" srcOrd="6" destOrd="0" presId="urn:microsoft.com/office/officeart/2005/8/layout/bProcess3"/>
    <dgm:cxn modelId="{596CC75E-742A-457B-A150-85038CEF0D5D}" type="presParOf" srcId="{0FB66157-F879-473D-B033-78C8BDE5BE69}" destId="{A7CE7A8B-FB4C-487C-B1FD-7C7EF2E27F4C}" srcOrd="7" destOrd="0" presId="urn:microsoft.com/office/officeart/2005/8/layout/bProcess3"/>
    <dgm:cxn modelId="{C97A0EC5-D654-4659-B0DF-1640267812E3}" type="presParOf" srcId="{A7CE7A8B-FB4C-487C-B1FD-7C7EF2E27F4C}" destId="{51D32B61-4749-4D5A-AD48-AD0BDC2B9145}" srcOrd="0" destOrd="0" presId="urn:microsoft.com/office/officeart/2005/8/layout/bProcess3"/>
    <dgm:cxn modelId="{FB2D7ADD-CC1A-4196-8598-6800CDFE7C08}" type="presParOf" srcId="{0FB66157-F879-473D-B033-78C8BDE5BE69}" destId="{FF86D5F0-212E-43B8-9AAA-FE55C09A65BC}"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878DD-5CAB-4DE3-AE04-CD2BDDEE062F}">
      <dsp:nvSpPr>
        <dsp:cNvPr id="0" name=""/>
        <dsp:cNvSpPr/>
      </dsp:nvSpPr>
      <dsp:spPr>
        <a:xfrm>
          <a:off x="2717264" y="1404639"/>
          <a:ext cx="593127" cy="91440"/>
        </a:xfrm>
        <a:custGeom>
          <a:avLst/>
          <a:gdLst/>
          <a:ahLst/>
          <a:cxnLst/>
          <a:rect l="0" t="0" r="0" b="0"/>
          <a:pathLst>
            <a:path>
              <a:moveTo>
                <a:pt x="0" y="45720"/>
              </a:moveTo>
              <a:lnTo>
                <a:pt x="593127" y="45720"/>
              </a:lnTo>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98235" y="1447240"/>
        <a:ext cx="31186" cy="6237"/>
      </dsp:txXfrm>
    </dsp:sp>
    <dsp:sp modelId="{292792A4-7588-410A-AE3D-9283A8959B5E}">
      <dsp:nvSpPr>
        <dsp:cNvPr id="0" name=""/>
        <dsp:cNvSpPr/>
      </dsp:nvSpPr>
      <dsp:spPr>
        <a:xfrm>
          <a:off x="7204" y="636801"/>
          <a:ext cx="2711860" cy="162711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kern="1200" dirty="0"/>
            <a:t>TRANSFORMATION</a:t>
          </a:r>
          <a:r>
            <a:rPr lang="en-IN" sz="1500" kern="1200" dirty="0"/>
            <a:t>:</a:t>
          </a:r>
        </a:p>
        <a:p>
          <a:pPr marL="0" lvl="0" indent="0" algn="ctr" defTabSz="666750">
            <a:lnSpc>
              <a:spcPct val="90000"/>
            </a:lnSpc>
            <a:spcBef>
              <a:spcPct val="0"/>
            </a:spcBef>
            <a:spcAft>
              <a:spcPct val="35000"/>
            </a:spcAft>
            <a:buNone/>
          </a:pPr>
          <a:r>
            <a:rPr lang="en-IN" sz="1500" kern="1200" dirty="0"/>
            <a:t> Scaling and transformation was done using Power Transformer</a:t>
          </a:r>
        </a:p>
      </dsp:txBody>
      <dsp:txXfrm>
        <a:off x="7204" y="636801"/>
        <a:ext cx="2711860" cy="1627116"/>
      </dsp:txXfrm>
    </dsp:sp>
    <dsp:sp modelId="{E83E4630-2C1E-4B84-86BD-DA7F25703B28}">
      <dsp:nvSpPr>
        <dsp:cNvPr id="0" name=""/>
        <dsp:cNvSpPr/>
      </dsp:nvSpPr>
      <dsp:spPr>
        <a:xfrm>
          <a:off x="6052853" y="1404639"/>
          <a:ext cx="593127" cy="91440"/>
        </a:xfrm>
        <a:custGeom>
          <a:avLst/>
          <a:gdLst/>
          <a:ahLst/>
          <a:cxnLst/>
          <a:rect l="0" t="0" r="0" b="0"/>
          <a:pathLst>
            <a:path>
              <a:moveTo>
                <a:pt x="0" y="45720"/>
              </a:moveTo>
              <a:lnTo>
                <a:pt x="593127" y="45720"/>
              </a:lnTo>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333824" y="1447240"/>
        <a:ext cx="31186" cy="6237"/>
      </dsp:txXfrm>
    </dsp:sp>
    <dsp:sp modelId="{8C568A99-F03E-4D20-B683-DD0201273234}">
      <dsp:nvSpPr>
        <dsp:cNvPr id="0" name=""/>
        <dsp:cNvSpPr/>
      </dsp:nvSpPr>
      <dsp:spPr>
        <a:xfrm>
          <a:off x="3342792" y="636801"/>
          <a:ext cx="2711860" cy="162711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kern="1200" dirty="0"/>
            <a:t>TRAIN TEST SPLIT</a:t>
          </a:r>
          <a:r>
            <a:rPr lang="en-IN" sz="1500" kern="1200" dirty="0"/>
            <a:t>:</a:t>
          </a:r>
        </a:p>
        <a:p>
          <a:pPr marL="0" lvl="0" indent="0" algn="ctr" defTabSz="666750">
            <a:lnSpc>
              <a:spcPct val="90000"/>
            </a:lnSpc>
            <a:spcBef>
              <a:spcPct val="0"/>
            </a:spcBef>
            <a:spcAft>
              <a:spcPct val="35000"/>
            </a:spcAft>
            <a:buNone/>
          </a:pPr>
          <a:r>
            <a:rPr lang="en-IN" sz="1500" kern="1200" dirty="0"/>
            <a:t> Performing a train-test split, we have chosen 70:30 ratio</a:t>
          </a:r>
        </a:p>
      </dsp:txBody>
      <dsp:txXfrm>
        <a:off x="3342792" y="636801"/>
        <a:ext cx="2711860" cy="1627116"/>
      </dsp:txXfrm>
    </dsp:sp>
    <dsp:sp modelId="{3F632D44-15EE-4ED5-A728-47BC6E99329F}">
      <dsp:nvSpPr>
        <dsp:cNvPr id="0" name=""/>
        <dsp:cNvSpPr/>
      </dsp:nvSpPr>
      <dsp:spPr>
        <a:xfrm>
          <a:off x="1363134" y="2262117"/>
          <a:ext cx="6671177" cy="593127"/>
        </a:xfrm>
        <a:custGeom>
          <a:avLst/>
          <a:gdLst/>
          <a:ahLst/>
          <a:cxnLst/>
          <a:rect l="0" t="0" r="0" b="0"/>
          <a:pathLst>
            <a:path>
              <a:moveTo>
                <a:pt x="6671177" y="0"/>
              </a:moveTo>
              <a:lnTo>
                <a:pt x="6671177" y="313663"/>
              </a:lnTo>
              <a:lnTo>
                <a:pt x="0" y="313663"/>
              </a:lnTo>
              <a:lnTo>
                <a:pt x="0" y="593127"/>
              </a:lnTo>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31216" y="2555562"/>
        <a:ext cx="335013" cy="6237"/>
      </dsp:txXfrm>
    </dsp:sp>
    <dsp:sp modelId="{A7F92465-8C2C-4BDB-8AFD-F8BC1AAC8F5B}">
      <dsp:nvSpPr>
        <dsp:cNvPr id="0" name=""/>
        <dsp:cNvSpPr/>
      </dsp:nvSpPr>
      <dsp:spPr>
        <a:xfrm>
          <a:off x="6678381" y="636801"/>
          <a:ext cx="2711860" cy="162711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kern="1200" dirty="0"/>
            <a:t>BASE MODEL</a:t>
          </a:r>
          <a:r>
            <a:rPr lang="en-IN" sz="1500" kern="1200" dirty="0"/>
            <a:t>:</a:t>
          </a:r>
        </a:p>
        <a:p>
          <a:pPr marL="0" lvl="0" indent="0" algn="ctr" defTabSz="666750">
            <a:lnSpc>
              <a:spcPct val="90000"/>
            </a:lnSpc>
            <a:spcBef>
              <a:spcPct val="0"/>
            </a:spcBef>
            <a:spcAft>
              <a:spcPct val="35000"/>
            </a:spcAft>
            <a:buNone/>
          </a:pPr>
          <a:r>
            <a:rPr lang="en-IN" sz="1500" kern="1200" dirty="0"/>
            <a:t> We have built our base model with all features including the insignificant ones</a:t>
          </a:r>
        </a:p>
      </dsp:txBody>
      <dsp:txXfrm>
        <a:off x="6678381" y="636801"/>
        <a:ext cx="2711860" cy="1627116"/>
      </dsp:txXfrm>
    </dsp:sp>
    <dsp:sp modelId="{A7CE7A8B-FB4C-487C-B1FD-7C7EF2E27F4C}">
      <dsp:nvSpPr>
        <dsp:cNvPr id="0" name=""/>
        <dsp:cNvSpPr/>
      </dsp:nvSpPr>
      <dsp:spPr>
        <a:xfrm>
          <a:off x="2717264" y="3655483"/>
          <a:ext cx="593127" cy="91440"/>
        </a:xfrm>
        <a:custGeom>
          <a:avLst/>
          <a:gdLst/>
          <a:ahLst/>
          <a:cxnLst/>
          <a:rect l="0" t="0" r="0" b="0"/>
          <a:pathLst>
            <a:path>
              <a:moveTo>
                <a:pt x="0" y="45720"/>
              </a:moveTo>
              <a:lnTo>
                <a:pt x="593127" y="45720"/>
              </a:lnTo>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98235" y="3698085"/>
        <a:ext cx="31186" cy="6237"/>
      </dsp:txXfrm>
    </dsp:sp>
    <dsp:sp modelId="{ACC00076-F4FA-423D-82AA-A73FBE611B34}">
      <dsp:nvSpPr>
        <dsp:cNvPr id="0" name=""/>
        <dsp:cNvSpPr/>
      </dsp:nvSpPr>
      <dsp:spPr>
        <a:xfrm>
          <a:off x="7204" y="2887645"/>
          <a:ext cx="2711860" cy="162711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kern="1200" dirty="0"/>
            <a:t>FEATURE SELECTION</a:t>
          </a:r>
          <a:r>
            <a:rPr lang="en-IN" sz="1500" kern="1200" dirty="0"/>
            <a:t>: </a:t>
          </a:r>
        </a:p>
        <a:p>
          <a:pPr marL="0" lvl="0" indent="0" algn="ctr" defTabSz="666750">
            <a:lnSpc>
              <a:spcPct val="90000"/>
            </a:lnSpc>
            <a:spcBef>
              <a:spcPct val="0"/>
            </a:spcBef>
            <a:spcAft>
              <a:spcPct val="35000"/>
            </a:spcAft>
            <a:buNone/>
          </a:pPr>
          <a:r>
            <a:rPr lang="en-IN" sz="1500" kern="1200" dirty="0"/>
            <a:t>We have selected best features using Sequential Feature Selection and Recursive Feature Elimination</a:t>
          </a:r>
        </a:p>
      </dsp:txBody>
      <dsp:txXfrm>
        <a:off x="7204" y="2887645"/>
        <a:ext cx="2711860" cy="1627116"/>
      </dsp:txXfrm>
    </dsp:sp>
    <dsp:sp modelId="{FF86D5F0-212E-43B8-9AAA-FE55C09A65BC}">
      <dsp:nvSpPr>
        <dsp:cNvPr id="0" name=""/>
        <dsp:cNvSpPr/>
      </dsp:nvSpPr>
      <dsp:spPr>
        <a:xfrm>
          <a:off x="3342792" y="2887645"/>
          <a:ext cx="2711860" cy="162711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kern="1200" dirty="0"/>
            <a:t>FINAL MODEL</a:t>
          </a:r>
          <a:r>
            <a:rPr lang="en-IN" sz="1500" kern="1200" dirty="0"/>
            <a:t>: </a:t>
          </a:r>
        </a:p>
        <a:p>
          <a:pPr marL="0" lvl="0" indent="0" algn="ctr" defTabSz="666750">
            <a:lnSpc>
              <a:spcPct val="90000"/>
            </a:lnSpc>
            <a:spcBef>
              <a:spcPct val="0"/>
            </a:spcBef>
            <a:spcAft>
              <a:spcPct val="35000"/>
            </a:spcAft>
            <a:buNone/>
          </a:pPr>
          <a:r>
            <a:rPr lang="en-IN" sz="1500" kern="1200" dirty="0"/>
            <a:t>Our final model is achieved by reducing dimensionality by using the VIF method for removing multicollinear features.</a:t>
          </a:r>
        </a:p>
      </dsp:txBody>
      <dsp:txXfrm>
        <a:off x="3342792" y="2887645"/>
        <a:ext cx="2711860" cy="162711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8" name="Google Shape;268;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NEHA</a:t>
            </a:r>
            <a:endParaRPr dirty="0"/>
          </a:p>
        </p:txBody>
      </p:sp>
      <p:sp>
        <p:nvSpPr>
          <p:cNvPr id="262" name="Google Shape;262;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5" name="Google Shape;29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1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AVIRAJ</a:t>
            </a:r>
            <a:endParaRPr dirty="0"/>
          </a:p>
        </p:txBody>
      </p:sp>
      <p:sp>
        <p:nvSpPr>
          <p:cNvPr id="318" name="Google Shape;318;p14: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AVIRAJ</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88245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AVIRAJ</a:t>
            </a:r>
            <a:endParaRPr dirty="0"/>
          </a:p>
        </p:txBody>
      </p:sp>
      <p:sp>
        <p:nvSpPr>
          <p:cNvPr id="327" name="Google Shape;327;p1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MOHAN</a:t>
            </a:r>
            <a:endParaRPr dirty="0">
              <a:latin typeface="Times New Roman" panose="02020603050405020304" pitchFamily="18" charset="0"/>
              <a:cs typeface="Times New Roman" panose="02020603050405020304" pitchFamily="18" charset="0"/>
            </a:endParaRPr>
          </a:p>
        </p:txBody>
      </p:sp>
      <p:sp>
        <p:nvSpPr>
          <p:cNvPr id="150" name="Google Shape;150;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LOVELY</a:t>
            </a:r>
            <a:endParaRPr dirty="0">
              <a:latin typeface="Times New Roman" panose="02020603050405020304" pitchFamily="18" charset="0"/>
              <a:cs typeface="Times New Roman" panose="02020603050405020304" pitchFamily="18" charset="0"/>
            </a:endParaRPr>
          </a:p>
        </p:txBody>
      </p:sp>
      <p:sp>
        <p:nvSpPr>
          <p:cNvPr id="157" name="Google Shape;157;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LOVELY</a:t>
            </a:r>
            <a:endParaRPr dirty="0"/>
          </a:p>
        </p:txBody>
      </p:sp>
      <p:sp>
        <p:nvSpPr>
          <p:cNvPr id="202" name="Google Shape;202;p4: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LOVELY</a:t>
            </a:r>
            <a:endParaRPr dirty="0"/>
          </a:p>
        </p:txBody>
      </p:sp>
      <p:sp>
        <p:nvSpPr>
          <p:cNvPr id="223" name="Google Shape;22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LOVELY</a:t>
            </a:r>
            <a:endParaRPr dirty="0"/>
          </a:p>
        </p:txBody>
      </p:sp>
      <p:sp>
        <p:nvSpPr>
          <p:cNvPr id="231" name="Google Shape;231;p8: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IN" dirty="0"/>
              <a:t>NIK</a:t>
            </a:r>
            <a:endParaRPr dirty="0"/>
          </a:p>
        </p:txBody>
      </p:sp>
      <p:sp>
        <p:nvSpPr>
          <p:cNvPr id="240" name="Google Shape;240;p9: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a487dd257c_4_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a487dd257c_4_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8" name="Google Shape;248;ga487dd257c_4_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4" name="Google Shape;254;p10: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A75-190E-4FC4-91D3-4D68D6446F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38B85D-F9D0-4CCA-9CA6-E2A8B5709B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0CE1E-7AFB-4F80-AD6A-609BC25FCAA7}"/>
              </a:ext>
            </a:extLst>
          </p:cNvPr>
          <p:cNvSpPr>
            <a:spLocks noGrp="1"/>
          </p:cNvSpPr>
          <p:nvPr>
            <p:ph type="dt" sz="half" idx="10"/>
          </p:nvPr>
        </p:nvSpPr>
        <p:spPr/>
        <p:txBody>
          <a:bodyPr/>
          <a:lstStyle/>
          <a:p>
            <a:fld id="{71338CA5-2133-4108-9009-972464FCB42F}" type="datetimeFigureOut">
              <a:rPr lang="en-US" smtClean="0"/>
              <a:t>12/3/2020</a:t>
            </a:fld>
            <a:endParaRPr lang="en-US"/>
          </a:p>
        </p:txBody>
      </p:sp>
      <p:sp>
        <p:nvSpPr>
          <p:cNvPr id="5" name="Footer Placeholder 4">
            <a:extLst>
              <a:ext uri="{FF2B5EF4-FFF2-40B4-BE49-F238E27FC236}">
                <a16:creationId xmlns:a16="http://schemas.microsoft.com/office/drawing/2014/main" id="{C2730B0C-605B-4E3A-911C-D96049373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85142-FD16-40CA-B7CF-FD4851118609}"/>
              </a:ext>
            </a:extLst>
          </p:cNvPr>
          <p:cNvSpPr>
            <a:spLocks noGrp="1"/>
          </p:cNvSpPr>
          <p:nvPr>
            <p:ph type="sldNum" sz="quarter" idx="12"/>
          </p:nvPr>
        </p:nvSpPr>
        <p:spPr/>
        <p:txBody>
          <a:bodyPr/>
          <a:lstStyle/>
          <a:p>
            <a:fld id="{8607A7F4-D3FC-4F41-B3FD-180C9D73703E}" type="slidenum">
              <a:rPr lang="en-US" smtClean="0"/>
              <a:t>‹#›</a:t>
            </a:fld>
            <a:endParaRPr lang="en-US"/>
          </a:p>
        </p:txBody>
      </p:sp>
    </p:spTree>
    <p:extLst>
      <p:ext uri="{BB962C8B-B14F-4D97-AF65-F5344CB8AC3E}">
        <p14:creationId xmlns:p14="http://schemas.microsoft.com/office/powerpoint/2010/main" val="267308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1757-3582-41FE-ADC9-466B4470FE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42E268-FDB9-404A-B520-28D1BEF19A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9A334-1817-4620-8D56-A06084399C80}"/>
              </a:ext>
            </a:extLst>
          </p:cNvPr>
          <p:cNvSpPr>
            <a:spLocks noGrp="1"/>
          </p:cNvSpPr>
          <p:nvPr>
            <p:ph type="dt" sz="half" idx="10"/>
          </p:nvPr>
        </p:nvSpPr>
        <p:spPr/>
        <p:txBody>
          <a:bodyPr/>
          <a:lstStyle/>
          <a:p>
            <a:fld id="{71338CA5-2133-4108-9009-972464FCB42F}" type="datetimeFigureOut">
              <a:rPr lang="en-US" smtClean="0"/>
              <a:t>12/3/2020</a:t>
            </a:fld>
            <a:endParaRPr lang="en-US"/>
          </a:p>
        </p:txBody>
      </p:sp>
      <p:sp>
        <p:nvSpPr>
          <p:cNvPr id="5" name="Footer Placeholder 4">
            <a:extLst>
              <a:ext uri="{FF2B5EF4-FFF2-40B4-BE49-F238E27FC236}">
                <a16:creationId xmlns:a16="http://schemas.microsoft.com/office/drawing/2014/main" id="{66F3FC03-8C88-485B-BBDA-8EB264F39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42F7C-0848-4A0D-9E2E-C13E44214AAB}"/>
              </a:ext>
            </a:extLst>
          </p:cNvPr>
          <p:cNvSpPr>
            <a:spLocks noGrp="1"/>
          </p:cNvSpPr>
          <p:nvPr>
            <p:ph type="sldNum" sz="quarter" idx="12"/>
          </p:nvPr>
        </p:nvSpPr>
        <p:spPr/>
        <p:txBody>
          <a:bodyPr/>
          <a:lstStyle/>
          <a:p>
            <a:fld id="{8607A7F4-D3FC-4F41-B3FD-180C9D73703E}" type="slidenum">
              <a:rPr lang="en-US" smtClean="0"/>
              <a:t>‹#›</a:t>
            </a:fld>
            <a:endParaRPr lang="en-US"/>
          </a:p>
        </p:txBody>
      </p:sp>
    </p:spTree>
    <p:extLst>
      <p:ext uri="{BB962C8B-B14F-4D97-AF65-F5344CB8AC3E}">
        <p14:creationId xmlns:p14="http://schemas.microsoft.com/office/powerpoint/2010/main" val="276739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41DEED-3438-4562-AFD2-915B2FC1B7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3670B-B374-43A8-8BE3-618F295E9B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6490F-A27C-493B-93BD-E8B9623B0489}"/>
              </a:ext>
            </a:extLst>
          </p:cNvPr>
          <p:cNvSpPr>
            <a:spLocks noGrp="1"/>
          </p:cNvSpPr>
          <p:nvPr>
            <p:ph type="dt" sz="half" idx="10"/>
          </p:nvPr>
        </p:nvSpPr>
        <p:spPr/>
        <p:txBody>
          <a:bodyPr/>
          <a:lstStyle/>
          <a:p>
            <a:fld id="{71338CA5-2133-4108-9009-972464FCB42F}" type="datetimeFigureOut">
              <a:rPr lang="en-US" smtClean="0"/>
              <a:t>12/3/2020</a:t>
            </a:fld>
            <a:endParaRPr lang="en-US"/>
          </a:p>
        </p:txBody>
      </p:sp>
      <p:sp>
        <p:nvSpPr>
          <p:cNvPr id="5" name="Footer Placeholder 4">
            <a:extLst>
              <a:ext uri="{FF2B5EF4-FFF2-40B4-BE49-F238E27FC236}">
                <a16:creationId xmlns:a16="http://schemas.microsoft.com/office/drawing/2014/main" id="{DE692C58-4F3E-47B6-8033-C970EED5A1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F265B-CB10-4F89-A961-7E8F8524AC32}"/>
              </a:ext>
            </a:extLst>
          </p:cNvPr>
          <p:cNvSpPr>
            <a:spLocks noGrp="1"/>
          </p:cNvSpPr>
          <p:nvPr>
            <p:ph type="sldNum" sz="quarter" idx="12"/>
          </p:nvPr>
        </p:nvSpPr>
        <p:spPr/>
        <p:txBody>
          <a:bodyPr/>
          <a:lstStyle/>
          <a:p>
            <a:fld id="{8607A7F4-D3FC-4F41-B3FD-180C9D73703E}" type="slidenum">
              <a:rPr lang="en-US" smtClean="0"/>
              <a:t>‹#›</a:t>
            </a:fld>
            <a:endParaRPr lang="en-US"/>
          </a:p>
        </p:txBody>
      </p:sp>
    </p:spTree>
    <p:extLst>
      <p:ext uri="{BB962C8B-B14F-4D97-AF65-F5344CB8AC3E}">
        <p14:creationId xmlns:p14="http://schemas.microsoft.com/office/powerpoint/2010/main" val="1320442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0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79231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410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1844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7937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8120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530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940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F507-7F41-4B01-93F6-8EA9EEFD0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9D8FC7-40D1-4154-AB37-56AFA5B985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13FCF2-76DF-4A09-A2C8-CD4F558A353B}"/>
              </a:ext>
            </a:extLst>
          </p:cNvPr>
          <p:cNvSpPr>
            <a:spLocks noGrp="1"/>
          </p:cNvSpPr>
          <p:nvPr>
            <p:ph type="dt" sz="half" idx="10"/>
          </p:nvPr>
        </p:nvSpPr>
        <p:spPr/>
        <p:txBody>
          <a:bodyPr/>
          <a:lstStyle/>
          <a:p>
            <a:fld id="{71338CA5-2133-4108-9009-972464FCB42F}" type="datetimeFigureOut">
              <a:rPr lang="en-US" smtClean="0"/>
              <a:t>12/3/2020</a:t>
            </a:fld>
            <a:endParaRPr lang="en-US"/>
          </a:p>
        </p:txBody>
      </p:sp>
      <p:sp>
        <p:nvSpPr>
          <p:cNvPr id="5" name="Footer Placeholder 4">
            <a:extLst>
              <a:ext uri="{FF2B5EF4-FFF2-40B4-BE49-F238E27FC236}">
                <a16:creationId xmlns:a16="http://schemas.microsoft.com/office/drawing/2014/main" id="{A43680B4-2B89-46D5-887B-B5DCCC7F0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14217-6C05-4857-910B-DB067FBC2F3E}"/>
              </a:ext>
            </a:extLst>
          </p:cNvPr>
          <p:cNvSpPr>
            <a:spLocks noGrp="1"/>
          </p:cNvSpPr>
          <p:nvPr>
            <p:ph type="sldNum" sz="quarter" idx="12"/>
          </p:nvPr>
        </p:nvSpPr>
        <p:spPr/>
        <p:txBody>
          <a:bodyPr/>
          <a:lstStyle/>
          <a:p>
            <a:fld id="{8607A7F4-D3FC-4F41-B3FD-180C9D73703E}" type="slidenum">
              <a:rPr lang="en-US" smtClean="0"/>
              <a:t>‹#›</a:t>
            </a:fld>
            <a:endParaRPr lang="en-US"/>
          </a:p>
        </p:txBody>
      </p:sp>
    </p:spTree>
    <p:extLst>
      <p:ext uri="{BB962C8B-B14F-4D97-AF65-F5344CB8AC3E}">
        <p14:creationId xmlns:p14="http://schemas.microsoft.com/office/powerpoint/2010/main" val="3912499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936927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26454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344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2B53-BE39-446C-B7A4-CC8AD3A1C1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DA62A-BC90-4773-AF6A-AEA661B77CF2}"/>
              </a:ext>
            </a:extLst>
          </p:cNvPr>
          <p:cNvSpPr>
            <a:spLocks noGrp="1"/>
          </p:cNvSpPr>
          <p:nvPr>
            <p:ph type="dt" idx="10"/>
          </p:nvPr>
        </p:nvSpPr>
        <p:spPr/>
        <p:txBody>
          <a:bodyPr/>
          <a:lstStyle/>
          <a:p>
            <a:endParaRPr lang="en-US"/>
          </a:p>
        </p:txBody>
      </p:sp>
      <p:sp>
        <p:nvSpPr>
          <p:cNvPr id="4" name="Footer Placeholder 3">
            <a:extLst>
              <a:ext uri="{FF2B5EF4-FFF2-40B4-BE49-F238E27FC236}">
                <a16:creationId xmlns:a16="http://schemas.microsoft.com/office/drawing/2014/main" id="{9D48E9F8-CC81-4BC1-8821-1AF2AACBADB5}"/>
              </a:ext>
            </a:extLst>
          </p:cNvPr>
          <p:cNvSpPr>
            <a:spLocks noGrp="1"/>
          </p:cNvSpPr>
          <p:nvPr>
            <p:ph type="ftr" idx="11"/>
          </p:nvPr>
        </p:nvSpPr>
        <p:spPr/>
        <p:txBody>
          <a:bodyPr/>
          <a:lstStyle/>
          <a:p>
            <a:endParaRPr lang="en-US"/>
          </a:p>
        </p:txBody>
      </p:sp>
      <p:sp>
        <p:nvSpPr>
          <p:cNvPr id="5" name="Slide Number Placeholder 4">
            <a:extLst>
              <a:ext uri="{FF2B5EF4-FFF2-40B4-BE49-F238E27FC236}">
                <a16:creationId xmlns:a16="http://schemas.microsoft.com/office/drawing/2014/main" id="{D282BD47-6876-4D66-835D-76067F7035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5115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AD84-FDEF-45A7-AD40-AAB5B59CB3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896886-05B9-4EE8-9DCC-4A4B9CB52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450B40-6813-4913-AB76-1D6678BE9EF0}"/>
              </a:ext>
            </a:extLst>
          </p:cNvPr>
          <p:cNvSpPr>
            <a:spLocks noGrp="1"/>
          </p:cNvSpPr>
          <p:nvPr>
            <p:ph type="dt" sz="half" idx="10"/>
          </p:nvPr>
        </p:nvSpPr>
        <p:spPr/>
        <p:txBody>
          <a:bodyPr/>
          <a:lstStyle/>
          <a:p>
            <a:fld id="{71338CA5-2133-4108-9009-972464FCB42F}" type="datetimeFigureOut">
              <a:rPr lang="en-US" smtClean="0"/>
              <a:t>12/3/2020</a:t>
            </a:fld>
            <a:endParaRPr lang="en-US"/>
          </a:p>
        </p:txBody>
      </p:sp>
      <p:sp>
        <p:nvSpPr>
          <p:cNvPr id="5" name="Footer Placeholder 4">
            <a:extLst>
              <a:ext uri="{FF2B5EF4-FFF2-40B4-BE49-F238E27FC236}">
                <a16:creationId xmlns:a16="http://schemas.microsoft.com/office/drawing/2014/main" id="{ECE51A83-4AE5-4F13-83CC-3D0CBAE43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DA56B-0EDB-4C48-A2FF-C923733F8936}"/>
              </a:ext>
            </a:extLst>
          </p:cNvPr>
          <p:cNvSpPr>
            <a:spLocks noGrp="1"/>
          </p:cNvSpPr>
          <p:nvPr>
            <p:ph type="sldNum" sz="quarter" idx="12"/>
          </p:nvPr>
        </p:nvSpPr>
        <p:spPr/>
        <p:txBody>
          <a:bodyPr/>
          <a:lstStyle/>
          <a:p>
            <a:fld id="{8607A7F4-D3FC-4F41-B3FD-180C9D73703E}" type="slidenum">
              <a:rPr lang="en-US" smtClean="0"/>
              <a:t>‹#›</a:t>
            </a:fld>
            <a:endParaRPr lang="en-US"/>
          </a:p>
        </p:txBody>
      </p:sp>
    </p:spTree>
    <p:extLst>
      <p:ext uri="{BB962C8B-B14F-4D97-AF65-F5344CB8AC3E}">
        <p14:creationId xmlns:p14="http://schemas.microsoft.com/office/powerpoint/2010/main" val="259567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BD31-CA8D-41D3-B6D3-2B22F56D3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9D04F-DC37-4919-94A8-69DE07FDD9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634350-3001-4AA8-9074-51AA5501F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8BC7E8-A55D-4FC9-ACD0-43CEDF0D9AC3}"/>
              </a:ext>
            </a:extLst>
          </p:cNvPr>
          <p:cNvSpPr>
            <a:spLocks noGrp="1"/>
          </p:cNvSpPr>
          <p:nvPr>
            <p:ph type="dt" sz="half" idx="10"/>
          </p:nvPr>
        </p:nvSpPr>
        <p:spPr/>
        <p:txBody>
          <a:bodyPr/>
          <a:lstStyle/>
          <a:p>
            <a:fld id="{71338CA5-2133-4108-9009-972464FCB42F}" type="datetimeFigureOut">
              <a:rPr lang="en-US" smtClean="0"/>
              <a:t>12/3/2020</a:t>
            </a:fld>
            <a:endParaRPr lang="en-US"/>
          </a:p>
        </p:txBody>
      </p:sp>
      <p:sp>
        <p:nvSpPr>
          <p:cNvPr id="6" name="Footer Placeholder 5">
            <a:extLst>
              <a:ext uri="{FF2B5EF4-FFF2-40B4-BE49-F238E27FC236}">
                <a16:creationId xmlns:a16="http://schemas.microsoft.com/office/drawing/2014/main" id="{B1042318-C623-4625-B827-9AA5FC1C6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11D0A-48ED-4810-9B2A-A2F71D2CB103}"/>
              </a:ext>
            </a:extLst>
          </p:cNvPr>
          <p:cNvSpPr>
            <a:spLocks noGrp="1"/>
          </p:cNvSpPr>
          <p:nvPr>
            <p:ph type="sldNum" sz="quarter" idx="12"/>
          </p:nvPr>
        </p:nvSpPr>
        <p:spPr/>
        <p:txBody>
          <a:bodyPr/>
          <a:lstStyle/>
          <a:p>
            <a:fld id="{8607A7F4-D3FC-4F41-B3FD-180C9D73703E}" type="slidenum">
              <a:rPr lang="en-US" smtClean="0"/>
              <a:t>‹#›</a:t>
            </a:fld>
            <a:endParaRPr lang="en-US"/>
          </a:p>
        </p:txBody>
      </p:sp>
    </p:spTree>
    <p:extLst>
      <p:ext uri="{BB962C8B-B14F-4D97-AF65-F5344CB8AC3E}">
        <p14:creationId xmlns:p14="http://schemas.microsoft.com/office/powerpoint/2010/main" val="63281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1B95-80A6-4841-BB2A-D223E1019E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CA60D2-9D2D-4D5E-82B0-425262690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3B9BE9-B98F-420D-95CD-A7CDCA7E2A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515339-D2B4-4285-BFD3-37C7E1CD9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5FEA0F-EC00-4D80-92BC-835C752E2F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7E9EF0-E98A-459E-BB01-6AD36E59C6E8}"/>
              </a:ext>
            </a:extLst>
          </p:cNvPr>
          <p:cNvSpPr>
            <a:spLocks noGrp="1"/>
          </p:cNvSpPr>
          <p:nvPr>
            <p:ph type="dt" sz="half" idx="10"/>
          </p:nvPr>
        </p:nvSpPr>
        <p:spPr/>
        <p:txBody>
          <a:bodyPr/>
          <a:lstStyle/>
          <a:p>
            <a:fld id="{71338CA5-2133-4108-9009-972464FCB42F}" type="datetimeFigureOut">
              <a:rPr lang="en-US" smtClean="0"/>
              <a:t>12/3/2020</a:t>
            </a:fld>
            <a:endParaRPr lang="en-US"/>
          </a:p>
        </p:txBody>
      </p:sp>
      <p:sp>
        <p:nvSpPr>
          <p:cNvPr id="8" name="Footer Placeholder 7">
            <a:extLst>
              <a:ext uri="{FF2B5EF4-FFF2-40B4-BE49-F238E27FC236}">
                <a16:creationId xmlns:a16="http://schemas.microsoft.com/office/drawing/2014/main" id="{7B836256-784D-4A30-A3D9-CF9C083A87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2C8F56-03AA-45C8-B5E0-2BDC572DC302}"/>
              </a:ext>
            </a:extLst>
          </p:cNvPr>
          <p:cNvSpPr>
            <a:spLocks noGrp="1"/>
          </p:cNvSpPr>
          <p:nvPr>
            <p:ph type="sldNum" sz="quarter" idx="12"/>
          </p:nvPr>
        </p:nvSpPr>
        <p:spPr/>
        <p:txBody>
          <a:bodyPr/>
          <a:lstStyle/>
          <a:p>
            <a:fld id="{8607A7F4-D3FC-4F41-B3FD-180C9D73703E}" type="slidenum">
              <a:rPr lang="en-US" smtClean="0"/>
              <a:t>‹#›</a:t>
            </a:fld>
            <a:endParaRPr lang="en-US"/>
          </a:p>
        </p:txBody>
      </p:sp>
    </p:spTree>
    <p:extLst>
      <p:ext uri="{BB962C8B-B14F-4D97-AF65-F5344CB8AC3E}">
        <p14:creationId xmlns:p14="http://schemas.microsoft.com/office/powerpoint/2010/main" val="3947431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D6C-6798-4602-86A7-D2BAAAA9ED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C76878-F11C-4C98-B872-5AC98F30DF79}"/>
              </a:ext>
            </a:extLst>
          </p:cNvPr>
          <p:cNvSpPr>
            <a:spLocks noGrp="1"/>
          </p:cNvSpPr>
          <p:nvPr>
            <p:ph type="dt" sz="half" idx="10"/>
          </p:nvPr>
        </p:nvSpPr>
        <p:spPr/>
        <p:txBody>
          <a:bodyPr/>
          <a:lstStyle/>
          <a:p>
            <a:fld id="{71338CA5-2133-4108-9009-972464FCB42F}" type="datetimeFigureOut">
              <a:rPr lang="en-US" smtClean="0"/>
              <a:t>12/3/2020</a:t>
            </a:fld>
            <a:endParaRPr lang="en-US"/>
          </a:p>
        </p:txBody>
      </p:sp>
      <p:sp>
        <p:nvSpPr>
          <p:cNvPr id="4" name="Footer Placeholder 3">
            <a:extLst>
              <a:ext uri="{FF2B5EF4-FFF2-40B4-BE49-F238E27FC236}">
                <a16:creationId xmlns:a16="http://schemas.microsoft.com/office/drawing/2014/main" id="{47FCC28E-CADC-43E7-B2CB-584A8DF199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3721F2-FE61-41A8-A07E-B59BC2E54E8A}"/>
              </a:ext>
            </a:extLst>
          </p:cNvPr>
          <p:cNvSpPr>
            <a:spLocks noGrp="1"/>
          </p:cNvSpPr>
          <p:nvPr>
            <p:ph type="sldNum" sz="quarter" idx="12"/>
          </p:nvPr>
        </p:nvSpPr>
        <p:spPr/>
        <p:txBody>
          <a:bodyPr/>
          <a:lstStyle/>
          <a:p>
            <a:fld id="{8607A7F4-D3FC-4F41-B3FD-180C9D73703E}" type="slidenum">
              <a:rPr lang="en-US" smtClean="0"/>
              <a:t>‹#›</a:t>
            </a:fld>
            <a:endParaRPr lang="en-US"/>
          </a:p>
        </p:txBody>
      </p:sp>
    </p:spTree>
    <p:extLst>
      <p:ext uri="{BB962C8B-B14F-4D97-AF65-F5344CB8AC3E}">
        <p14:creationId xmlns:p14="http://schemas.microsoft.com/office/powerpoint/2010/main" val="158133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45E15-0689-4DBB-B805-29EACA9D90E9}"/>
              </a:ext>
            </a:extLst>
          </p:cNvPr>
          <p:cNvSpPr>
            <a:spLocks noGrp="1"/>
          </p:cNvSpPr>
          <p:nvPr>
            <p:ph type="dt" sz="half" idx="10"/>
          </p:nvPr>
        </p:nvSpPr>
        <p:spPr/>
        <p:txBody>
          <a:bodyPr/>
          <a:lstStyle/>
          <a:p>
            <a:fld id="{71338CA5-2133-4108-9009-972464FCB42F}" type="datetimeFigureOut">
              <a:rPr lang="en-US" smtClean="0"/>
              <a:t>12/3/2020</a:t>
            </a:fld>
            <a:endParaRPr lang="en-US"/>
          </a:p>
        </p:txBody>
      </p:sp>
      <p:sp>
        <p:nvSpPr>
          <p:cNvPr id="3" name="Footer Placeholder 2">
            <a:extLst>
              <a:ext uri="{FF2B5EF4-FFF2-40B4-BE49-F238E27FC236}">
                <a16:creationId xmlns:a16="http://schemas.microsoft.com/office/drawing/2014/main" id="{BC1B5351-B326-4301-B2C7-F05142D88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9AC2BB-D2ED-4E6F-8230-6C889DC021D0}"/>
              </a:ext>
            </a:extLst>
          </p:cNvPr>
          <p:cNvSpPr>
            <a:spLocks noGrp="1"/>
          </p:cNvSpPr>
          <p:nvPr>
            <p:ph type="sldNum" sz="quarter" idx="12"/>
          </p:nvPr>
        </p:nvSpPr>
        <p:spPr/>
        <p:txBody>
          <a:bodyPr/>
          <a:lstStyle/>
          <a:p>
            <a:fld id="{8607A7F4-D3FC-4F41-B3FD-180C9D73703E}" type="slidenum">
              <a:rPr lang="en-US" smtClean="0"/>
              <a:t>‹#›</a:t>
            </a:fld>
            <a:endParaRPr lang="en-US"/>
          </a:p>
        </p:txBody>
      </p:sp>
    </p:spTree>
    <p:extLst>
      <p:ext uri="{BB962C8B-B14F-4D97-AF65-F5344CB8AC3E}">
        <p14:creationId xmlns:p14="http://schemas.microsoft.com/office/powerpoint/2010/main" val="166818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AED2-53B7-4211-8093-A815B6659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1B6CE2-7D58-4D99-BDD4-AA7858400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178A39-1DBB-462D-A4CC-1DEC612C9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95389-0CF5-4DDB-A207-AA09B5A186D9}"/>
              </a:ext>
            </a:extLst>
          </p:cNvPr>
          <p:cNvSpPr>
            <a:spLocks noGrp="1"/>
          </p:cNvSpPr>
          <p:nvPr>
            <p:ph type="dt" sz="half" idx="10"/>
          </p:nvPr>
        </p:nvSpPr>
        <p:spPr/>
        <p:txBody>
          <a:bodyPr/>
          <a:lstStyle/>
          <a:p>
            <a:fld id="{71338CA5-2133-4108-9009-972464FCB42F}" type="datetimeFigureOut">
              <a:rPr lang="en-US" smtClean="0"/>
              <a:t>12/3/2020</a:t>
            </a:fld>
            <a:endParaRPr lang="en-US"/>
          </a:p>
        </p:txBody>
      </p:sp>
      <p:sp>
        <p:nvSpPr>
          <p:cNvPr id="6" name="Footer Placeholder 5">
            <a:extLst>
              <a:ext uri="{FF2B5EF4-FFF2-40B4-BE49-F238E27FC236}">
                <a16:creationId xmlns:a16="http://schemas.microsoft.com/office/drawing/2014/main" id="{7CA4D4B4-F1FC-4644-8751-D055E5C31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70DEB2-A569-45AC-AFB3-6799191CDB81}"/>
              </a:ext>
            </a:extLst>
          </p:cNvPr>
          <p:cNvSpPr>
            <a:spLocks noGrp="1"/>
          </p:cNvSpPr>
          <p:nvPr>
            <p:ph type="sldNum" sz="quarter" idx="12"/>
          </p:nvPr>
        </p:nvSpPr>
        <p:spPr/>
        <p:txBody>
          <a:bodyPr/>
          <a:lstStyle/>
          <a:p>
            <a:fld id="{8607A7F4-D3FC-4F41-B3FD-180C9D73703E}" type="slidenum">
              <a:rPr lang="en-US" smtClean="0"/>
              <a:t>‹#›</a:t>
            </a:fld>
            <a:endParaRPr lang="en-US"/>
          </a:p>
        </p:txBody>
      </p:sp>
    </p:spTree>
    <p:extLst>
      <p:ext uri="{BB962C8B-B14F-4D97-AF65-F5344CB8AC3E}">
        <p14:creationId xmlns:p14="http://schemas.microsoft.com/office/powerpoint/2010/main" val="281782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5FA8-B8C7-4CB8-9B75-D8470DC5A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9C0C7A-7141-48C6-90EF-0F3E46471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878003-5F6F-4EF3-BE4F-7E7C1F43E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6F0E7-CF27-43DA-A968-98F66F1ED580}"/>
              </a:ext>
            </a:extLst>
          </p:cNvPr>
          <p:cNvSpPr>
            <a:spLocks noGrp="1"/>
          </p:cNvSpPr>
          <p:nvPr>
            <p:ph type="dt" sz="half" idx="10"/>
          </p:nvPr>
        </p:nvSpPr>
        <p:spPr/>
        <p:txBody>
          <a:bodyPr/>
          <a:lstStyle/>
          <a:p>
            <a:fld id="{71338CA5-2133-4108-9009-972464FCB42F}" type="datetimeFigureOut">
              <a:rPr lang="en-US" smtClean="0"/>
              <a:t>12/3/2020</a:t>
            </a:fld>
            <a:endParaRPr lang="en-US"/>
          </a:p>
        </p:txBody>
      </p:sp>
      <p:sp>
        <p:nvSpPr>
          <p:cNvPr id="6" name="Footer Placeholder 5">
            <a:extLst>
              <a:ext uri="{FF2B5EF4-FFF2-40B4-BE49-F238E27FC236}">
                <a16:creationId xmlns:a16="http://schemas.microsoft.com/office/drawing/2014/main" id="{66D29DE4-C077-4A76-BA19-AFA628A38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466CA9-9FB3-4E61-B9BE-E0959E81CF26}"/>
              </a:ext>
            </a:extLst>
          </p:cNvPr>
          <p:cNvSpPr>
            <a:spLocks noGrp="1"/>
          </p:cNvSpPr>
          <p:nvPr>
            <p:ph type="sldNum" sz="quarter" idx="12"/>
          </p:nvPr>
        </p:nvSpPr>
        <p:spPr/>
        <p:txBody>
          <a:bodyPr/>
          <a:lstStyle/>
          <a:p>
            <a:fld id="{8607A7F4-D3FC-4F41-B3FD-180C9D73703E}" type="slidenum">
              <a:rPr lang="en-US" smtClean="0"/>
              <a:t>‹#›</a:t>
            </a:fld>
            <a:endParaRPr lang="en-US"/>
          </a:p>
        </p:txBody>
      </p:sp>
    </p:spTree>
    <p:extLst>
      <p:ext uri="{BB962C8B-B14F-4D97-AF65-F5344CB8AC3E}">
        <p14:creationId xmlns:p14="http://schemas.microsoft.com/office/powerpoint/2010/main" val="400048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trellis">
          <a:fgClr>
            <a:schemeClr val="accent1">
              <a:lumMod val="60000"/>
              <a:lumOff val="40000"/>
            </a:schemeClr>
          </a:fgClr>
          <a:bgClr>
            <a:schemeClr val="bg2">
              <a:lumMod val="25000"/>
            </a:schemeClr>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2D3414-3B9D-4650-8CB8-DCEC9472B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AC7988-D65C-4B0B-A1B9-0556115C9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CF98D-E96B-4EA7-A048-127568A881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38CA5-2133-4108-9009-972464FCB42F}" type="datetimeFigureOut">
              <a:rPr lang="en-US" smtClean="0"/>
              <a:t>12/3/2020</a:t>
            </a:fld>
            <a:endParaRPr lang="en-US"/>
          </a:p>
        </p:txBody>
      </p:sp>
      <p:sp>
        <p:nvSpPr>
          <p:cNvPr id="5" name="Footer Placeholder 4">
            <a:extLst>
              <a:ext uri="{FF2B5EF4-FFF2-40B4-BE49-F238E27FC236}">
                <a16:creationId xmlns:a16="http://schemas.microsoft.com/office/drawing/2014/main" id="{2D78D74E-BDA6-4D71-A9ED-0530052457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C52FE6-FEE1-478E-AB44-720B991A32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7A7F4-D3FC-4F41-B3FD-180C9D73703E}" type="slidenum">
              <a:rPr lang="en-US" smtClean="0"/>
              <a:t>‹#›</a:t>
            </a:fld>
            <a:endParaRPr lang="en-US"/>
          </a:p>
        </p:txBody>
      </p:sp>
    </p:spTree>
    <p:extLst>
      <p:ext uri="{BB962C8B-B14F-4D97-AF65-F5344CB8AC3E}">
        <p14:creationId xmlns:p14="http://schemas.microsoft.com/office/powerpoint/2010/main" val="126817049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trellis">
          <a:fgClr>
            <a:schemeClr val="accent1">
              <a:lumMod val="60000"/>
              <a:lumOff val="40000"/>
            </a:schemeClr>
          </a:fgClr>
          <a:bgClr>
            <a:schemeClr val="bg2">
              <a:lumMod val="25000"/>
            </a:schemeClr>
          </a:bgClr>
        </a:patt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1338CA5-2133-4108-9009-972464FCB42F}" type="datetimeFigureOut">
              <a:rPr lang="en-US" smtClean="0"/>
              <a:t>12/3/2020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607A7F4-D3FC-4F41-B3FD-180C9D73703E}" type="slidenum">
              <a:rPr lang="en-US" smtClean="0"/>
              <a:t>‹#›</a:t>
            </a:fld>
            <a:endParaRPr lang="en-US"/>
          </a:p>
        </p:txBody>
      </p:sp>
    </p:spTree>
    <p:extLst>
      <p:ext uri="{BB962C8B-B14F-4D97-AF65-F5344CB8AC3E}">
        <p14:creationId xmlns:p14="http://schemas.microsoft.com/office/powerpoint/2010/main" val="255098017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6"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trellis">
          <a:fgClr>
            <a:schemeClr val="accent1">
              <a:lumMod val="60000"/>
              <a:lumOff val="40000"/>
            </a:schemeClr>
          </a:fgClr>
          <a:bgClr>
            <a:schemeClr val="tx1"/>
          </a:bgClr>
        </a:pattFill>
        <a:effectLst/>
      </p:bgPr>
    </p:bg>
    <p:spTree>
      <p:nvGrpSpPr>
        <p:cNvPr id="1" name="Shape 145"/>
        <p:cNvGrpSpPr/>
        <p:nvPr/>
      </p:nvGrpSpPr>
      <p:grpSpPr>
        <a:xfrm>
          <a:off x="0" y="0"/>
          <a:ext cx="0" cy="0"/>
          <a:chOff x="0" y="0"/>
          <a:chExt cx="0" cy="0"/>
        </a:xfrm>
      </p:grpSpPr>
      <p:sp>
        <p:nvSpPr>
          <p:cNvPr id="146" name="Google Shape;146;p1"/>
          <p:cNvSpPr txBox="1"/>
          <p:nvPr/>
        </p:nvSpPr>
        <p:spPr>
          <a:xfrm>
            <a:off x="1004657" y="3267849"/>
            <a:ext cx="3218736" cy="298030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i="1" u="none" strike="noStrike" cap="none" dirty="0">
                <a:solidFill>
                  <a:schemeClr val="dk1"/>
                </a:solidFill>
                <a:latin typeface="Times New Roman" panose="02020603050405020304" pitchFamily="18" charset="0"/>
                <a:cs typeface="Times New Roman" panose="02020603050405020304" pitchFamily="18" charset="0"/>
                <a:sym typeface="Arial"/>
              </a:rPr>
              <a:t>Group 8:</a:t>
            </a:r>
            <a:endParaRPr sz="2400" dirty="0">
              <a:latin typeface="Times New Roman" panose="02020603050405020304" pitchFamily="18" charset="0"/>
              <a:cs typeface="Times New Roman" panose="02020603050405020304" pitchFamily="18" charset="0"/>
            </a:endParaRPr>
          </a:p>
          <a:p>
            <a:pPr marL="12700" marR="0" lvl="0" indent="0" algn="l" rtl="0">
              <a:lnSpc>
                <a:spcPct val="100000"/>
              </a:lnSpc>
              <a:spcBef>
                <a:spcPts val="100"/>
              </a:spcBef>
              <a:spcAft>
                <a:spcPts val="0"/>
              </a:spcAft>
              <a:buNone/>
            </a:pPr>
            <a:endParaRPr sz="2400" b="1" i="1"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355600" marR="0" lvl="0" indent="-342900" algn="l" rtl="0">
              <a:lnSpc>
                <a:spcPct val="100000"/>
              </a:lnSpc>
              <a:spcBef>
                <a:spcPts val="0"/>
              </a:spcBef>
              <a:spcAft>
                <a:spcPts val="0"/>
              </a:spcAft>
              <a:buClr>
                <a:schemeClr val="dk1"/>
              </a:buClr>
              <a:buSzPts val="2400"/>
              <a:buFont typeface="Arial"/>
              <a:buAutoNum type="arabicPeriod"/>
            </a:pPr>
            <a:r>
              <a:rPr lang="en-US" sz="2400" b="1" i="1" u="none" strike="noStrike" cap="none" dirty="0">
                <a:solidFill>
                  <a:schemeClr val="dk1"/>
                </a:solidFill>
                <a:latin typeface="Times New Roman" panose="02020603050405020304" pitchFamily="18" charset="0"/>
                <a:cs typeface="Times New Roman" panose="02020603050405020304" pitchFamily="18" charset="0"/>
                <a:sym typeface="Arial"/>
              </a:rPr>
              <a:t>Neha Jindal</a:t>
            </a:r>
            <a:endParaRPr sz="2400" dirty="0">
              <a:latin typeface="Times New Roman" panose="02020603050405020304" pitchFamily="18" charset="0"/>
              <a:cs typeface="Times New Roman" panose="02020603050405020304" pitchFamily="18" charset="0"/>
            </a:endParaRPr>
          </a:p>
          <a:p>
            <a:pPr marL="355600" marR="0" lvl="0" indent="-342900" algn="l" rtl="0">
              <a:lnSpc>
                <a:spcPct val="100000"/>
              </a:lnSpc>
              <a:spcBef>
                <a:spcPts val="0"/>
              </a:spcBef>
              <a:spcAft>
                <a:spcPts val="0"/>
              </a:spcAft>
              <a:buClr>
                <a:schemeClr val="dk1"/>
              </a:buClr>
              <a:buSzPts val="2400"/>
              <a:buFont typeface="Arial"/>
              <a:buAutoNum type="arabicPeriod"/>
            </a:pPr>
            <a:r>
              <a:rPr lang="en-US" sz="2400" b="1" i="1" u="none" strike="noStrike" cap="none" dirty="0">
                <a:solidFill>
                  <a:schemeClr val="dk1"/>
                </a:solidFill>
                <a:latin typeface="Times New Roman" panose="02020603050405020304" pitchFamily="18" charset="0"/>
                <a:cs typeface="Times New Roman" panose="02020603050405020304" pitchFamily="18" charset="0"/>
                <a:sym typeface="Arial"/>
              </a:rPr>
              <a:t>Aviraj Roy</a:t>
            </a:r>
            <a:endParaRPr sz="2400" dirty="0">
              <a:latin typeface="Times New Roman" panose="02020603050405020304" pitchFamily="18" charset="0"/>
              <a:cs typeface="Times New Roman" panose="02020603050405020304" pitchFamily="18" charset="0"/>
            </a:endParaRPr>
          </a:p>
          <a:p>
            <a:pPr marL="355600" marR="0" lvl="0" indent="-342900" algn="l" rtl="0">
              <a:lnSpc>
                <a:spcPct val="100000"/>
              </a:lnSpc>
              <a:spcBef>
                <a:spcPts val="0"/>
              </a:spcBef>
              <a:spcAft>
                <a:spcPts val="0"/>
              </a:spcAft>
              <a:buClr>
                <a:schemeClr val="dk1"/>
              </a:buClr>
              <a:buSzPts val="2400"/>
              <a:buFont typeface="Arial"/>
              <a:buAutoNum type="arabicPeriod"/>
            </a:pPr>
            <a:r>
              <a:rPr lang="en-US" sz="2400" b="1" i="1" u="none" strike="noStrike" cap="none" dirty="0">
                <a:solidFill>
                  <a:schemeClr val="dk1"/>
                </a:solidFill>
                <a:latin typeface="Times New Roman" panose="02020603050405020304" pitchFamily="18" charset="0"/>
                <a:cs typeface="Times New Roman" panose="02020603050405020304" pitchFamily="18" charset="0"/>
                <a:sym typeface="Arial"/>
              </a:rPr>
              <a:t>Lovely Kumari</a:t>
            </a:r>
            <a:endParaRPr sz="2400" dirty="0">
              <a:latin typeface="Times New Roman" panose="02020603050405020304" pitchFamily="18" charset="0"/>
              <a:cs typeface="Times New Roman" panose="02020603050405020304" pitchFamily="18" charset="0"/>
            </a:endParaRPr>
          </a:p>
          <a:p>
            <a:pPr marL="355600" marR="0" lvl="0" indent="-342900" algn="l" rtl="0">
              <a:lnSpc>
                <a:spcPct val="100000"/>
              </a:lnSpc>
              <a:spcBef>
                <a:spcPts val="0"/>
              </a:spcBef>
              <a:spcAft>
                <a:spcPts val="0"/>
              </a:spcAft>
              <a:buClr>
                <a:schemeClr val="dk1"/>
              </a:buClr>
              <a:buSzPts val="2400"/>
              <a:buFont typeface="Arial"/>
              <a:buAutoNum type="arabicPeriod"/>
            </a:pPr>
            <a:r>
              <a:rPr lang="en-US" sz="2400" b="1" i="1" u="none" strike="noStrike" cap="none" dirty="0">
                <a:solidFill>
                  <a:schemeClr val="dk1"/>
                </a:solidFill>
                <a:latin typeface="Times New Roman" panose="02020603050405020304" pitchFamily="18" charset="0"/>
                <a:cs typeface="Times New Roman" panose="02020603050405020304" pitchFamily="18" charset="0"/>
                <a:sym typeface="Arial"/>
              </a:rPr>
              <a:t>Mohan C R</a:t>
            </a:r>
            <a:endParaRPr sz="2400" dirty="0">
              <a:latin typeface="Times New Roman" panose="02020603050405020304" pitchFamily="18" charset="0"/>
              <a:cs typeface="Times New Roman" panose="02020603050405020304" pitchFamily="18" charset="0"/>
            </a:endParaRPr>
          </a:p>
          <a:p>
            <a:pPr marL="355600" marR="0" lvl="0" indent="-342900" algn="l" rtl="0">
              <a:lnSpc>
                <a:spcPct val="100000"/>
              </a:lnSpc>
              <a:spcBef>
                <a:spcPts val="0"/>
              </a:spcBef>
              <a:spcAft>
                <a:spcPts val="0"/>
              </a:spcAft>
              <a:buClr>
                <a:schemeClr val="dk1"/>
              </a:buClr>
              <a:buSzPts val="2400"/>
              <a:buFont typeface="Arial"/>
              <a:buAutoNum type="arabicPeriod"/>
            </a:pPr>
            <a:r>
              <a:rPr lang="en-US" sz="2400" b="1" i="1" u="none" strike="noStrike" cap="none" dirty="0">
                <a:solidFill>
                  <a:schemeClr val="dk1"/>
                </a:solidFill>
                <a:latin typeface="Times New Roman" panose="02020603050405020304" pitchFamily="18" charset="0"/>
                <a:cs typeface="Times New Roman" panose="02020603050405020304" pitchFamily="18" charset="0"/>
                <a:sym typeface="Arial"/>
              </a:rPr>
              <a:t>Nikhil Niket</a:t>
            </a:r>
            <a:endParaRPr sz="2400" dirty="0">
              <a:latin typeface="Times New Roman" panose="02020603050405020304" pitchFamily="18" charset="0"/>
              <a:cs typeface="Times New Roman" panose="02020603050405020304" pitchFamily="18" charset="0"/>
            </a:endParaRPr>
          </a:p>
          <a:p>
            <a:pPr marL="355600" marR="0" lvl="0" indent="-190500" algn="l" rtl="0">
              <a:lnSpc>
                <a:spcPct val="100000"/>
              </a:lnSpc>
              <a:spcBef>
                <a:spcPts val="0"/>
              </a:spcBef>
              <a:spcAft>
                <a:spcPts val="0"/>
              </a:spcAft>
              <a:buClr>
                <a:schemeClr val="dk1"/>
              </a:buClr>
              <a:buSzPts val="2400"/>
              <a:buFont typeface="Corbel"/>
              <a:buNone/>
            </a:pPr>
            <a:endParaRPr sz="2400" b="1" i="1"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2" name="Rectangle 1">
            <a:extLst>
              <a:ext uri="{FF2B5EF4-FFF2-40B4-BE49-F238E27FC236}">
                <a16:creationId xmlns:a16="http://schemas.microsoft.com/office/drawing/2014/main" id="{80CEC389-F779-46BA-9350-DED2C49B2CBE}"/>
              </a:ext>
            </a:extLst>
          </p:cNvPr>
          <p:cNvSpPr/>
          <p:nvPr/>
        </p:nvSpPr>
        <p:spPr>
          <a:xfrm>
            <a:off x="2496785" y="459351"/>
            <a:ext cx="6859570" cy="1754326"/>
          </a:xfrm>
          <a:prstGeom prst="rect">
            <a:avLst/>
          </a:prstGeom>
          <a:noFill/>
        </p:spPr>
        <p:txBody>
          <a:bodyPr wrap="none" lIns="91440" tIns="45720" rIns="91440" bIns="45720">
            <a:spAutoFit/>
          </a:bodyPr>
          <a:lstStyle/>
          <a:p>
            <a:pPr marL="0" marR="0" lvl="0" indent="0" algn="ctr" rtl="0">
              <a:spcBef>
                <a:spcPts val="0"/>
              </a:spcBef>
              <a:spcAft>
                <a:spcPts val="0"/>
              </a:spcAft>
              <a:buNone/>
            </a:pPr>
            <a:r>
              <a:rPr lang="en-US" sz="5400" i="0" u="none" strike="noStrik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orbel"/>
                <a:cs typeface="Times New Roman" panose="02020603050405020304" pitchFamily="18" charset="0"/>
                <a:sym typeface="Corbel"/>
              </a:rPr>
              <a:t>LEAD SCORING </a:t>
            </a:r>
            <a:endParaRPr lang="en-US" sz="5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5400" i="0" u="none" strike="noStrik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orbel"/>
                <a:cs typeface="Times New Roman" panose="02020603050405020304" pitchFamily="18" charset="0"/>
                <a:sym typeface="Corbel"/>
              </a:rPr>
              <a:t>CAPSTONE </a:t>
            </a:r>
            <a:r>
              <a:rPr lang="en-US" sz="5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orbel"/>
                <a:cs typeface="Times New Roman" panose="02020603050405020304" pitchFamily="18" charset="0"/>
                <a:sym typeface="Corbel"/>
              </a:rPr>
              <a:t>PROJECT</a:t>
            </a:r>
            <a:endParaRPr lang="en-US" sz="5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E0B431E-1584-4D64-A86A-A18C19904C4A}"/>
              </a:ext>
            </a:extLst>
          </p:cNvPr>
          <p:cNvSpPr txBox="1"/>
          <p:nvPr/>
        </p:nvSpPr>
        <p:spPr>
          <a:xfrm>
            <a:off x="5727507" y="4950733"/>
            <a:ext cx="2784466"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Mentor:</a:t>
            </a:r>
          </a:p>
          <a:p>
            <a:r>
              <a:rPr lang="en-US" sz="2400" b="1" dirty="0">
                <a:latin typeface="Times New Roman" panose="02020603050405020304" pitchFamily="18" charset="0"/>
                <a:cs typeface="Times New Roman" panose="02020603050405020304" pitchFamily="18" charset="0"/>
              </a:rPr>
              <a:t>Anjana Agrawal</a:t>
            </a:r>
          </a:p>
        </p:txBody>
      </p:sp>
      <p:pic>
        <p:nvPicPr>
          <p:cNvPr id="11" name="Picture 10">
            <a:extLst>
              <a:ext uri="{FF2B5EF4-FFF2-40B4-BE49-F238E27FC236}">
                <a16:creationId xmlns:a16="http://schemas.microsoft.com/office/drawing/2014/main" id="{6B69797F-AAFD-42E8-A5D6-C4EBE45F2B49}"/>
              </a:ext>
            </a:extLst>
          </p:cNvPr>
          <p:cNvPicPr>
            <a:picLocks noChangeAspect="1"/>
          </p:cNvPicPr>
          <p:nvPr/>
        </p:nvPicPr>
        <p:blipFill>
          <a:blip r:embed="rId3"/>
          <a:stretch>
            <a:fillRect/>
          </a:stretch>
        </p:blipFill>
        <p:spPr>
          <a:xfrm>
            <a:off x="9217001" y="402177"/>
            <a:ext cx="2604884" cy="5725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92" name="Google Shape;292;p12"/>
          <p:cNvSpPr/>
          <p:nvPr/>
        </p:nvSpPr>
        <p:spPr>
          <a:xfrm>
            <a:off x="612615" y="367402"/>
            <a:ext cx="8976823"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accent1"/>
                </a:solidFill>
                <a:latin typeface="Times New Roman" panose="02020603050405020304" pitchFamily="18" charset="0"/>
                <a:ea typeface="Corbel"/>
                <a:cs typeface="Times New Roman" panose="02020603050405020304" pitchFamily="18" charset="0"/>
                <a:sym typeface="Corbel"/>
              </a:rPr>
              <a:t>STATISTICAL TESTS</a:t>
            </a:r>
            <a:endParaRPr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9BD2A1D1-B6AC-440D-B361-407764318959}"/>
              </a:ext>
            </a:extLst>
          </p:cNvPr>
          <p:cNvSpPr>
            <a:spLocks noChangeArrowheads="1"/>
          </p:cNvSpPr>
          <p:nvPr/>
        </p:nvSpPr>
        <p:spPr bwMode="auto">
          <a:xfrm>
            <a:off x="2910376" y="2375041"/>
            <a:ext cx="89768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23577C0-F4B5-43A2-A45F-435FB75E8217}"/>
              </a:ext>
            </a:extLst>
          </p:cNvPr>
          <p:cNvSpPr>
            <a:spLocks noChangeArrowheads="1"/>
          </p:cNvSpPr>
          <p:nvPr/>
        </p:nvSpPr>
        <p:spPr bwMode="auto">
          <a:xfrm>
            <a:off x="4824413" y="20018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79C6A58C-106C-432E-A19D-EB936F58A7D2}"/>
              </a:ext>
            </a:extLst>
          </p:cNvPr>
          <p:cNvGraphicFramePr>
            <a:graphicFrameLocks noGrp="1"/>
          </p:cNvGraphicFramePr>
          <p:nvPr>
            <p:extLst>
              <p:ext uri="{D42A27DB-BD31-4B8C-83A1-F6EECF244321}">
                <p14:modId xmlns:p14="http://schemas.microsoft.com/office/powerpoint/2010/main" val="2361302696"/>
              </p:ext>
            </p:extLst>
          </p:nvPr>
        </p:nvGraphicFramePr>
        <p:xfrm>
          <a:off x="1643218" y="1377864"/>
          <a:ext cx="8306634" cy="4102272"/>
        </p:xfrm>
        <a:graphic>
          <a:graphicData uri="http://schemas.openxmlformats.org/drawingml/2006/table">
            <a:tbl>
              <a:tblPr firstRow="1" firstCol="1" bandRow="1">
                <a:tableStyleId>{5C22544A-7EE6-4342-B048-85BDC9FD1C3A}</a:tableStyleId>
              </a:tblPr>
              <a:tblGrid>
                <a:gridCol w="2768878">
                  <a:extLst>
                    <a:ext uri="{9D8B030D-6E8A-4147-A177-3AD203B41FA5}">
                      <a16:colId xmlns:a16="http://schemas.microsoft.com/office/drawing/2014/main" val="4119122165"/>
                    </a:ext>
                  </a:extLst>
                </a:gridCol>
                <a:gridCol w="2768878">
                  <a:extLst>
                    <a:ext uri="{9D8B030D-6E8A-4147-A177-3AD203B41FA5}">
                      <a16:colId xmlns:a16="http://schemas.microsoft.com/office/drawing/2014/main" val="4096090434"/>
                    </a:ext>
                  </a:extLst>
                </a:gridCol>
                <a:gridCol w="2768878">
                  <a:extLst>
                    <a:ext uri="{9D8B030D-6E8A-4147-A177-3AD203B41FA5}">
                      <a16:colId xmlns:a16="http://schemas.microsoft.com/office/drawing/2014/main" val="2095745883"/>
                    </a:ext>
                  </a:extLst>
                </a:gridCol>
              </a:tblGrid>
              <a:tr h="256392">
                <a:tc>
                  <a:txBody>
                    <a:bodyPr/>
                    <a:lstStyle/>
                    <a:p>
                      <a:pPr marL="90170" algn="ctr">
                        <a:tabLst>
                          <a:tab pos="270510" algn="l"/>
                        </a:tabLst>
                      </a:pPr>
                      <a:r>
                        <a:rPr lang="en-IN" sz="900">
                          <a:effectLst/>
                        </a:rPr>
                        <a:t>Features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dirty="0">
                          <a:effectLst/>
                        </a:rPr>
                        <a:t>P-Value </a:t>
                      </a:r>
                      <a:endParaRPr lang="en-IN" sz="900" dirty="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Significance</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1677281886"/>
                  </a:ext>
                </a:extLst>
              </a:tr>
              <a:tr h="256392">
                <a:tc>
                  <a:txBody>
                    <a:bodyPr/>
                    <a:lstStyle/>
                    <a:p>
                      <a:pPr marL="90170" algn="ctr">
                        <a:tabLst>
                          <a:tab pos="270510" algn="l"/>
                        </a:tabLst>
                      </a:pPr>
                      <a:r>
                        <a:rPr lang="en-US" sz="900" dirty="0" err="1">
                          <a:effectLst/>
                        </a:rPr>
                        <a:t>Lead_Origin</a:t>
                      </a:r>
                      <a:r>
                        <a:rPr lang="en-IN" sz="900" dirty="0">
                          <a:effectLst/>
                        </a:rPr>
                        <a:t> </a:t>
                      </a:r>
                      <a:endParaRPr lang="en-IN" sz="900" dirty="0">
                        <a:effectLst/>
                        <a:latin typeface="Carlito"/>
                        <a:ea typeface="Carlito"/>
                        <a:cs typeface="Carlito"/>
                      </a:endParaRPr>
                    </a:p>
                  </a:txBody>
                  <a:tcPr marL="54399" marR="54399" marT="54399" marB="54399"/>
                </a:tc>
                <a:tc>
                  <a:txBody>
                    <a:bodyPr/>
                    <a:lstStyle/>
                    <a:p>
                      <a:pPr marL="90170" algn="ctr">
                        <a:tabLst>
                          <a:tab pos="270510" algn="l"/>
                        </a:tabLst>
                      </a:pPr>
                      <a:r>
                        <a:rPr lang="en-US" sz="900">
                          <a:effectLst/>
                        </a:rPr>
                        <a:t>3.29e-212</a:t>
                      </a:r>
                      <a:r>
                        <a:rPr lang="en-IN" sz="900">
                          <a:effectLst/>
                        </a:rPr>
                        <a:t>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Yes</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2931954989"/>
                  </a:ext>
                </a:extLst>
              </a:tr>
              <a:tr h="256392">
                <a:tc>
                  <a:txBody>
                    <a:bodyPr/>
                    <a:lstStyle/>
                    <a:p>
                      <a:pPr marL="90170" algn="ctr">
                        <a:tabLst>
                          <a:tab pos="270510" algn="l"/>
                        </a:tabLst>
                      </a:pPr>
                      <a:r>
                        <a:rPr lang="en-US" sz="900">
                          <a:effectLst/>
                        </a:rPr>
                        <a:t>Lead_Source</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US" sz="900">
                          <a:effectLst/>
                        </a:rPr>
                        <a:t>6.43e-223</a:t>
                      </a:r>
                      <a:r>
                        <a:rPr lang="en-IN" sz="900">
                          <a:effectLst/>
                        </a:rPr>
                        <a:t>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Yes</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1258208034"/>
                  </a:ext>
                </a:extLst>
              </a:tr>
              <a:tr h="256392">
                <a:tc>
                  <a:txBody>
                    <a:bodyPr/>
                    <a:lstStyle/>
                    <a:p>
                      <a:pPr marL="90170" algn="ctr">
                        <a:tabLst>
                          <a:tab pos="270510" algn="l"/>
                        </a:tabLst>
                      </a:pPr>
                      <a:r>
                        <a:rPr lang="en-US" sz="900">
                          <a:effectLst/>
                        </a:rPr>
                        <a:t>Do_Not_Email</a:t>
                      </a:r>
                      <a:r>
                        <a:rPr lang="en-IN" sz="900">
                          <a:effectLst/>
                        </a:rPr>
                        <a:t>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US" sz="900">
                          <a:effectLst/>
                        </a:rPr>
                        <a:t>1.33e-38</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Yes</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1449206601"/>
                  </a:ext>
                </a:extLst>
              </a:tr>
              <a:tr h="256392">
                <a:tc>
                  <a:txBody>
                    <a:bodyPr/>
                    <a:lstStyle/>
                    <a:p>
                      <a:pPr marL="90170" algn="ctr">
                        <a:tabLst>
                          <a:tab pos="270510" algn="l"/>
                        </a:tabLst>
                      </a:pPr>
                      <a:r>
                        <a:rPr lang="en-US" sz="900">
                          <a:effectLst/>
                        </a:rPr>
                        <a:t>Last_Activity</a:t>
                      </a:r>
                      <a:r>
                        <a:rPr lang="en-IN" sz="900">
                          <a:effectLst/>
                        </a:rPr>
                        <a:t>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0 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Yes</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1385221724"/>
                  </a:ext>
                </a:extLst>
              </a:tr>
              <a:tr h="256392">
                <a:tc>
                  <a:txBody>
                    <a:bodyPr/>
                    <a:lstStyle/>
                    <a:p>
                      <a:pPr marL="90170" algn="ctr">
                        <a:tabLst>
                          <a:tab pos="270510" algn="l"/>
                        </a:tabLst>
                      </a:pPr>
                      <a:r>
                        <a:rPr lang="en-IN" sz="900">
                          <a:effectLst/>
                        </a:rPr>
                        <a:t>Country</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US" sz="900">
                          <a:effectLst/>
                        </a:rPr>
                        <a:t>0.011</a:t>
                      </a:r>
                      <a:r>
                        <a:rPr lang="en-IN" sz="900">
                          <a:effectLst/>
                        </a:rPr>
                        <a:t>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Yes</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403706911"/>
                  </a:ext>
                </a:extLst>
              </a:tr>
              <a:tr h="256392">
                <a:tc>
                  <a:txBody>
                    <a:bodyPr/>
                    <a:lstStyle/>
                    <a:p>
                      <a:pPr marL="90170" algn="ctr">
                        <a:tabLst>
                          <a:tab pos="270510" algn="l"/>
                        </a:tabLst>
                      </a:pPr>
                      <a:r>
                        <a:rPr lang="en-US" sz="900">
                          <a:effectLst/>
                        </a:rPr>
                        <a:t>Specialization</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0.003</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Yes</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1404915488"/>
                  </a:ext>
                </a:extLst>
              </a:tr>
              <a:tr h="256392">
                <a:tc>
                  <a:txBody>
                    <a:bodyPr/>
                    <a:lstStyle/>
                    <a:p>
                      <a:pPr marL="90170" algn="ctr">
                        <a:tabLst>
                          <a:tab pos="270510" algn="l"/>
                        </a:tabLst>
                      </a:pPr>
                      <a:r>
                        <a:rPr lang="en-US" sz="900">
                          <a:effectLst/>
                        </a:rPr>
                        <a:t>How_did_you_hear_about_X_Education</a:t>
                      </a:r>
                      <a:r>
                        <a:rPr lang="en-IN" sz="900">
                          <a:effectLst/>
                        </a:rPr>
                        <a:t>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0.004</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Yes</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3523431309"/>
                  </a:ext>
                </a:extLst>
              </a:tr>
              <a:tr h="256392">
                <a:tc>
                  <a:txBody>
                    <a:bodyPr/>
                    <a:lstStyle/>
                    <a:p>
                      <a:pPr marL="90170" algn="ctr">
                        <a:tabLst>
                          <a:tab pos="270510" algn="l"/>
                        </a:tabLst>
                      </a:pPr>
                      <a:r>
                        <a:rPr lang="en-US" sz="900">
                          <a:effectLst/>
                        </a:rPr>
                        <a:t>What_is_your_current_occupation</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US" sz="900">
                          <a:effectLst/>
                        </a:rPr>
                        <a:t>4.25e-114</a:t>
                      </a:r>
                      <a:r>
                        <a:rPr lang="en-IN" sz="900">
                          <a:effectLst/>
                        </a:rPr>
                        <a:t>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Yes</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3302056735"/>
                  </a:ext>
                </a:extLst>
              </a:tr>
              <a:tr h="256392">
                <a:tc>
                  <a:txBody>
                    <a:bodyPr/>
                    <a:lstStyle/>
                    <a:p>
                      <a:pPr marL="90170" algn="ctr">
                        <a:tabLst>
                          <a:tab pos="270510" algn="l"/>
                        </a:tabLst>
                      </a:pPr>
                      <a:r>
                        <a:rPr lang="en-US" sz="900">
                          <a:effectLst/>
                        </a:rPr>
                        <a:t>What_matters_most_to_you_in_choosing_a_course</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0.87</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No</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2365071490"/>
                  </a:ext>
                </a:extLst>
              </a:tr>
              <a:tr h="256392">
                <a:tc>
                  <a:txBody>
                    <a:bodyPr/>
                    <a:lstStyle/>
                    <a:p>
                      <a:pPr marL="90170" algn="ctr">
                        <a:tabLst>
                          <a:tab pos="270510" algn="l"/>
                        </a:tabLst>
                      </a:pPr>
                      <a:r>
                        <a:rPr lang="en-US" sz="900">
                          <a:effectLst/>
                        </a:rPr>
                        <a:t>Tags</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0 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Yes</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2365695613"/>
                  </a:ext>
                </a:extLst>
              </a:tr>
              <a:tr h="256392">
                <a:tc>
                  <a:txBody>
                    <a:bodyPr/>
                    <a:lstStyle/>
                    <a:p>
                      <a:pPr marL="90170" algn="ctr">
                        <a:tabLst>
                          <a:tab pos="270510" algn="l"/>
                        </a:tabLst>
                      </a:pPr>
                      <a:r>
                        <a:rPr lang="en-US" sz="900">
                          <a:effectLst/>
                        </a:rPr>
                        <a:t>Lead_Quality</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0 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dirty="0">
                          <a:effectLst/>
                        </a:rPr>
                        <a:t>Yes</a:t>
                      </a:r>
                      <a:endParaRPr lang="en-IN" sz="900" dirty="0">
                        <a:effectLst/>
                        <a:latin typeface="Carlito"/>
                        <a:ea typeface="Carlito"/>
                        <a:cs typeface="Carlito"/>
                      </a:endParaRPr>
                    </a:p>
                  </a:txBody>
                  <a:tcPr marL="54399" marR="54399" marT="54399" marB="54399"/>
                </a:tc>
                <a:extLst>
                  <a:ext uri="{0D108BD9-81ED-4DB2-BD59-A6C34878D82A}">
                    <a16:rowId xmlns:a16="http://schemas.microsoft.com/office/drawing/2014/main" val="2934290470"/>
                  </a:ext>
                </a:extLst>
              </a:tr>
              <a:tr h="256392">
                <a:tc>
                  <a:txBody>
                    <a:bodyPr/>
                    <a:lstStyle/>
                    <a:p>
                      <a:pPr marL="90170" algn="ctr">
                        <a:tabLst>
                          <a:tab pos="270510" algn="l"/>
                        </a:tabLst>
                      </a:pPr>
                      <a:r>
                        <a:rPr lang="en-US" sz="900">
                          <a:effectLst/>
                        </a:rPr>
                        <a:t>Lead_Profile</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US" sz="900">
                          <a:effectLst/>
                        </a:rPr>
                        <a:t>1.39e-40</a:t>
                      </a:r>
                      <a:r>
                        <a:rPr lang="en-IN" sz="900">
                          <a:effectLst/>
                        </a:rPr>
                        <a:t>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Yes</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2333158741"/>
                  </a:ext>
                </a:extLst>
              </a:tr>
              <a:tr h="256392">
                <a:tc>
                  <a:txBody>
                    <a:bodyPr/>
                    <a:lstStyle/>
                    <a:p>
                      <a:pPr marL="90170" algn="ctr">
                        <a:tabLst>
                          <a:tab pos="270510" algn="l"/>
                        </a:tabLst>
                      </a:pPr>
                      <a:r>
                        <a:rPr lang="en-US" sz="900">
                          <a:effectLst/>
                        </a:rPr>
                        <a:t>City</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0.18 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No</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3074189524"/>
                  </a:ext>
                </a:extLst>
              </a:tr>
              <a:tr h="256392">
                <a:tc>
                  <a:txBody>
                    <a:bodyPr/>
                    <a:lstStyle/>
                    <a:p>
                      <a:pPr marL="90170" algn="ctr">
                        <a:tabLst>
                          <a:tab pos="270510" algn="l"/>
                        </a:tabLst>
                      </a:pPr>
                      <a:r>
                        <a:rPr lang="en-US" sz="900">
                          <a:effectLst/>
                        </a:rPr>
                        <a:t>A_free_copy_of_Mastering_The_Interview</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US" sz="900">
                          <a:effectLst/>
                        </a:rPr>
                        <a:t>0.00014</a:t>
                      </a:r>
                      <a:r>
                        <a:rPr lang="en-IN" sz="900">
                          <a:effectLst/>
                        </a:rPr>
                        <a:t> </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a:effectLst/>
                        </a:rPr>
                        <a:t>Yes</a:t>
                      </a:r>
                      <a:endParaRPr lang="en-IN" sz="900">
                        <a:effectLst/>
                        <a:latin typeface="Carlito"/>
                        <a:ea typeface="Carlito"/>
                        <a:cs typeface="Carlito"/>
                      </a:endParaRPr>
                    </a:p>
                  </a:txBody>
                  <a:tcPr marL="54399" marR="54399" marT="54399" marB="54399"/>
                </a:tc>
                <a:extLst>
                  <a:ext uri="{0D108BD9-81ED-4DB2-BD59-A6C34878D82A}">
                    <a16:rowId xmlns:a16="http://schemas.microsoft.com/office/drawing/2014/main" val="3797152812"/>
                  </a:ext>
                </a:extLst>
              </a:tr>
              <a:tr h="256392">
                <a:tc>
                  <a:txBody>
                    <a:bodyPr/>
                    <a:lstStyle/>
                    <a:p>
                      <a:pPr marL="90170" algn="ctr">
                        <a:tabLst>
                          <a:tab pos="270510" algn="l"/>
                        </a:tabLst>
                      </a:pPr>
                      <a:r>
                        <a:rPr lang="en-US" sz="900">
                          <a:effectLst/>
                        </a:rPr>
                        <a:t>Last_Notable_Activity</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US" sz="900">
                          <a:effectLst/>
                        </a:rPr>
                        <a:t>5.55 e-279</a:t>
                      </a:r>
                      <a:endParaRPr lang="en-IN" sz="900">
                        <a:effectLst/>
                        <a:latin typeface="Carlito"/>
                        <a:ea typeface="Carlito"/>
                        <a:cs typeface="Carlito"/>
                      </a:endParaRPr>
                    </a:p>
                  </a:txBody>
                  <a:tcPr marL="54399" marR="54399" marT="54399" marB="54399"/>
                </a:tc>
                <a:tc>
                  <a:txBody>
                    <a:bodyPr/>
                    <a:lstStyle/>
                    <a:p>
                      <a:pPr marL="90170" algn="ctr">
                        <a:tabLst>
                          <a:tab pos="270510" algn="l"/>
                        </a:tabLst>
                      </a:pPr>
                      <a:r>
                        <a:rPr lang="en-IN" sz="900" dirty="0">
                          <a:effectLst/>
                        </a:rPr>
                        <a:t>Yes</a:t>
                      </a:r>
                      <a:endParaRPr lang="en-IN" sz="900" dirty="0">
                        <a:effectLst/>
                        <a:latin typeface="Carlito"/>
                        <a:ea typeface="Carlito"/>
                        <a:cs typeface="Carlito"/>
                      </a:endParaRPr>
                    </a:p>
                  </a:txBody>
                  <a:tcPr marL="54399" marR="54399" marT="54399" marB="54399"/>
                </a:tc>
                <a:extLst>
                  <a:ext uri="{0D108BD9-81ED-4DB2-BD59-A6C34878D82A}">
                    <a16:rowId xmlns:a16="http://schemas.microsoft.com/office/drawing/2014/main" val="1275950079"/>
                  </a:ext>
                </a:extLst>
              </a:tr>
            </a:tbl>
          </a:graphicData>
        </a:graphic>
      </p:graphicFrame>
      <p:graphicFrame>
        <p:nvGraphicFramePr>
          <p:cNvPr id="4" name="Table 3">
            <a:extLst>
              <a:ext uri="{FF2B5EF4-FFF2-40B4-BE49-F238E27FC236}">
                <a16:creationId xmlns:a16="http://schemas.microsoft.com/office/drawing/2014/main" id="{B69974A8-EDEA-48B5-A180-42BD03990351}"/>
              </a:ext>
            </a:extLst>
          </p:cNvPr>
          <p:cNvGraphicFramePr>
            <a:graphicFrameLocks noGrp="1"/>
          </p:cNvGraphicFramePr>
          <p:nvPr>
            <p:extLst>
              <p:ext uri="{D42A27DB-BD31-4B8C-83A1-F6EECF244321}">
                <p14:modId xmlns:p14="http://schemas.microsoft.com/office/powerpoint/2010/main" val="2449432198"/>
              </p:ext>
            </p:extLst>
          </p:nvPr>
        </p:nvGraphicFramePr>
        <p:xfrm>
          <a:off x="1643219" y="5494602"/>
          <a:ext cx="8306634" cy="883920"/>
        </p:xfrm>
        <a:graphic>
          <a:graphicData uri="http://schemas.openxmlformats.org/drawingml/2006/table">
            <a:tbl>
              <a:tblPr firstCol="1" bandRow="1">
                <a:tableStyleId>{5C22544A-7EE6-4342-B048-85BDC9FD1C3A}</a:tableStyleId>
              </a:tblPr>
              <a:tblGrid>
                <a:gridCol w="2768878">
                  <a:extLst>
                    <a:ext uri="{9D8B030D-6E8A-4147-A177-3AD203B41FA5}">
                      <a16:colId xmlns:a16="http://schemas.microsoft.com/office/drawing/2014/main" val="1464268071"/>
                    </a:ext>
                  </a:extLst>
                </a:gridCol>
                <a:gridCol w="2768878">
                  <a:extLst>
                    <a:ext uri="{9D8B030D-6E8A-4147-A177-3AD203B41FA5}">
                      <a16:colId xmlns:a16="http://schemas.microsoft.com/office/drawing/2014/main" val="4140956444"/>
                    </a:ext>
                  </a:extLst>
                </a:gridCol>
                <a:gridCol w="2768878">
                  <a:extLst>
                    <a:ext uri="{9D8B030D-6E8A-4147-A177-3AD203B41FA5}">
                      <a16:colId xmlns:a16="http://schemas.microsoft.com/office/drawing/2014/main" val="692667539"/>
                    </a:ext>
                  </a:extLst>
                </a:gridCol>
              </a:tblGrid>
              <a:tr h="294640">
                <a:tc>
                  <a:txBody>
                    <a:bodyPr/>
                    <a:lstStyle/>
                    <a:p>
                      <a:pPr marL="90170" algn="ctr">
                        <a:tabLst>
                          <a:tab pos="270510" algn="l"/>
                        </a:tabLst>
                      </a:pPr>
                      <a:r>
                        <a:rPr lang="en-IN" sz="1100">
                          <a:effectLst/>
                        </a:rPr>
                        <a:t>Total_visits </a:t>
                      </a:r>
                      <a:endParaRPr lang="en-IN" sz="1100">
                        <a:effectLst/>
                        <a:latin typeface="Carlito"/>
                        <a:ea typeface="Carlito"/>
                        <a:cs typeface="Carlito"/>
                      </a:endParaRPr>
                    </a:p>
                  </a:txBody>
                  <a:tcPr marL="63500" marR="63500" marT="63500" marB="63500"/>
                </a:tc>
                <a:tc>
                  <a:txBody>
                    <a:bodyPr/>
                    <a:lstStyle/>
                    <a:p>
                      <a:pPr marL="90170" algn="ctr">
                        <a:tabLst>
                          <a:tab pos="270510" algn="l"/>
                        </a:tabLst>
                      </a:pPr>
                      <a:r>
                        <a:rPr lang="en-US" sz="1000">
                          <a:effectLst/>
                        </a:rPr>
                        <a:t>9.06e-6</a:t>
                      </a:r>
                      <a:endParaRPr lang="en-IN" sz="1100">
                        <a:effectLst/>
                        <a:latin typeface="Carlito"/>
                        <a:ea typeface="Carlito"/>
                        <a:cs typeface="Carlito"/>
                      </a:endParaRPr>
                    </a:p>
                  </a:txBody>
                  <a:tcPr marL="63500" marR="63500" marT="63500" marB="63500"/>
                </a:tc>
                <a:tc>
                  <a:txBody>
                    <a:bodyPr/>
                    <a:lstStyle/>
                    <a:p>
                      <a:pPr marL="90170" algn="ctr">
                        <a:tabLst>
                          <a:tab pos="270510" algn="l"/>
                        </a:tabLst>
                      </a:pPr>
                      <a:r>
                        <a:rPr lang="en-IN" sz="1100" dirty="0">
                          <a:effectLst/>
                        </a:rPr>
                        <a:t>Yes</a:t>
                      </a:r>
                      <a:endParaRPr lang="en-IN" sz="1100" dirty="0">
                        <a:effectLst/>
                        <a:latin typeface="Carlito"/>
                        <a:ea typeface="Carlito"/>
                        <a:cs typeface="Carlito"/>
                      </a:endParaRPr>
                    </a:p>
                  </a:txBody>
                  <a:tcPr marL="63500" marR="63500" marT="63500" marB="63500"/>
                </a:tc>
                <a:extLst>
                  <a:ext uri="{0D108BD9-81ED-4DB2-BD59-A6C34878D82A}">
                    <a16:rowId xmlns:a16="http://schemas.microsoft.com/office/drawing/2014/main" val="3515981505"/>
                  </a:ext>
                </a:extLst>
              </a:tr>
              <a:tr h="294640">
                <a:tc>
                  <a:txBody>
                    <a:bodyPr/>
                    <a:lstStyle/>
                    <a:p>
                      <a:pPr marL="90170" algn="ctr">
                        <a:tabLst>
                          <a:tab pos="270510" algn="l"/>
                        </a:tabLst>
                      </a:pPr>
                      <a:r>
                        <a:rPr lang="en-US" sz="1000">
                          <a:effectLst/>
                        </a:rPr>
                        <a:t>total_time_spent_on_website</a:t>
                      </a:r>
                      <a:endParaRPr lang="en-IN" sz="1100">
                        <a:effectLst/>
                        <a:latin typeface="Carlito"/>
                        <a:ea typeface="Carlito"/>
                        <a:cs typeface="Carlito"/>
                      </a:endParaRPr>
                    </a:p>
                  </a:txBody>
                  <a:tcPr marL="63500" marR="63500" marT="63500" marB="63500"/>
                </a:tc>
                <a:tc>
                  <a:txBody>
                    <a:bodyPr/>
                    <a:lstStyle/>
                    <a:p>
                      <a:pPr marL="90170" algn="ctr">
                        <a:tabLst>
                          <a:tab pos="270510" algn="l"/>
                        </a:tabLst>
                      </a:pPr>
                      <a:r>
                        <a:rPr lang="en-US" sz="1000">
                          <a:effectLst/>
                        </a:rPr>
                        <a:t>6.06e-285</a:t>
                      </a:r>
                      <a:endParaRPr lang="en-IN" sz="1100">
                        <a:effectLst/>
                        <a:latin typeface="Carlito"/>
                        <a:ea typeface="Carlito"/>
                        <a:cs typeface="Carlito"/>
                      </a:endParaRPr>
                    </a:p>
                  </a:txBody>
                  <a:tcPr marL="63500" marR="63500" marT="63500" marB="63500"/>
                </a:tc>
                <a:tc>
                  <a:txBody>
                    <a:bodyPr/>
                    <a:lstStyle/>
                    <a:p>
                      <a:pPr marL="90170" algn="ctr">
                        <a:tabLst>
                          <a:tab pos="270510" algn="l"/>
                        </a:tabLst>
                      </a:pPr>
                      <a:r>
                        <a:rPr lang="en-IN" sz="1100">
                          <a:effectLst/>
                        </a:rPr>
                        <a:t>Yes</a:t>
                      </a:r>
                      <a:endParaRPr lang="en-IN" sz="1100">
                        <a:effectLst/>
                        <a:latin typeface="Carlito"/>
                        <a:ea typeface="Carlito"/>
                        <a:cs typeface="Carlito"/>
                      </a:endParaRPr>
                    </a:p>
                  </a:txBody>
                  <a:tcPr marL="63500" marR="63500" marT="63500" marB="63500"/>
                </a:tc>
                <a:extLst>
                  <a:ext uri="{0D108BD9-81ED-4DB2-BD59-A6C34878D82A}">
                    <a16:rowId xmlns:a16="http://schemas.microsoft.com/office/drawing/2014/main" val="1175999263"/>
                  </a:ext>
                </a:extLst>
              </a:tr>
              <a:tr h="294640">
                <a:tc>
                  <a:txBody>
                    <a:bodyPr/>
                    <a:lstStyle/>
                    <a:p>
                      <a:pPr marL="90170" algn="ctr">
                        <a:tabLst>
                          <a:tab pos="270510" algn="l"/>
                        </a:tabLst>
                      </a:pPr>
                      <a:r>
                        <a:rPr lang="en-US" sz="1000">
                          <a:effectLst/>
                        </a:rPr>
                        <a:t>Page_views_per_visit</a:t>
                      </a:r>
                      <a:endParaRPr lang="en-IN" sz="1100">
                        <a:effectLst/>
                        <a:latin typeface="Carlito"/>
                        <a:ea typeface="Carlito"/>
                        <a:cs typeface="Carlito"/>
                      </a:endParaRPr>
                    </a:p>
                  </a:txBody>
                  <a:tcPr marL="63500" marR="63500" marT="63500" marB="63500"/>
                </a:tc>
                <a:tc>
                  <a:txBody>
                    <a:bodyPr/>
                    <a:lstStyle/>
                    <a:p>
                      <a:pPr marL="90170" algn="ctr">
                        <a:tabLst>
                          <a:tab pos="270510" algn="l"/>
                        </a:tabLst>
                      </a:pPr>
                      <a:r>
                        <a:rPr lang="en-IN" sz="1100">
                          <a:effectLst/>
                        </a:rPr>
                        <a:t>0.59</a:t>
                      </a:r>
                      <a:endParaRPr lang="en-IN" sz="1100">
                        <a:effectLst/>
                        <a:latin typeface="Carlito"/>
                        <a:ea typeface="Carlito"/>
                        <a:cs typeface="Carlito"/>
                      </a:endParaRPr>
                    </a:p>
                  </a:txBody>
                  <a:tcPr marL="63500" marR="63500" marT="63500" marB="63500"/>
                </a:tc>
                <a:tc>
                  <a:txBody>
                    <a:bodyPr/>
                    <a:lstStyle/>
                    <a:p>
                      <a:pPr marL="90170" algn="ctr">
                        <a:tabLst>
                          <a:tab pos="270510" algn="l"/>
                        </a:tabLst>
                      </a:pPr>
                      <a:r>
                        <a:rPr lang="en-IN" sz="1100" dirty="0">
                          <a:effectLst/>
                        </a:rPr>
                        <a:t>No</a:t>
                      </a:r>
                      <a:endParaRPr lang="en-IN" sz="1100" dirty="0">
                        <a:effectLst/>
                        <a:latin typeface="Carlito"/>
                        <a:ea typeface="Carlito"/>
                        <a:cs typeface="Carlito"/>
                      </a:endParaRPr>
                    </a:p>
                  </a:txBody>
                  <a:tcPr marL="63500" marR="63500" marT="63500" marB="63500"/>
                </a:tc>
                <a:extLst>
                  <a:ext uri="{0D108BD9-81ED-4DB2-BD59-A6C34878D82A}">
                    <a16:rowId xmlns:a16="http://schemas.microsoft.com/office/drawing/2014/main" val="353598698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1"/>
          <p:cNvSpPr txBox="1"/>
          <p:nvPr/>
        </p:nvSpPr>
        <p:spPr>
          <a:xfrm>
            <a:off x="422032" y="1217261"/>
            <a:ext cx="11394830" cy="5044971"/>
          </a:xfrm>
          <a:prstGeom prst="rect">
            <a:avLst/>
          </a:prstGeom>
          <a:noFill/>
          <a:ln>
            <a:noFill/>
          </a:ln>
        </p:spPr>
        <p:txBody>
          <a:bodyPr spcFirstLastPara="1" wrap="square" lIns="0" tIns="165100" rIns="0" bIns="0" anchor="t" anchorCtr="0">
            <a:spAutoFit/>
          </a:bodyPr>
          <a:lstStyle/>
          <a:p>
            <a:pPr marL="355600" marR="0" lvl="0" indent="-342900" algn="l" rtl="0">
              <a:lnSpc>
                <a:spcPct val="100000"/>
              </a:lnSpc>
              <a:spcBef>
                <a:spcPts val="0"/>
              </a:spcBef>
              <a:spcAft>
                <a:spcPts val="0"/>
              </a:spcAft>
              <a:buClr>
                <a:srgbClr val="404040"/>
              </a:buClr>
              <a:buSzPts val="2400"/>
              <a:buFont typeface="Noto Sans Symbols"/>
              <a:buChar char="❑"/>
            </a:pPr>
            <a:r>
              <a:rPr lang="en-US" sz="2200" dirty="0">
                <a:solidFill>
                  <a:srgbClr val="404040"/>
                </a:solidFill>
                <a:latin typeface="Times New Roman" panose="02020603050405020304" pitchFamily="18" charset="0"/>
                <a:cs typeface="Times New Roman" panose="02020603050405020304" pitchFamily="18" charset="0"/>
                <a:sym typeface="Arial"/>
              </a:rPr>
              <a:t>Numerical Variables are Normalized</a:t>
            </a:r>
            <a:endParaRPr sz="2200" dirty="0">
              <a:solidFill>
                <a:schemeClr val="dk1"/>
              </a:solidFill>
              <a:latin typeface="Times New Roman" panose="02020603050405020304" pitchFamily="18" charset="0"/>
              <a:cs typeface="Times New Roman" panose="02020603050405020304" pitchFamily="18" charset="0"/>
              <a:sym typeface="Arial"/>
            </a:endParaRPr>
          </a:p>
          <a:p>
            <a:pPr marL="355600" marR="0" lvl="0" indent="-342900" algn="l" rtl="0">
              <a:lnSpc>
                <a:spcPct val="100000"/>
              </a:lnSpc>
              <a:spcBef>
                <a:spcPts val="1200"/>
              </a:spcBef>
              <a:spcAft>
                <a:spcPts val="0"/>
              </a:spcAft>
              <a:buClr>
                <a:srgbClr val="404040"/>
              </a:buClr>
              <a:buSzPts val="2400"/>
              <a:buFont typeface="Noto Sans Symbols"/>
              <a:buChar char="❑"/>
            </a:pPr>
            <a:r>
              <a:rPr lang="en-US" sz="2200" dirty="0">
                <a:solidFill>
                  <a:srgbClr val="404040"/>
                </a:solidFill>
                <a:latin typeface="Times New Roman" panose="02020603050405020304" pitchFamily="18" charset="0"/>
                <a:cs typeface="Times New Roman" panose="02020603050405020304" pitchFamily="18" charset="0"/>
                <a:sym typeface="Arial"/>
              </a:rPr>
              <a:t>Dummy Variables are created for object type variables</a:t>
            </a:r>
            <a:endParaRPr sz="2200" dirty="0">
              <a:solidFill>
                <a:srgbClr val="404040"/>
              </a:solidFill>
              <a:latin typeface="Times New Roman" panose="02020603050405020304" pitchFamily="18" charset="0"/>
              <a:cs typeface="Times New Roman" panose="02020603050405020304" pitchFamily="18" charset="0"/>
              <a:sym typeface="Arial"/>
            </a:endParaRPr>
          </a:p>
          <a:p>
            <a:pPr marL="355600" marR="0" lvl="0" indent="-342900" algn="l" rtl="0">
              <a:lnSpc>
                <a:spcPct val="100000"/>
              </a:lnSpc>
              <a:spcBef>
                <a:spcPts val="755"/>
              </a:spcBef>
              <a:spcAft>
                <a:spcPts val="0"/>
              </a:spcAft>
              <a:buClr>
                <a:srgbClr val="404040"/>
              </a:buClr>
              <a:buSzPts val="2400"/>
              <a:buFont typeface="Noto Sans Symbols"/>
              <a:buChar char="❑"/>
            </a:pPr>
            <a:r>
              <a:rPr lang="en-US" sz="2200" dirty="0">
                <a:solidFill>
                  <a:srgbClr val="404040"/>
                </a:solidFill>
                <a:latin typeface="Times New Roman" panose="02020603050405020304" pitchFamily="18" charset="0"/>
                <a:cs typeface="Times New Roman" panose="02020603050405020304" pitchFamily="18" charset="0"/>
                <a:sym typeface="Arial"/>
              </a:rPr>
              <a:t>Total Rows for Analysis: 9240</a:t>
            </a:r>
            <a:endParaRPr sz="2200" dirty="0">
              <a:solidFill>
                <a:srgbClr val="404040"/>
              </a:solidFill>
              <a:latin typeface="Times New Roman" panose="02020603050405020304" pitchFamily="18" charset="0"/>
              <a:cs typeface="Times New Roman" panose="02020603050405020304" pitchFamily="18" charset="0"/>
              <a:sym typeface="Arial"/>
            </a:endParaRPr>
          </a:p>
          <a:p>
            <a:pPr marL="355600" marR="0" lvl="0" indent="-342900" algn="l" rtl="0">
              <a:lnSpc>
                <a:spcPct val="100000"/>
              </a:lnSpc>
              <a:spcBef>
                <a:spcPts val="1019"/>
              </a:spcBef>
              <a:spcAft>
                <a:spcPts val="0"/>
              </a:spcAft>
              <a:buClr>
                <a:srgbClr val="404040"/>
              </a:buClr>
              <a:buSzPts val="2400"/>
              <a:buFont typeface="Noto Sans Symbols"/>
              <a:buChar char="❑"/>
            </a:pPr>
            <a:r>
              <a:rPr lang="en-US" sz="2200" dirty="0">
                <a:solidFill>
                  <a:srgbClr val="404040"/>
                </a:solidFill>
                <a:latin typeface="Times New Roman" panose="02020603050405020304" pitchFamily="18" charset="0"/>
                <a:cs typeface="Times New Roman" panose="02020603050405020304" pitchFamily="18" charset="0"/>
                <a:sym typeface="Arial"/>
              </a:rPr>
              <a:t>Total Columns for Analysis: 18+1(Target)</a:t>
            </a:r>
          </a:p>
          <a:p>
            <a:pPr marL="355600" marR="0" lvl="0" indent="-342900" algn="l" rtl="0">
              <a:lnSpc>
                <a:spcPct val="100000"/>
              </a:lnSpc>
              <a:spcBef>
                <a:spcPts val="1019"/>
              </a:spcBef>
              <a:spcAft>
                <a:spcPts val="0"/>
              </a:spcAft>
              <a:buClr>
                <a:srgbClr val="404040"/>
              </a:buClr>
              <a:buSzPts val="2400"/>
              <a:buFont typeface="Noto Sans Symbols"/>
              <a:buChar char="❑"/>
            </a:pPr>
            <a:r>
              <a:rPr lang="en-US" sz="2200" dirty="0">
                <a:solidFill>
                  <a:schemeClr val="dk1"/>
                </a:solidFill>
                <a:latin typeface="Times New Roman" panose="02020603050405020304" pitchFamily="18" charset="0"/>
                <a:cs typeface="Times New Roman" panose="02020603050405020304" pitchFamily="18" charset="0"/>
                <a:sym typeface="Arial"/>
              </a:rPr>
              <a:t>VIF is used to reduce multi collinearity and dimensionality of th</a:t>
            </a:r>
            <a:r>
              <a:rPr lang="en-US" sz="2200" dirty="0">
                <a:solidFill>
                  <a:schemeClr val="dk1"/>
                </a:solidFill>
                <a:latin typeface="Times New Roman" panose="02020603050405020304" pitchFamily="18" charset="0"/>
                <a:cs typeface="Times New Roman" panose="02020603050405020304" pitchFamily="18" charset="0"/>
              </a:rPr>
              <a:t>e data.</a:t>
            </a:r>
          </a:p>
          <a:p>
            <a:pPr marL="355600" marR="0" lvl="0" indent="-342900" algn="l" rtl="0">
              <a:lnSpc>
                <a:spcPct val="100000"/>
              </a:lnSpc>
              <a:spcBef>
                <a:spcPts val="1019"/>
              </a:spcBef>
              <a:spcAft>
                <a:spcPts val="0"/>
              </a:spcAft>
              <a:buClr>
                <a:srgbClr val="404040"/>
              </a:buClr>
              <a:buSzPts val="2400"/>
              <a:buFont typeface="Noto Sans Symbols"/>
              <a:buChar char="❑"/>
            </a:pPr>
            <a:r>
              <a:rPr lang="en-US" sz="2200" dirty="0">
                <a:solidFill>
                  <a:schemeClr val="dk1"/>
                </a:solidFill>
                <a:latin typeface="Times New Roman" panose="02020603050405020304" pitchFamily="18" charset="0"/>
                <a:cs typeface="Times New Roman" panose="02020603050405020304" pitchFamily="18" charset="0"/>
                <a:sym typeface="Arial"/>
              </a:rPr>
              <a:t>SFS is used in selecting best features.</a:t>
            </a:r>
          </a:p>
          <a:p>
            <a:pPr marL="355600" marR="0" lvl="0" indent="-342900" algn="l" rtl="0">
              <a:lnSpc>
                <a:spcPct val="100000"/>
              </a:lnSpc>
              <a:spcBef>
                <a:spcPts val="1019"/>
              </a:spcBef>
              <a:spcAft>
                <a:spcPts val="0"/>
              </a:spcAft>
              <a:buClr>
                <a:srgbClr val="404040"/>
              </a:buClr>
              <a:buSzPts val="2400"/>
              <a:buFont typeface="Noto Sans Symbols"/>
              <a:buChar char="❑"/>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We have generated a new feature ‘</a:t>
            </a:r>
            <a:r>
              <a:rPr lang="en-US" sz="2200" b="0" i="0" u="none" strike="noStrike" dirty="0" err="1">
                <a:solidFill>
                  <a:srgbClr val="000000"/>
                </a:solidFill>
                <a:effectLst/>
                <a:latin typeface="Times New Roman" panose="02020603050405020304" pitchFamily="18" charset="0"/>
                <a:cs typeface="Times New Roman" panose="02020603050405020304" pitchFamily="18" charset="0"/>
              </a:rPr>
              <a:t>time_spent_per_visit</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 to reduce the number of features.</a:t>
            </a:r>
          </a:p>
          <a:p>
            <a:pPr marL="12700" marR="0" lvl="0" algn="l" rtl="0">
              <a:lnSpc>
                <a:spcPct val="100000"/>
              </a:lnSpc>
              <a:spcBef>
                <a:spcPts val="1019"/>
              </a:spcBef>
              <a:spcAft>
                <a:spcPts val="0"/>
              </a:spcAft>
              <a:buClr>
                <a:srgbClr val="404040"/>
              </a:buClr>
              <a:buSzPts val="2400"/>
            </a:pP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p>
            <a:pPr marL="12700" marR="0" lvl="0" algn="l" rtl="0">
              <a:lnSpc>
                <a:spcPct val="100000"/>
              </a:lnSpc>
              <a:spcBef>
                <a:spcPts val="1019"/>
              </a:spcBef>
              <a:spcAft>
                <a:spcPts val="0"/>
              </a:spcAft>
              <a:buClr>
                <a:srgbClr val="404040"/>
              </a:buClr>
              <a:buSzPts val="2400"/>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This new feature is significant towards target variable as per the T-Test conducted where p-value of the feature is less than 0.05.</a:t>
            </a:r>
            <a:endParaRPr lang="en-US" sz="2200" dirty="0">
              <a:latin typeface="Times New Roman" panose="02020603050405020304" pitchFamily="18" charset="0"/>
              <a:cs typeface="Times New Roman" panose="02020603050405020304" pitchFamily="18" charset="0"/>
              <a:sym typeface="Arial"/>
            </a:endParaRPr>
          </a:p>
          <a:p>
            <a:pPr marL="355600" marR="0" lvl="0" indent="-342900" algn="l" rtl="0">
              <a:lnSpc>
                <a:spcPct val="100000"/>
              </a:lnSpc>
              <a:spcBef>
                <a:spcPts val="1019"/>
              </a:spcBef>
              <a:spcAft>
                <a:spcPts val="0"/>
              </a:spcAft>
              <a:buClr>
                <a:srgbClr val="404040"/>
              </a:buClr>
              <a:buSzPts val="2400"/>
              <a:buFont typeface="Noto Sans Symbols"/>
              <a:buChar char="❑"/>
            </a:pPr>
            <a:endParaRPr sz="2200" dirty="0">
              <a:solidFill>
                <a:schemeClr val="dk1"/>
              </a:solidFill>
              <a:latin typeface="Times New Roman" panose="02020603050405020304" pitchFamily="18" charset="0"/>
              <a:cs typeface="Times New Roman" panose="02020603050405020304" pitchFamily="18" charset="0"/>
              <a:sym typeface="Arial"/>
            </a:endParaRPr>
          </a:p>
        </p:txBody>
      </p:sp>
      <p:sp>
        <p:nvSpPr>
          <p:cNvPr id="265" name="Google Shape;265;p11"/>
          <p:cNvSpPr/>
          <p:nvPr/>
        </p:nvSpPr>
        <p:spPr>
          <a:xfrm>
            <a:off x="876300" y="386305"/>
            <a:ext cx="104394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dirty="0">
                <a:solidFill>
                  <a:schemeClr val="accent1"/>
                </a:solidFill>
                <a:latin typeface="Times New Roman" panose="02020603050405020304" pitchFamily="18" charset="0"/>
                <a:ea typeface="Corbel"/>
                <a:cs typeface="Times New Roman" panose="02020603050405020304" pitchFamily="18" charset="0"/>
                <a:sym typeface="Corbel"/>
              </a:rPr>
              <a:t>FEATURE ENGINEERING</a:t>
            </a:r>
            <a:endParaRPr sz="48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ADED3248-CD1F-4FFE-A551-1D653C0E7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4610329"/>
            <a:ext cx="9403689" cy="392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3"/>
          <p:cNvSpPr/>
          <p:nvPr/>
        </p:nvSpPr>
        <p:spPr>
          <a:xfrm>
            <a:off x="2331209" y="295870"/>
            <a:ext cx="8422516"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accent1"/>
                </a:solidFill>
                <a:latin typeface="Times New Roman" panose="02020603050405020304" pitchFamily="18" charset="0"/>
                <a:ea typeface="Corbel"/>
                <a:cs typeface="Times New Roman" panose="02020603050405020304" pitchFamily="18" charset="0"/>
                <a:sym typeface="Corbel"/>
              </a:rPr>
              <a:t>MODEL BUILDING</a:t>
            </a:r>
            <a:endParaRPr dirty="0">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AE8D4B73-A5A2-4694-91D1-E510AB3DF804}"/>
              </a:ext>
            </a:extLst>
          </p:cNvPr>
          <p:cNvGraphicFramePr/>
          <p:nvPr>
            <p:extLst>
              <p:ext uri="{D42A27DB-BD31-4B8C-83A1-F6EECF244321}">
                <p14:modId xmlns:p14="http://schemas.microsoft.com/office/powerpoint/2010/main" val="1392941003"/>
              </p:ext>
            </p:extLst>
          </p:nvPr>
        </p:nvGraphicFramePr>
        <p:xfrm>
          <a:off x="1478077" y="1278420"/>
          <a:ext cx="9397446" cy="5151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4"/>
          <p:cNvSpPr/>
          <p:nvPr/>
        </p:nvSpPr>
        <p:spPr>
          <a:xfrm>
            <a:off x="2153756" y="295870"/>
            <a:ext cx="767604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accent1"/>
                </a:solidFill>
                <a:latin typeface="Times New Roman" panose="02020603050405020304" pitchFamily="18" charset="0"/>
                <a:ea typeface="Corbel"/>
                <a:cs typeface="Times New Roman" panose="02020603050405020304" pitchFamily="18" charset="0"/>
                <a:sym typeface="Corbel"/>
              </a:rPr>
              <a:t>MODEL EVALUATION</a:t>
            </a:r>
            <a:endParaRPr dirty="0">
              <a:latin typeface="Times New Roman" panose="02020603050405020304" pitchFamily="18" charset="0"/>
              <a:cs typeface="Times New Roman" panose="02020603050405020304" pitchFamily="18" charset="0"/>
            </a:endParaRPr>
          </a:p>
        </p:txBody>
      </p:sp>
      <p:sp>
        <p:nvSpPr>
          <p:cNvPr id="324" name="Google Shape;324;p14"/>
          <p:cNvSpPr txBox="1"/>
          <p:nvPr/>
        </p:nvSpPr>
        <p:spPr>
          <a:xfrm>
            <a:off x="448365" y="2315013"/>
            <a:ext cx="6551688" cy="320560"/>
          </a:xfrm>
          <a:prstGeom prst="rect">
            <a:avLst/>
          </a:prstGeom>
          <a:noFill/>
          <a:ln>
            <a:noFill/>
          </a:ln>
        </p:spPr>
        <p:txBody>
          <a:bodyPr spcFirstLastPara="1" wrap="square" lIns="91425" tIns="45700" rIns="91425" bIns="45700" anchor="t" anchorCtr="0">
            <a:spAutoFit/>
          </a:bodyPr>
          <a:lstStyle/>
          <a:p>
            <a:pPr marL="12700" lvl="0" algn="l" rtl="0">
              <a:spcBef>
                <a:spcPts val="100"/>
              </a:spcBef>
              <a:spcAft>
                <a:spcPts val="0"/>
              </a:spcAft>
              <a:buClr>
                <a:srgbClr val="404040"/>
              </a:buClr>
              <a:buSzPts val="1800"/>
            </a:pPr>
            <a:r>
              <a:rPr lang="en-US" dirty="0">
                <a:solidFill>
                  <a:srgbClr val="404040"/>
                </a:solidFill>
                <a:latin typeface="Arial" panose="020B0604020202020204" pitchFamily="34" charset="0"/>
                <a:cs typeface="Arial" panose="020B0604020202020204" pitchFamily="34" charset="0"/>
              </a:rPr>
              <a:t>Overall accuracy 87% for Logistic Regression used in Base Model</a:t>
            </a:r>
            <a:endParaRPr dirty="0">
              <a:solidFill>
                <a:srgbClr val="404040"/>
              </a:solidFill>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4B9D030F-D87E-48DB-BA18-432F61564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36" y="2622812"/>
            <a:ext cx="4991100" cy="1028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EC69E42-9D15-4886-AD17-D374CAA478A4}"/>
              </a:ext>
            </a:extLst>
          </p:cNvPr>
          <p:cNvSpPr txBox="1"/>
          <p:nvPr/>
        </p:nvSpPr>
        <p:spPr>
          <a:xfrm>
            <a:off x="5991778" y="2327796"/>
            <a:ext cx="5775940" cy="307777"/>
          </a:xfrm>
          <a:prstGeom prst="rect">
            <a:avLst/>
          </a:prstGeom>
          <a:noFill/>
        </p:spPr>
        <p:txBody>
          <a:bodyPr wrap="none" rtlCol="0">
            <a:spAutoFit/>
          </a:bodyPr>
          <a:lstStyle/>
          <a:p>
            <a:r>
              <a:rPr lang="en-IN" dirty="0"/>
              <a:t>We derived a new feature and tested models on it with below accuracy</a:t>
            </a:r>
          </a:p>
        </p:txBody>
      </p:sp>
      <p:pic>
        <p:nvPicPr>
          <p:cNvPr id="10" name="Picture 9">
            <a:extLst>
              <a:ext uri="{FF2B5EF4-FFF2-40B4-BE49-F238E27FC236}">
                <a16:creationId xmlns:a16="http://schemas.microsoft.com/office/drawing/2014/main" id="{223CEFD3-3808-483B-98F8-CE46C4C26CB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45076" y="2637463"/>
            <a:ext cx="4991100" cy="1014049"/>
          </a:xfrm>
          <a:prstGeom prst="rect">
            <a:avLst/>
          </a:prstGeom>
          <a:noFill/>
          <a:ln>
            <a:noFill/>
          </a:ln>
        </p:spPr>
      </p:pic>
      <p:sp>
        <p:nvSpPr>
          <p:cNvPr id="11" name="TextBox 10">
            <a:extLst>
              <a:ext uri="{FF2B5EF4-FFF2-40B4-BE49-F238E27FC236}">
                <a16:creationId xmlns:a16="http://schemas.microsoft.com/office/drawing/2014/main" id="{B8E208AD-9C0A-49CA-B4EF-FA312C7A8845}"/>
              </a:ext>
            </a:extLst>
          </p:cNvPr>
          <p:cNvSpPr txBox="1"/>
          <p:nvPr/>
        </p:nvSpPr>
        <p:spPr>
          <a:xfrm>
            <a:off x="119222" y="4135507"/>
            <a:ext cx="5608294" cy="307777"/>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After Feature Selection using SFS, below results were achieved</a:t>
            </a:r>
            <a:endParaRPr lang="en-IN"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4E5BF150-5564-401A-AC23-DC27B292AF55}"/>
              </a:ext>
            </a:extLst>
          </p:cNvPr>
          <p:cNvPicPr/>
          <p:nvPr/>
        </p:nvPicPr>
        <p:blipFill>
          <a:blip r:embed="rId5"/>
          <a:stretch>
            <a:fillRect/>
          </a:stretch>
        </p:blipFill>
        <p:spPr>
          <a:xfrm>
            <a:off x="620142" y="4591970"/>
            <a:ext cx="4286250" cy="1695450"/>
          </a:xfrm>
          <a:prstGeom prst="rect">
            <a:avLst/>
          </a:prstGeom>
        </p:spPr>
      </p:pic>
      <p:sp>
        <p:nvSpPr>
          <p:cNvPr id="13" name="TextBox 12">
            <a:extLst>
              <a:ext uri="{FF2B5EF4-FFF2-40B4-BE49-F238E27FC236}">
                <a16:creationId xmlns:a16="http://schemas.microsoft.com/office/drawing/2014/main" id="{C4FFAB76-F1B6-4279-8347-C93AC83B1B0C}"/>
              </a:ext>
            </a:extLst>
          </p:cNvPr>
          <p:cNvSpPr txBox="1"/>
          <p:nvPr/>
        </p:nvSpPr>
        <p:spPr>
          <a:xfrm>
            <a:off x="5862147" y="4135508"/>
            <a:ext cx="5608294" cy="307777"/>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After Feature Selection using RFE, below results were achieved</a:t>
            </a:r>
            <a:endParaRPr lang="en-IN"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9F17F7F-0AA1-4281-84E3-788DBC7F1616}"/>
              </a:ext>
            </a:extLst>
          </p:cNvPr>
          <p:cNvPicPr/>
          <p:nvPr/>
        </p:nvPicPr>
        <p:blipFill>
          <a:blip r:embed="rId6"/>
          <a:stretch>
            <a:fillRect/>
          </a:stretch>
        </p:blipFill>
        <p:spPr>
          <a:xfrm>
            <a:off x="6582556" y="4555676"/>
            <a:ext cx="4167477" cy="1768037"/>
          </a:xfrm>
          <a:prstGeom prst="rect">
            <a:avLst/>
          </a:prstGeom>
        </p:spPr>
      </p:pic>
      <p:sp>
        <p:nvSpPr>
          <p:cNvPr id="3" name="TextBox 2">
            <a:extLst>
              <a:ext uri="{FF2B5EF4-FFF2-40B4-BE49-F238E27FC236}">
                <a16:creationId xmlns:a16="http://schemas.microsoft.com/office/drawing/2014/main" id="{6C4B27BE-9208-4EBD-9B9F-2F8BB0640993}"/>
              </a:ext>
            </a:extLst>
          </p:cNvPr>
          <p:cNvSpPr txBox="1"/>
          <p:nvPr/>
        </p:nvSpPr>
        <p:spPr>
          <a:xfrm>
            <a:off x="306323" y="1418305"/>
            <a:ext cx="11226263" cy="692497"/>
          </a:xfrm>
          <a:prstGeom prst="rect">
            <a:avLst/>
          </a:prstGeom>
          <a:noFill/>
        </p:spPr>
        <p:txBody>
          <a:bodyPr wrap="square" rtlCol="0">
            <a:spAutoFit/>
          </a:bodyPr>
          <a:lstStyle/>
          <a:p>
            <a:pPr marL="90170"/>
            <a:r>
              <a:rPr lang="en-IN"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We have given more importance to Recall score as the significance of False Negative is high i.e., we don’t want to miss any lead who is a potential buyer, but our model has classified as negative</a:t>
            </a:r>
            <a:endParaRPr lang="en-IN" dirty="0">
              <a:effectLst/>
              <a:latin typeface="Arial" panose="020B0604020202020204" pitchFamily="34" charset="0"/>
              <a:ea typeface="Carlito"/>
              <a:cs typeface="Arial" panose="020B0604020202020204" pitchFamily="34" charset="0"/>
            </a:endParaRPr>
          </a:p>
          <a:p>
            <a:endParaRPr lang="en-IN" sz="11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FF8C48-3784-4FB4-88E4-E2D0A49228F3}"/>
              </a:ext>
            </a:extLst>
          </p:cNvPr>
          <p:cNvSpPr txBox="1"/>
          <p:nvPr/>
        </p:nvSpPr>
        <p:spPr>
          <a:xfrm>
            <a:off x="790719" y="837293"/>
            <a:ext cx="9436356" cy="307777"/>
          </a:xfrm>
          <a:prstGeom prst="rect">
            <a:avLst/>
          </a:prstGeom>
          <a:noFill/>
        </p:spPr>
        <p:txBody>
          <a:bodyPr wrap="square" rtlCol="0">
            <a:spAutoFit/>
          </a:bodyPr>
          <a:lstStyle/>
          <a:p>
            <a:r>
              <a:rPr lang="en-US" b="0" i="0" u="none" strike="noStrike" dirty="0">
                <a:solidFill>
                  <a:srgbClr val="000000"/>
                </a:solidFill>
                <a:effectLst/>
                <a:latin typeface="Arial" panose="020B0604020202020204" pitchFamily="34" charset="0"/>
                <a:cs typeface="Arial" panose="020B0604020202020204" pitchFamily="34" charset="0"/>
              </a:rPr>
              <a:t>After extracting features by reducing dimensionality by VIF method, we achieved the best results</a:t>
            </a:r>
            <a:endParaRPr lang="en-IN" sz="1100"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233771F2-E678-4B4B-9409-F08E6985D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738" y="3508899"/>
            <a:ext cx="4714875" cy="847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3327B36-79BE-4A75-B9A7-CF144E190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738" y="4790742"/>
            <a:ext cx="4752975" cy="942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FD4C846-D460-4D32-9F53-921535B1B03A}"/>
              </a:ext>
            </a:extLst>
          </p:cNvPr>
          <p:cNvPicPr/>
          <p:nvPr/>
        </p:nvPicPr>
        <p:blipFill>
          <a:blip r:embed="rId4"/>
          <a:stretch>
            <a:fillRect/>
          </a:stretch>
        </p:blipFill>
        <p:spPr>
          <a:xfrm>
            <a:off x="7933095" y="1145070"/>
            <a:ext cx="3374167" cy="5312880"/>
          </a:xfrm>
          <a:prstGeom prst="rect">
            <a:avLst/>
          </a:prstGeom>
        </p:spPr>
      </p:pic>
      <p:pic>
        <p:nvPicPr>
          <p:cNvPr id="3" name="Picture 2">
            <a:extLst>
              <a:ext uri="{FF2B5EF4-FFF2-40B4-BE49-F238E27FC236}">
                <a16:creationId xmlns:a16="http://schemas.microsoft.com/office/drawing/2014/main" id="{6BDDC27F-9EA0-45A2-A2A9-7261DECE5C85}"/>
              </a:ext>
            </a:extLst>
          </p:cNvPr>
          <p:cNvPicPr>
            <a:picLocks noChangeAspect="1"/>
          </p:cNvPicPr>
          <p:nvPr/>
        </p:nvPicPr>
        <p:blipFill>
          <a:blip r:embed="rId5"/>
          <a:stretch>
            <a:fillRect/>
          </a:stretch>
        </p:blipFill>
        <p:spPr>
          <a:xfrm>
            <a:off x="1024677" y="1358265"/>
            <a:ext cx="5419725" cy="1933575"/>
          </a:xfrm>
          <a:prstGeom prst="rect">
            <a:avLst/>
          </a:prstGeom>
        </p:spPr>
      </p:pic>
    </p:spTree>
    <p:extLst>
      <p:ext uri="{BB962C8B-B14F-4D97-AF65-F5344CB8AC3E}">
        <p14:creationId xmlns:p14="http://schemas.microsoft.com/office/powerpoint/2010/main" val="398877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3A43-7166-4476-93EA-919647B6AB99}"/>
              </a:ext>
            </a:extLst>
          </p:cNvPr>
          <p:cNvSpPr>
            <a:spLocks noGrp="1"/>
          </p:cNvSpPr>
          <p:nvPr>
            <p:ph type="title"/>
          </p:nvPr>
        </p:nvSpPr>
        <p:spPr>
          <a:xfrm>
            <a:off x="672547" y="997209"/>
            <a:ext cx="10710799" cy="5555991"/>
          </a:xfrm>
        </p:spPr>
        <p:txBody>
          <a:bodyPr>
            <a:noAutofit/>
          </a:bodyPr>
          <a:lstStyle/>
          <a:p>
            <a:pPr algn="l" rtl="0">
              <a:spcBef>
                <a:spcPts val="0"/>
              </a:spcBef>
              <a:spcAft>
                <a:spcPts val="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Key Observations:</a:t>
            </a:r>
            <a:br>
              <a:rPr lang="en-US" sz="18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1.Overall it is safe to say that the more time the user spends on the website, the better their chances of becoming a student.</a:t>
            </a:r>
            <a:br>
              <a:rPr lang="en-US" sz="1800" b="0" dirty="0">
                <a:effectLst/>
                <a:latin typeface="Times New Roman" panose="02020603050405020304" pitchFamily="18" charset="0"/>
                <a:cs typeface="Times New Roman" panose="02020603050405020304" pitchFamily="18" charset="0"/>
              </a:rPr>
            </a:br>
            <a:br>
              <a:rPr lang="en-US" sz="18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2.We have observed the probability of a lead being converted into a customer increases with a small decrease of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page_views_per_visit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from its mean value the pivot point is when the total number of visits on the website is 6</a:t>
            </a:r>
            <a:br>
              <a:rPr lang="en-US" sz="18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When total visits cross 6, the conversion rate drops as total pageviews decrease.</a:t>
            </a:r>
            <a:br>
              <a:rPr lang="en-US" sz="1800" b="0" dirty="0">
                <a:effectLst/>
                <a:latin typeface="Times New Roman" panose="02020603050405020304" pitchFamily="18" charset="0"/>
                <a:cs typeface="Times New Roman" panose="02020603050405020304" pitchFamily="18" charset="0"/>
              </a:rPr>
            </a:br>
            <a:br>
              <a:rPr lang="en-US" sz="18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3. Olark Chat and Direct traffic generate the maximum number of leads. The conversion Rate of Reference leads is high.</a:t>
            </a:r>
            <a:br>
              <a:rPr lang="en-US" sz="1800" b="0" dirty="0">
                <a:effectLst/>
                <a:latin typeface="Times New Roman" panose="02020603050405020304" pitchFamily="18" charset="0"/>
                <a:cs typeface="Times New Roman" panose="02020603050405020304" pitchFamily="18" charset="0"/>
              </a:rPr>
            </a:br>
            <a:br>
              <a:rPr lang="en-US" sz="18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4.There exists an 80% conversion rate of working professionals who have previously worked/working  in Finance Management, Human Resource Management, and Marketing Management. Unemployed people have been contacted in the highest number, the conversion rate is low ~40%.</a:t>
            </a:r>
            <a:br>
              <a:rPr lang="en-US" sz="1800" b="0" dirty="0">
                <a:effectLst/>
                <a:latin typeface="Times New Roman" panose="02020603050405020304" pitchFamily="18" charset="0"/>
                <a:cs typeface="Times New Roman" panose="02020603050405020304" pitchFamily="18" charset="0"/>
              </a:rPr>
            </a:br>
            <a:br>
              <a:rPr lang="en-US" sz="1800" b="0" dirty="0">
                <a:effectLst/>
                <a:latin typeface="Times New Roman" panose="02020603050405020304" pitchFamily="18" charset="0"/>
                <a:cs typeface="Times New Roman" panose="02020603050405020304" pitchFamily="18" charset="0"/>
              </a:rPr>
            </a:br>
            <a:br>
              <a:rPr lang="en-US" sz="18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5.The last notable activity being SMS Sent has the highest conversion rate of ~70%. Email opened has a good conversion rate of ~40%.</a:t>
            </a:r>
            <a:endParaRPr lang="en-IN" sz="1800" dirty="0">
              <a:latin typeface="Times New Roman" panose="02020603050405020304" pitchFamily="18" charset="0"/>
              <a:cs typeface="Times New Roman" panose="02020603050405020304" pitchFamily="18" charset="0"/>
            </a:endParaRPr>
          </a:p>
        </p:txBody>
      </p:sp>
      <p:sp>
        <p:nvSpPr>
          <p:cNvPr id="3" name="Google Shape;330;p15">
            <a:extLst>
              <a:ext uri="{FF2B5EF4-FFF2-40B4-BE49-F238E27FC236}">
                <a16:creationId xmlns:a16="http://schemas.microsoft.com/office/drawing/2014/main" id="{47B3A0FF-3D68-4DF1-A805-145508AF3518}"/>
              </a:ext>
            </a:extLst>
          </p:cNvPr>
          <p:cNvSpPr/>
          <p:nvPr/>
        </p:nvSpPr>
        <p:spPr>
          <a:xfrm>
            <a:off x="1381216" y="304800"/>
            <a:ext cx="8086725"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accent1"/>
                </a:solidFill>
                <a:latin typeface="Times New Roman" panose="02020603050405020304" pitchFamily="18" charset="0"/>
                <a:ea typeface="Corbel"/>
                <a:cs typeface="Times New Roman" panose="02020603050405020304" pitchFamily="18" charset="0"/>
                <a:sym typeface="Corbel"/>
              </a:rPr>
              <a:t>BUSINESS INSIGHTS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14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7B15-A854-4ADB-8EB8-66C57A77FFCE}"/>
              </a:ext>
            </a:extLst>
          </p:cNvPr>
          <p:cNvSpPr>
            <a:spLocks noGrp="1"/>
          </p:cNvSpPr>
          <p:nvPr>
            <p:ph type="title"/>
          </p:nvPr>
        </p:nvSpPr>
        <p:spPr>
          <a:xfrm>
            <a:off x="627061" y="676275"/>
            <a:ext cx="10524187" cy="5136502"/>
          </a:xfrm>
        </p:spPr>
        <p:txBody>
          <a:bodyPr>
            <a:noAutofit/>
          </a:bodyPr>
          <a:lstStyle/>
          <a:p>
            <a:pPr algn="l"/>
            <a:r>
              <a:rPr lang="en-US" sz="1800" b="1" i="0" u="none" strike="noStrike" dirty="0">
                <a:solidFill>
                  <a:srgbClr val="000000"/>
                </a:solidFill>
                <a:effectLst/>
                <a:latin typeface="Times New Roman" panose="02020603050405020304" pitchFamily="18" charset="0"/>
                <a:cs typeface="Times New Roman" panose="02020603050405020304" pitchFamily="18" charset="0"/>
              </a:rPr>
              <a:t>Recommendation:</a:t>
            </a: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1.Approach the leads who spent more time and were not converted and collect the feedback so as to improve the user experience.</a:t>
            </a:r>
            <a:br>
              <a:rPr lang="en-US" sz="1800" b="0" dirty="0">
                <a:effectLst/>
                <a:latin typeface="Times New Roman" panose="02020603050405020304" pitchFamily="18" charset="0"/>
                <a:cs typeface="Times New Roman" panose="02020603050405020304" pitchFamily="18" charset="0"/>
              </a:rPr>
            </a:br>
            <a:br>
              <a:rPr lang="en-US" sz="18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2.For the profiles having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current_occupation</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as “Unemployed” the company can look for relevant skills in the lead profile and approach the lead by coming up with offering scholarships and loans.</a:t>
            </a:r>
            <a:br>
              <a:rPr lang="en-US" sz="1800" b="0" dirty="0">
                <a:effectLst/>
                <a:latin typeface="Times New Roman" panose="02020603050405020304" pitchFamily="18" charset="0"/>
                <a:cs typeface="Times New Roman" panose="02020603050405020304" pitchFamily="18" charset="0"/>
              </a:rPr>
            </a:br>
            <a:br>
              <a:rPr lang="en-US" sz="18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3.Integration of course recommender into chat bots so as to suggest to the user the course which interests them the most rather than going through the entire course catalog and offering some free content in that particular course.</a:t>
            </a:r>
            <a:br>
              <a:rPr lang="en-US" sz="1800" b="0" dirty="0">
                <a:effectLst/>
                <a:latin typeface="Times New Roman" panose="02020603050405020304" pitchFamily="18" charset="0"/>
                <a:cs typeface="Times New Roman" panose="02020603050405020304" pitchFamily="18" charset="0"/>
              </a:rPr>
            </a:br>
            <a:br>
              <a:rPr lang="en-US" sz="18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4.Since the ‘Email opened’ last  notable activity has a good conversion rate of 40%. The company can go about increasing this interaction rate by reducing the output email for a particular user rather they can go about mentioning free course contents that the user might be interested in.</a:t>
            </a:r>
            <a:br>
              <a:rPr lang="en-US" sz="1800" b="0" dirty="0">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113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15"/>
          <p:cNvSpPr/>
          <p:nvPr/>
        </p:nvSpPr>
        <p:spPr>
          <a:xfrm>
            <a:off x="1216241" y="304800"/>
            <a:ext cx="684080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accent1"/>
                </a:solidFill>
                <a:latin typeface="Times New Roman" panose="02020603050405020304" pitchFamily="18" charset="0"/>
                <a:ea typeface="Corbel"/>
                <a:cs typeface="Times New Roman" panose="02020603050405020304" pitchFamily="18" charset="0"/>
                <a:sym typeface="Corbel"/>
              </a:rPr>
              <a:t>FUTURE SCOPE</a:t>
            </a:r>
            <a:endParaRPr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4CFC74AF-31A7-4B3D-9D31-8CB46E6572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 t="2515" r="5770" b="3581"/>
          <a:stretch/>
        </p:blipFill>
        <p:spPr bwMode="auto">
          <a:xfrm>
            <a:off x="7721504" y="1564016"/>
            <a:ext cx="3355759" cy="200586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55E334D-A9AA-4C45-812C-E0F02D2990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421" y="2566950"/>
            <a:ext cx="3930739" cy="25470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ABBD1F5-6467-4077-9B16-113173FC73DF}"/>
              </a:ext>
            </a:extLst>
          </p:cNvPr>
          <p:cNvSpPr txBox="1"/>
          <p:nvPr/>
        </p:nvSpPr>
        <p:spPr>
          <a:xfrm>
            <a:off x="736847" y="1619917"/>
            <a:ext cx="6329778" cy="523220"/>
          </a:xfrm>
          <a:prstGeom prst="rect">
            <a:avLst/>
          </a:prstGeom>
          <a:noFill/>
        </p:spPr>
        <p:txBody>
          <a:bodyPr wrap="square" rtlCol="0">
            <a:spAutoFit/>
          </a:bodyPr>
          <a:lstStyle/>
          <a:p>
            <a:r>
              <a:rPr lang="en-IN" dirty="0"/>
              <a:t>Treating this dataset as unsupervised and forming clusters led us to interpret that this is a multiclass dataset and not binary.</a:t>
            </a:r>
          </a:p>
        </p:txBody>
      </p:sp>
      <p:sp>
        <p:nvSpPr>
          <p:cNvPr id="8" name="TextBox 7">
            <a:extLst>
              <a:ext uri="{FF2B5EF4-FFF2-40B4-BE49-F238E27FC236}">
                <a16:creationId xmlns:a16="http://schemas.microsoft.com/office/drawing/2014/main" id="{E4AE37AB-45C4-4F4E-9025-0F924C9AA833}"/>
              </a:ext>
            </a:extLst>
          </p:cNvPr>
          <p:cNvSpPr txBox="1"/>
          <p:nvPr/>
        </p:nvSpPr>
        <p:spPr>
          <a:xfrm>
            <a:off x="641411" y="5128626"/>
            <a:ext cx="10722005" cy="1169551"/>
          </a:xfrm>
          <a:prstGeom prst="rect">
            <a:avLst/>
          </a:prstGeom>
          <a:noFill/>
        </p:spPr>
        <p:txBody>
          <a:bodyPr wrap="square">
            <a:spAutoFit/>
          </a:bodyPr>
          <a:lstStyle/>
          <a:p>
            <a:pPr marL="90170"/>
            <a:r>
              <a:rPr lang="en-US" sz="1400" dirty="0">
                <a:effectLst/>
                <a:latin typeface="Carlito"/>
                <a:ea typeface="Carlito"/>
                <a:cs typeface="Carlito"/>
              </a:rPr>
              <a:t>Here we see that we get good precision and recall scores for both Logistic &amp; Random Forest Models. We shall go ahead with the LR model for multiclass target labels. Here Class 2- Converted, Class 1- Not Converted and Class 0- Could be Converted. Hence, correctly predicting Class 0 customers is helpful for X Education’s increase of Conversion rate as they should be focused more on these leads.</a:t>
            </a:r>
            <a:endParaRPr lang="en-IN" sz="1400" dirty="0">
              <a:effectLst/>
              <a:latin typeface="Carlito"/>
              <a:ea typeface="Carlito"/>
              <a:cs typeface="Carlito"/>
            </a:endParaRPr>
          </a:p>
          <a:p>
            <a:pPr marL="90170"/>
            <a:r>
              <a:rPr lang="en-US" sz="1400" dirty="0">
                <a:effectLst/>
                <a:latin typeface="Carlito"/>
                <a:ea typeface="Carlito"/>
                <a:cs typeface="Carlito"/>
              </a:rPr>
              <a:t>The LR model gives no error in Class 1 and Class 2 and it gives lesser error than Random Forest Model for Class-0 as it is the most important class to focus on to increase sales</a:t>
            </a:r>
            <a:endParaRPr lang="en-IN" sz="1400" dirty="0">
              <a:effectLst/>
              <a:latin typeface="Carlito"/>
              <a:ea typeface="Carlito"/>
              <a:cs typeface="Carlito"/>
            </a:endParaRPr>
          </a:p>
        </p:txBody>
      </p:sp>
      <p:pic>
        <p:nvPicPr>
          <p:cNvPr id="9" name="Picture 8">
            <a:extLst>
              <a:ext uri="{FF2B5EF4-FFF2-40B4-BE49-F238E27FC236}">
                <a16:creationId xmlns:a16="http://schemas.microsoft.com/office/drawing/2014/main" id="{4FE488EE-0836-4C84-9437-13FD03E36CE7}"/>
              </a:ext>
            </a:extLst>
          </p:cNvPr>
          <p:cNvPicPr/>
          <p:nvPr/>
        </p:nvPicPr>
        <p:blipFill>
          <a:blip r:embed="rId5"/>
          <a:stretch>
            <a:fillRect/>
          </a:stretch>
        </p:blipFill>
        <p:spPr>
          <a:xfrm>
            <a:off x="6096000" y="3927933"/>
            <a:ext cx="5038725" cy="8426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0D4B-6E6E-4F7B-B10A-8A147FFBB73C}"/>
              </a:ext>
            </a:extLst>
          </p:cNvPr>
          <p:cNvSpPr>
            <a:spLocks noGrp="1"/>
          </p:cNvSpPr>
          <p:nvPr>
            <p:ph type="title"/>
          </p:nvPr>
        </p:nvSpPr>
        <p:spPr>
          <a:xfrm>
            <a:off x="2750603" y="1618775"/>
            <a:ext cx="6690794" cy="2999014"/>
          </a:xfrm>
        </p:spPr>
        <p:txBody>
          <a:bodyPr>
            <a:noAutofit/>
          </a:bodyPr>
          <a:lstStyle/>
          <a:p>
            <a:r>
              <a:rPr lang="en-US" sz="8000" dirty="0">
                <a:latin typeface="Times New Roman" panose="02020603050405020304" pitchFamily="18" charset="0"/>
                <a:ea typeface="Cambria Math" panose="020405030504060302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D8ECD0DF-2FBC-4E12-B991-E842905E874B}"/>
              </a:ext>
            </a:extLst>
          </p:cNvPr>
          <p:cNvSpPr txBox="1"/>
          <p:nvPr/>
        </p:nvSpPr>
        <p:spPr>
          <a:xfrm>
            <a:off x="564204" y="5875429"/>
            <a:ext cx="11257682" cy="369332"/>
          </a:xfrm>
          <a:prstGeom prst="rect">
            <a:avLst/>
          </a:prstGeom>
          <a:noFill/>
        </p:spPr>
        <p:txBody>
          <a:bodyPr wrap="square">
            <a:spAutoFit/>
          </a:bodyPr>
          <a:lstStyle/>
          <a:p>
            <a:pPr algn="ctr"/>
            <a:r>
              <a:rPr lang="en-US" sz="1800" b="0" i="0" dirty="0">
                <a:solidFill>
                  <a:srgbClr val="202124"/>
                </a:solidFill>
                <a:effectLst/>
                <a:latin typeface="Times New Roman" panose="02020603050405020304" pitchFamily="18" charset="0"/>
                <a:cs typeface="Times New Roman" panose="02020603050405020304" pitchFamily="18" charset="0"/>
              </a:rPr>
              <a:t>Proprietary content. ©</a:t>
            </a:r>
            <a:r>
              <a:rPr lang="en-US" sz="1800" b="0" i="0" dirty="0" err="1">
                <a:solidFill>
                  <a:srgbClr val="202124"/>
                </a:solidFill>
                <a:effectLst/>
                <a:latin typeface="Times New Roman" panose="02020603050405020304" pitchFamily="18" charset="0"/>
                <a:cs typeface="Times New Roman" panose="02020603050405020304" pitchFamily="18" charset="0"/>
              </a:rPr>
              <a:t>MilleNNiALs</a:t>
            </a:r>
            <a:r>
              <a:rPr lang="en-US" sz="1800" b="0" i="0" dirty="0">
                <a:solidFill>
                  <a:srgbClr val="202124"/>
                </a:solidFill>
                <a:effectLst/>
                <a:latin typeface="Times New Roman" panose="02020603050405020304" pitchFamily="18" charset="0"/>
                <a:cs typeface="Times New Roman" panose="02020603050405020304" pitchFamily="18" charset="0"/>
              </a:rPr>
              <a:t>💯. All Rights Reserved. Unauthorized use or distribution prohibited.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36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
          <p:cNvSpPr txBox="1"/>
          <p:nvPr/>
        </p:nvSpPr>
        <p:spPr>
          <a:xfrm>
            <a:off x="1752600" y="1219200"/>
            <a:ext cx="9886949" cy="2284600"/>
          </a:xfrm>
          <a:prstGeom prst="rect">
            <a:avLst/>
          </a:prstGeom>
          <a:noFill/>
          <a:ln>
            <a:noFill/>
          </a:ln>
        </p:spPr>
        <p:txBody>
          <a:bodyPr spcFirstLastPara="1" wrap="square" lIns="0" tIns="106025" rIns="0" bIns="0" anchor="t" anchorCtr="0">
            <a:spAutoFit/>
          </a:bodyPr>
          <a:lstStyle/>
          <a:p>
            <a:pPr marL="298450" marR="0" lvl="0" indent="-285750" algn="l" rtl="0">
              <a:lnSpc>
                <a:spcPct val="100000"/>
              </a:lnSpc>
              <a:spcBef>
                <a:spcPts val="0"/>
              </a:spcBef>
              <a:spcAft>
                <a:spcPts val="0"/>
              </a:spcAft>
              <a:buClr>
                <a:srgbClr val="404040"/>
              </a:buClr>
              <a:buSzPts val="1800"/>
              <a:buFont typeface="Noto Sans Symbols"/>
              <a:buChar char="❑"/>
            </a:pPr>
            <a:r>
              <a:rPr lang="en-US" sz="1800" b="0" i="0" u="none" strike="noStrike" cap="none" dirty="0">
                <a:solidFill>
                  <a:srgbClr val="404040"/>
                </a:solidFill>
                <a:latin typeface="Times New Roman" panose="02020603050405020304" pitchFamily="18" charset="0"/>
                <a:cs typeface="Times New Roman" panose="02020603050405020304" pitchFamily="18" charset="0"/>
                <a:sym typeface="Arial"/>
              </a:rPr>
              <a:t>X Education sells online courses to industry professionals. Although</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800" b="0" i="0" u="none" strike="noStrike" cap="none" dirty="0">
                <a:solidFill>
                  <a:srgbClr val="404040"/>
                </a:solidFill>
                <a:latin typeface="Times New Roman" panose="02020603050405020304" pitchFamily="18" charset="0"/>
                <a:cs typeface="Times New Roman" panose="02020603050405020304" pitchFamily="18" charset="0"/>
                <a:sym typeface="Arial"/>
              </a:rPr>
              <a:t>X Education gets a lot of leads, its lead conversion rate is very poor. For example, If they acquire 100 leads in a day, only about 30 of them are converted.</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297816" marR="688975" lvl="0" indent="-285750" algn="l" rtl="0">
              <a:lnSpc>
                <a:spcPct val="105555"/>
              </a:lnSpc>
              <a:spcBef>
                <a:spcPts val="1000"/>
              </a:spcBef>
              <a:spcAft>
                <a:spcPts val="0"/>
              </a:spcAft>
              <a:buClr>
                <a:srgbClr val="404040"/>
              </a:buClr>
              <a:buSzPts val="1800"/>
              <a:buFont typeface="Noto Sans Symbols"/>
              <a:buChar char="❑"/>
            </a:pPr>
            <a:r>
              <a:rPr lang="en-US" sz="1800" b="0" i="0" u="none" strike="noStrike" cap="none" dirty="0">
                <a:solidFill>
                  <a:srgbClr val="404040"/>
                </a:solidFill>
                <a:latin typeface="Times New Roman" panose="02020603050405020304" pitchFamily="18" charset="0"/>
                <a:cs typeface="Times New Roman" panose="02020603050405020304" pitchFamily="18" charset="0"/>
                <a:sym typeface="Arial"/>
              </a:rPr>
              <a:t>To make this process more efficient, the company wishes to identify the most  potential leads, also known as ‘Hot Leads’.</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800" b="0" i="0" u="none" strike="noStrike" cap="none" dirty="0">
                <a:solidFill>
                  <a:srgbClr val="404040"/>
                </a:solidFill>
                <a:latin typeface="Times New Roman" panose="02020603050405020304" pitchFamily="18" charset="0"/>
                <a:cs typeface="Times New Roman" panose="02020603050405020304" pitchFamily="18" charset="0"/>
                <a:sym typeface="Arial"/>
              </a:rPr>
              <a:t>If they successfully identify this set of leads, the lead conversion rate should go up as  the sales team will now be focusing more on communicating with the potential leads  rather than making calls to everyone.</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53" name="Google Shape;153;p2"/>
          <p:cNvSpPr txBox="1"/>
          <p:nvPr/>
        </p:nvSpPr>
        <p:spPr>
          <a:xfrm>
            <a:off x="1752601" y="3969658"/>
            <a:ext cx="8810624" cy="1831265"/>
          </a:xfrm>
          <a:prstGeom prst="rect">
            <a:avLst/>
          </a:prstGeom>
          <a:noFill/>
          <a:ln>
            <a:noFill/>
          </a:ln>
        </p:spPr>
        <p:txBody>
          <a:bodyPr spcFirstLastPara="1" wrap="square" lIns="0" tIns="119375" rIns="0" bIns="0" anchor="t" anchorCtr="0">
            <a:spAutoFit/>
          </a:bodyPr>
          <a:lstStyle/>
          <a:p>
            <a:pPr marL="12700" marR="0" lvl="0" indent="0" algn="l" rtl="0">
              <a:lnSpc>
                <a:spcPct val="100000"/>
              </a:lnSpc>
              <a:spcBef>
                <a:spcPts val="0"/>
              </a:spcBef>
              <a:spcAft>
                <a:spcPts val="0"/>
              </a:spcAft>
              <a:buNone/>
            </a:pPr>
            <a:r>
              <a:rPr lang="en-US" sz="2000" b="0" i="0" u="none" strike="noStrike" cap="none" dirty="0">
                <a:solidFill>
                  <a:schemeClr val="accent1"/>
                </a:solidFill>
                <a:latin typeface="Times New Roman" panose="02020603050405020304" pitchFamily="18" charset="0"/>
                <a:cs typeface="Times New Roman" panose="02020603050405020304" pitchFamily="18" charset="0"/>
                <a:sym typeface="Arial"/>
              </a:rPr>
              <a:t>Business Objective:</a:t>
            </a:r>
            <a:endParaRPr dirty="0">
              <a:latin typeface="Times New Roman" panose="02020603050405020304" pitchFamily="18" charset="0"/>
              <a:cs typeface="Times New Roman" panose="02020603050405020304" pitchFamily="18" charset="0"/>
            </a:endParaRPr>
          </a:p>
          <a:p>
            <a:pPr marL="298450" marR="0" lvl="0" indent="-285750" algn="l" rtl="0">
              <a:lnSpc>
                <a:spcPct val="100000"/>
              </a:lnSpc>
              <a:spcBef>
                <a:spcPts val="840"/>
              </a:spcBef>
              <a:spcAft>
                <a:spcPts val="0"/>
              </a:spcAft>
              <a:buClr>
                <a:srgbClr val="404040"/>
              </a:buClr>
              <a:buSzPts val="1800"/>
              <a:buFont typeface="Noto Sans Symbols"/>
              <a:buChar char="❑"/>
            </a:pPr>
            <a:r>
              <a:rPr lang="en-US" sz="1800" b="0" i="0" u="none" strike="noStrike" cap="none" dirty="0">
                <a:solidFill>
                  <a:srgbClr val="404040"/>
                </a:solidFill>
                <a:latin typeface="Times New Roman" panose="02020603050405020304" pitchFamily="18" charset="0"/>
                <a:cs typeface="Times New Roman" panose="02020603050405020304" pitchFamily="18" charset="0"/>
                <a:sym typeface="Arial"/>
              </a:rPr>
              <a:t>X education wants to know most promising leads.</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298450" marR="0" lvl="0" indent="-285750" algn="l" rtl="0">
              <a:lnSpc>
                <a:spcPct val="100000"/>
              </a:lnSpc>
              <a:spcBef>
                <a:spcPts val="740"/>
              </a:spcBef>
              <a:spcAft>
                <a:spcPts val="0"/>
              </a:spcAft>
              <a:buClr>
                <a:srgbClr val="404040"/>
              </a:buClr>
              <a:buSzPts val="1800"/>
              <a:buFont typeface="Noto Sans Symbols"/>
              <a:buChar char="❑"/>
            </a:pPr>
            <a:r>
              <a:rPr lang="en-US" sz="1800" b="0" i="0" u="none" strike="noStrike" cap="none" dirty="0">
                <a:solidFill>
                  <a:srgbClr val="404040"/>
                </a:solidFill>
                <a:latin typeface="Times New Roman" panose="02020603050405020304" pitchFamily="18" charset="0"/>
                <a:cs typeface="Times New Roman" panose="02020603050405020304" pitchFamily="18" charset="0"/>
                <a:sym typeface="Arial"/>
              </a:rPr>
              <a:t>For that they want to build a Model which identifies the hot leads and predic</a:t>
            </a:r>
            <a:r>
              <a:rPr lang="en-US" sz="1800" dirty="0">
                <a:solidFill>
                  <a:srgbClr val="404040"/>
                </a:solidFill>
                <a:latin typeface="Times New Roman" panose="02020603050405020304" pitchFamily="18" charset="0"/>
                <a:cs typeface="Times New Roman" panose="02020603050405020304" pitchFamily="18" charset="0"/>
              </a:rPr>
              <a:t>t whether they’ll get converted to customer or not.</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298450" marR="0" lvl="0" indent="-285750" algn="l" rtl="0">
              <a:lnSpc>
                <a:spcPct val="100000"/>
              </a:lnSpc>
              <a:spcBef>
                <a:spcPts val="840"/>
              </a:spcBef>
              <a:spcAft>
                <a:spcPts val="0"/>
              </a:spcAft>
              <a:buClr>
                <a:srgbClr val="404040"/>
              </a:buClr>
              <a:buSzPts val="1800"/>
              <a:buFont typeface="Noto Sans Symbols"/>
              <a:buChar char="❑"/>
            </a:pPr>
            <a:r>
              <a:rPr lang="en-US" sz="1800" b="0" i="0" u="none" strike="noStrike" cap="none" dirty="0">
                <a:solidFill>
                  <a:srgbClr val="404040"/>
                </a:solidFill>
                <a:latin typeface="Times New Roman" panose="02020603050405020304" pitchFamily="18" charset="0"/>
                <a:cs typeface="Times New Roman" panose="02020603050405020304" pitchFamily="18" charset="0"/>
                <a:sym typeface="Arial"/>
              </a:rPr>
              <a:t>Deployment of the model for the future use</a:t>
            </a:r>
            <a:r>
              <a:rPr lang="en-US" sz="1800" b="1" i="0" u="none" strike="noStrike" cap="none" dirty="0">
                <a:solidFill>
                  <a:srgbClr val="404040"/>
                </a:solidFill>
                <a:latin typeface="Times New Roman" panose="02020603050405020304" pitchFamily="18" charset="0"/>
                <a:cs typeface="Times New Roman" panose="02020603050405020304" pitchFamily="18" charset="0"/>
                <a:sym typeface="Arial"/>
              </a:rPr>
              <a:t>.</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54" name="Google Shape;154;p2"/>
          <p:cNvSpPr/>
          <p:nvPr/>
        </p:nvSpPr>
        <p:spPr>
          <a:xfrm>
            <a:off x="1600200" y="295870"/>
            <a:ext cx="963893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chemeClr val="accent1"/>
                </a:solidFill>
                <a:latin typeface="Times New Roman" panose="02020603050405020304" pitchFamily="18" charset="0"/>
                <a:ea typeface="Corbel"/>
                <a:cs typeface="Times New Roman" panose="02020603050405020304" pitchFamily="18" charset="0"/>
                <a:sym typeface="Corbel"/>
              </a:rPr>
              <a:t>PROBLEM STATEMENT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
          <p:cNvSpPr/>
          <p:nvPr/>
        </p:nvSpPr>
        <p:spPr>
          <a:xfrm>
            <a:off x="1276350" y="548137"/>
            <a:ext cx="9457159"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chemeClr val="accent1"/>
                </a:solidFill>
                <a:latin typeface="Times New Roman" panose="02020603050405020304" pitchFamily="18" charset="0"/>
                <a:ea typeface="Corbel"/>
                <a:cs typeface="Times New Roman" panose="02020603050405020304" pitchFamily="18" charset="0"/>
                <a:sym typeface="Corbel"/>
              </a:rPr>
              <a:t>SOLUTION METHODOLOGY</a:t>
            </a:r>
            <a:endParaRPr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B10D1B-326B-4287-820F-4E714D5D877D}"/>
              </a:ext>
            </a:extLst>
          </p:cNvPr>
          <p:cNvPicPr>
            <a:picLocks noChangeAspect="1"/>
          </p:cNvPicPr>
          <p:nvPr/>
        </p:nvPicPr>
        <p:blipFill rotWithShape="1">
          <a:blip r:embed="rId3"/>
          <a:srcRect l="8847" t="23276" r="1874"/>
          <a:stretch/>
        </p:blipFill>
        <p:spPr>
          <a:xfrm>
            <a:off x="2270933" y="1961332"/>
            <a:ext cx="7650133" cy="4348531"/>
          </a:xfrm>
          <a:prstGeom prst="rect">
            <a:avLst/>
          </a:prstGeom>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p:nvPr/>
        </p:nvSpPr>
        <p:spPr>
          <a:xfrm>
            <a:off x="1752599" y="304800"/>
            <a:ext cx="898207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chemeClr val="accent1"/>
                </a:solidFill>
                <a:latin typeface="Times New Roman" panose="02020603050405020304" pitchFamily="18" charset="0"/>
                <a:ea typeface="Corbel"/>
                <a:cs typeface="Times New Roman" panose="02020603050405020304" pitchFamily="18" charset="0"/>
                <a:sym typeface="Corbel"/>
              </a:rPr>
              <a:t>DATA MANIPULATION</a:t>
            </a:r>
            <a:endParaRPr sz="5400" b="0" i="0" u="none" strike="noStrike" cap="none" dirty="0">
              <a:solidFill>
                <a:schemeClr val="accent1"/>
              </a:solidFill>
              <a:latin typeface="Times New Roman" panose="02020603050405020304" pitchFamily="18" charset="0"/>
              <a:ea typeface="Corbel"/>
              <a:cs typeface="Times New Roman" panose="02020603050405020304" pitchFamily="18" charset="0"/>
              <a:sym typeface="Corbel"/>
            </a:endParaRPr>
          </a:p>
        </p:txBody>
      </p:sp>
      <p:pic>
        <p:nvPicPr>
          <p:cNvPr id="205" name="Google Shape;205;p4"/>
          <p:cNvPicPr preferRelativeResize="0"/>
          <p:nvPr/>
        </p:nvPicPr>
        <p:blipFill rotWithShape="1">
          <a:blip r:embed="rId3">
            <a:alphaModFix/>
          </a:blip>
          <a:srcRect/>
          <a:stretch/>
        </p:blipFill>
        <p:spPr>
          <a:xfrm>
            <a:off x="710214" y="1637158"/>
            <a:ext cx="4687409" cy="3813867"/>
          </a:xfrm>
          <a:prstGeom prst="rect">
            <a:avLst/>
          </a:prstGeom>
          <a:noFill/>
          <a:ln>
            <a:noFill/>
          </a:ln>
        </p:spPr>
      </p:pic>
      <p:pic>
        <p:nvPicPr>
          <p:cNvPr id="5" name="Google Shape;212;p5">
            <a:extLst>
              <a:ext uri="{FF2B5EF4-FFF2-40B4-BE49-F238E27FC236}">
                <a16:creationId xmlns:a16="http://schemas.microsoft.com/office/drawing/2014/main" id="{BC26493D-C619-4A10-A9AD-5E682497F1F3}"/>
              </a:ext>
            </a:extLst>
          </p:cNvPr>
          <p:cNvPicPr preferRelativeResize="0"/>
          <p:nvPr/>
        </p:nvPicPr>
        <p:blipFill rotWithShape="1">
          <a:blip r:embed="rId4">
            <a:alphaModFix/>
          </a:blip>
          <a:srcRect l="47436"/>
          <a:stretch/>
        </p:blipFill>
        <p:spPr>
          <a:xfrm>
            <a:off x="5601256" y="1696671"/>
            <a:ext cx="2635351" cy="3754354"/>
          </a:xfrm>
          <a:prstGeom prst="rect">
            <a:avLst/>
          </a:prstGeom>
          <a:noFill/>
          <a:ln>
            <a:noFill/>
          </a:ln>
        </p:spPr>
      </p:pic>
      <p:pic>
        <p:nvPicPr>
          <p:cNvPr id="6" name="Google Shape;213;p5">
            <a:extLst>
              <a:ext uri="{FF2B5EF4-FFF2-40B4-BE49-F238E27FC236}">
                <a16:creationId xmlns:a16="http://schemas.microsoft.com/office/drawing/2014/main" id="{89016A54-4D62-4D2F-9452-423EE5FFECD8}"/>
              </a:ext>
            </a:extLst>
          </p:cNvPr>
          <p:cNvPicPr preferRelativeResize="0"/>
          <p:nvPr/>
        </p:nvPicPr>
        <p:blipFill rotWithShape="1">
          <a:blip r:embed="rId5">
            <a:alphaModFix/>
          </a:blip>
          <a:srcRect l="48718"/>
          <a:stretch/>
        </p:blipFill>
        <p:spPr>
          <a:xfrm>
            <a:off x="9386729" y="1637158"/>
            <a:ext cx="2434630" cy="3813867"/>
          </a:xfrm>
          <a:prstGeom prst="rect">
            <a:avLst/>
          </a:prstGeom>
          <a:noFill/>
          <a:ln>
            <a:noFill/>
          </a:ln>
        </p:spPr>
      </p:pic>
      <p:sp>
        <p:nvSpPr>
          <p:cNvPr id="7" name="Google Shape;214;p5">
            <a:extLst>
              <a:ext uri="{FF2B5EF4-FFF2-40B4-BE49-F238E27FC236}">
                <a16:creationId xmlns:a16="http://schemas.microsoft.com/office/drawing/2014/main" id="{09529AFF-F575-49F9-BDA6-F7D6ACC22A52}"/>
              </a:ext>
            </a:extLst>
          </p:cNvPr>
          <p:cNvSpPr/>
          <p:nvPr/>
        </p:nvSpPr>
        <p:spPr>
          <a:xfrm>
            <a:off x="8314767" y="3076597"/>
            <a:ext cx="993801" cy="704805"/>
          </a:xfrm>
          <a:prstGeom prst="rightArrow">
            <a:avLst>
              <a:gd name="adj1" fmla="val 50000"/>
              <a:gd name="adj2" fmla="val 50000"/>
            </a:avLst>
          </a:prstGeom>
          <a:solidFill>
            <a:schemeClr val="accent1"/>
          </a:solidFill>
          <a:ln w="15875" cap="rnd" cmpd="sng">
            <a:solidFill>
              <a:srgbClr val="89141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0" i="0" u="none" strike="noStrike" cap="none" dirty="0">
                <a:solidFill>
                  <a:schemeClr val="lt1"/>
                </a:solidFill>
                <a:latin typeface="Times New Roman" panose="02020603050405020304" pitchFamily="18" charset="0"/>
                <a:ea typeface="Corbel"/>
                <a:cs typeface="Times New Roman" panose="02020603050405020304" pitchFamily="18" charset="0"/>
                <a:sym typeface="Corbel"/>
              </a:rPr>
              <a:t>IQR Treatment</a:t>
            </a:r>
            <a:endParaRPr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7"/>
          <p:cNvSpPr/>
          <p:nvPr/>
        </p:nvSpPr>
        <p:spPr>
          <a:xfrm>
            <a:off x="1134491" y="344754"/>
            <a:ext cx="9923016"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u="none" strike="noStrike" cap="none" dirty="0">
                <a:solidFill>
                  <a:schemeClr val="accent1"/>
                </a:solidFill>
                <a:latin typeface="Times New Roman" panose="02020603050405020304" pitchFamily="18" charset="0"/>
                <a:ea typeface="Corbel"/>
                <a:cs typeface="Times New Roman" panose="02020603050405020304" pitchFamily="18" charset="0"/>
                <a:sym typeface="Corbel"/>
              </a:rPr>
              <a:t>EXPLORATORY DATA ANALYSIS</a:t>
            </a:r>
            <a:endParaRPr sz="4800" dirty="0">
              <a:latin typeface="Times New Roman" panose="02020603050405020304" pitchFamily="18" charset="0"/>
              <a:cs typeface="Times New Roman" panose="02020603050405020304" pitchFamily="18" charset="0"/>
            </a:endParaRPr>
          </a:p>
        </p:txBody>
      </p:sp>
      <p:sp>
        <p:nvSpPr>
          <p:cNvPr id="226" name="Google Shape;226;p7"/>
          <p:cNvSpPr txBox="1"/>
          <p:nvPr/>
        </p:nvSpPr>
        <p:spPr>
          <a:xfrm>
            <a:off x="3983699" y="5502845"/>
            <a:ext cx="422459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Times New Roman" panose="02020603050405020304" pitchFamily="18" charset="0"/>
                <a:ea typeface="Corbel"/>
                <a:cs typeface="Times New Roman" panose="02020603050405020304" pitchFamily="18" charset="0"/>
                <a:sym typeface="Corbel"/>
              </a:rPr>
              <a:t>The target variable has no class imbalance</a:t>
            </a:r>
            <a:endParaRPr sz="1800" dirty="0">
              <a:solidFill>
                <a:schemeClr val="dk1"/>
              </a:solidFill>
              <a:latin typeface="Times New Roman" panose="02020603050405020304" pitchFamily="18" charset="0"/>
              <a:ea typeface="Corbel"/>
              <a:cs typeface="Times New Roman" panose="02020603050405020304" pitchFamily="18" charset="0"/>
              <a:sym typeface="Corbel"/>
            </a:endParaRPr>
          </a:p>
        </p:txBody>
      </p:sp>
      <p:pic>
        <p:nvPicPr>
          <p:cNvPr id="227" name="Google Shape;227;p7"/>
          <p:cNvPicPr preferRelativeResize="0"/>
          <p:nvPr/>
        </p:nvPicPr>
        <p:blipFill rotWithShape="1">
          <a:blip r:embed="rId3">
            <a:alphaModFix/>
          </a:blip>
          <a:srcRect/>
          <a:stretch/>
        </p:blipFill>
        <p:spPr>
          <a:xfrm>
            <a:off x="3237160" y="1386900"/>
            <a:ext cx="5717677" cy="39047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8"/>
          <p:cNvPicPr preferRelativeResize="0"/>
          <p:nvPr/>
        </p:nvPicPr>
        <p:blipFill rotWithShape="1">
          <a:blip r:embed="rId3">
            <a:alphaModFix/>
          </a:blip>
          <a:srcRect/>
          <a:stretch/>
        </p:blipFill>
        <p:spPr>
          <a:xfrm>
            <a:off x="1828800" y="691626"/>
            <a:ext cx="3239770" cy="2519680"/>
          </a:xfrm>
          <a:prstGeom prst="rect">
            <a:avLst/>
          </a:prstGeom>
          <a:noFill/>
          <a:ln>
            <a:noFill/>
          </a:ln>
        </p:spPr>
      </p:pic>
      <p:pic>
        <p:nvPicPr>
          <p:cNvPr id="234" name="Google Shape;234;p8"/>
          <p:cNvPicPr preferRelativeResize="0"/>
          <p:nvPr/>
        </p:nvPicPr>
        <p:blipFill rotWithShape="1">
          <a:blip r:embed="rId4">
            <a:alphaModFix/>
          </a:blip>
          <a:srcRect/>
          <a:stretch/>
        </p:blipFill>
        <p:spPr>
          <a:xfrm>
            <a:off x="6875147" y="651534"/>
            <a:ext cx="3239770" cy="2519680"/>
          </a:xfrm>
          <a:prstGeom prst="rect">
            <a:avLst/>
          </a:prstGeom>
          <a:noFill/>
          <a:ln>
            <a:noFill/>
          </a:ln>
        </p:spPr>
      </p:pic>
      <p:pic>
        <p:nvPicPr>
          <p:cNvPr id="235" name="Google Shape;235;p8"/>
          <p:cNvPicPr preferRelativeResize="0"/>
          <p:nvPr/>
        </p:nvPicPr>
        <p:blipFill rotWithShape="1">
          <a:blip r:embed="rId5">
            <a:alphaModFix/>
          </a:blip>
          <a:srcRect r="52564"/>
          <a:stretch/>
        </p:blipFill>
        <p:spPr>
          <a:xfrm>
            <a:off x="2448242" y="3668396"/>
            <a:ext cx="2819400" cy="2308225"/>
          </a:xfrm>
          <a:prstGeom prst="rect">
            <a:avLst/>
          </a:prstGeom>
          <a:noFill/>
          <a:ln>
            <a:noFill/>
          </a:ln>
        </p:spPr>
      </p:pic>
      <p:pic>
        <p:nvPicPr>
          <p:cNvPr id="236" name="Google Shape;236;p8"/>
          <p:cNvPicPr preferRelativeResize="0"/>
          <p:nvPr/>
        </p:nvPicPr>
        <p:blipFill rotWithShape="1">
          <a:blip r:embed="rId6">
            <a:alphaModFix/>
          </a:blip>
          <a:srcRect r="53846"/>
          <a:stretch/>
        </p:blipFill>
        <p:spPr>
          <a:xfrm>
            <a:off x="7371717" y="3620336"/>
            <a:ext cx="2743200" cy="2247900"/>
          </a:xfrm>
          <a:prstGeom prst="rect">
            <a:avLst/>
          </a:prstGeom>
          <a:noFill/>
          <a:ln>
            <a:noFill/>
          </a:ln>
        </p:spPr>
      </p:pic>
      <p:sp>
        <p:nvSpPr>
          <p:cNvPr id="7" name="TextBox 6">
            <a:extLst>
              <a:ext uri="{FF2B5EF4-FFF2-40B4-BE49-F238E27FC236}">
                <a16:creationId xmlns:a16="http://schemas.microsoft.com/office/drawing/2014/main" id="{95D80C6B-825B-4359-A978-719112D571D3}"/>
              </a:ext>
            </a:extLst>
          </p:cNvPr>
          <p:cNvSpPr txBox="1"/>
          <p:nvPr/>
        </p:nvSpPr>
        <p:spPr>
          <a:xfrm>
            <a:off x="1828800" y="3067661"/>
            <a:ext cx="4154168" cy="523220"/>
          </a:xfrm>
          <a:prstGeom prst="rect">
            <a:avLst/>
          </a:prstGeom>
          <a:noFill/>
        </p:spPr>
        <p:txBody>
          <a:bodyPr wrap="square">
            <a:spAutoFit/>
          </a:bodyPr>
          <a:lstStyle/>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maximum number of leads are generated through Landing Page Submission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B13991C-6DC7-44BA-A65B-77753DC9FCF8}"/>
              </a:ext>
            </a:extLst>
          </p:cNvPr>
          <p:cNvSpPr txBox="1"/>
          <p:nvPr/>
        </p:nvSpPr>
        <p:spPr>
          <a:xfrm>
            <a:off x="6715125" y="3067661"/>
            <a:ext cx="4962525" cy="523220"/>
          </a:xfrm>
          <a:prstGeom prst="rect">
            <a:avLst/>
          </a:prstGeom>
          <a:noFill/>
        </p:spPr>
        <p:txBody>
          <a:bodyPr wrap="square">
            <a:spAutoFit/>
          </a:bodyPr>
          <a:lstStyle/>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leads are generated from 6 different sources, highest of which are generated through Direct Traffic</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52AE931-A6A7-49A4-85E0-E9AC2D4D23A6}"/>
              </a:ext>
            </a:extLst>
          </p:cNvPr>
          <p:cNvSpPr txBox="1"/>
          <p:nvPr/>
        </p:nvSpPr>
        <p:spPr>
          <a:xfrm>
            <a:off x="2037715" y="5898954"/>
            <a:ext cx="4058285" cy="523220"/>
          </a:xfrm>
          <a:prstGeom prst="rect">
            <a:avLst/>
          </a:prstGeom>
          <a:noFill/>
        </p:spPr>
        <p:txBody>
          <a:bodyPr wrap="square">
            <a:spAutoFit/>
          </a:bodyPr>
          <a:lstStyle/>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customers who want to gain an idea about X education visit 1-5 times. </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E1786CD-C4AC-4BA7-9C37-EE60AADFE68F}"/>
              </a:ext>
            </a:extLst>
          </p:cNvPr>
          <p:cNvSpPr txBox="1"/>
          <p:nvPr/>
        </p:nvSpPr>
        <p:spPr>
          <a:xfrm>
            <a:off x="6867524" y="5903455"/>
            <a:ext cx="4657725" cy="523220"/>
          </a:xfrm>
          <a:prstGeom prst="rect">
            <a:avLst/>
          </a:prstGeom>
          <a:noFill/>
        </p:spPr>
        <p:txBody>
          <a:bodyPr wrap="square">
            <a:spAutoFit/>
          </a:bodyPr>
          <a:lstStyle/>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least engagement of the website is from leads who tend to spend less time on the website</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1ECA6E8-B553-4490-A32C-CA8997B40245}"/>
              </a:ext>
            </a:extLst>
          </p:cNvPr>
          <p:cNvSpPr txBox="1"/>
          <p:nvPr/>
        </p:nvSpPr>
        <p:spPr>
          <a:xfrm>
            <a:off x="464598" y="297923"/>
            <a:ext cx="5371608" cy="461665"/>
          </a:xfrm>
          <a:prstGeom prst="rect">
            <a:avLst/>
          </a:prstGeom>
          <a:noFill/>
        </p:spPr>
        <p:txBody>
          <a:bodyPr wrap="square">
            <a:spAutoFit/>
          </a:bodyPr>
          <a:lstStyle/>
          <a:p>
            <a:r>
              <a:rPr lang="en-US" sz="2400" u="sng" dirty="0">
                <a:solidFill>
                  <a:schemeClr val="accent1">
                    <a:lumMod val="75000"/>
                  </a:schemeClr>
                </a:solidFill>
                <a:latin typeface="Times New Roman" panose="02020603050405020304" pitchFamily="18" charset="0"/>
                <a:cs typeface="Times New Roman" panose="02020603050405020304" pitchFamily="18" charset="0"/>
              </a:rPr>
              <a:t>Univariate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3" name="Google Shape;243;p9"/>
          <p:cNvPicPr preferRelativeResize="0"/>
          <p:nvPr/>
        </p:nvPicPr>
        <p:blipFill rotWithShape="1">
          <a:blip r:embed="rId3">
            <a:alphaModFix/>
          </a:blip>
          <a:srcRect/>
          <a:stretch/>
        </p:blipFill>
        <p:spPr>
          <a:xfrm>
            <a:off x="814196" y="1351619"/>
            <a:ext cx="4118302" cy="4154761"/>
          </a:xfrm>
          <a:prstGeom prst="rect">
            <a:avLst/>
          </a:prstGeom>
          <a:noFill/>
          <a:ln>
            <a:noFill/>
          </a:ln>
        </p:spPr>
      </p:pic>
      <p:pic>
        <p:nvPicPr>
          <p:cNvPr id="244" name="Google Shape;244;p9"/>
          <p:cNvPicPr preferRelativeResize="0"/>
          <p:nvPr/>
        </p:nvPicPr>
        <p:blipFill rotWithShape="1">
          <a:blip r:embed="rId4">
            <a:alphaModFix/>
          </a:blip>
          <a:srcRect/>
          <a:stretch/>
        </p:blipFill>
        <p:spPr>
          <a:xfrm>
            <a:off x="6686550" y="1270657"/>
            <a:ext cx="5083215" cy="4110968"/>
          </a:xfrm>
          <a:prstGeom prst="rect">
            <a:avLst/>
          </a:prstGeom>
          <a:noFill/>
          <a:ln>
            <a:noFill/>
          </a:ln>
        </p:spPr>
      </p:pic>
      <p:sp>
        <p:nvSpPr>
          <p:cNvPr id="6" name="TextBox 5">
            <a:extLst>
              <a:ext uri="{FF2B5EF4-FFF2-40B4-BE49-F238E27FC236}">
                <a16:creationId xmlns:a16="http://schemas.microsoft.com/office/drawing/2014/main" id="{EE344A18-0C0B-4626-AFAC-850497194BF4}"/>
              </a:ext>
            </a:extLst>
          </p:cNvPr>
          <p:cNvSpPr txBox="1"/>
          <p:nvPr/>
        </p:nvSpPr>
        <p:spPr>
          <a:xfrm>
            <a:off x="814196" y="5310515"/>
            <a:ext cx="4210050" cy="523220"/>
          </a:xfrm>
          <a:prstGeom prst="rect">
            <a:avLst/>
          </a:prstGeom>
          <a:noFill/>
        </p:spPr>
        <p:txBody>
          <a:bodyPr wrap="square">
            <a:spAutoFit/>
          </a:bodyPr>
          <a:lstStyle/>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Lead Add Form has more than 90% conversion rate but count of lead are not extremely high</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6289316-6C81-482D-9523-FFEF73297A8E}"/>
              </a:ext>
            </a:extLst>
          </p:cNvPr>
          <p:cNvSpPr txBox="1"/>
          <p:nvPr/>
        </p:nvSpPr>
        <p:spPr>
          <a:xfrm>
            <a:off x="7571991" y="5310515"/>
            <a:ext cx="3883449" cy="738664"/>
          </a:xfrm>
          <a:prstGeom prst="rect">
            <a:avLst/>
          </a:prstGeom>
          <a:noFill/>
        </p:spPr>
        <p:txBody>
          <a:bodyPr wrap="square">
            <a:spAutoFit/>
          </a:bodyPr>
          <a:lstStyle/>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Olark Chat and Direct traffic generates maximum number of leads. Conversion Rate of Reference leads is high</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BB5350-DDE8-40D8-9BA3-796B2706B273}"/>
              </a:ext>
            </a:extLst>
          </p:cNvPr>
          <p:cNvSpPr txBox="1"/>
          <p:nvPr/>
        </p:nvSpPr>
        <p:spPr>
          <a:xfrm>
            <a:off x="509336" y="323158"/>
            <a:ext cx="5262814" cy="461665"/>
          </a:xfrm>
          <a:prstGeom prst="rect">
            <a:avLst/>
          </a:prstGeom>
          <a:noFill/>
        </p:spPr>
        <p:txBody>
          <a:bodyPr wrap="square" rtlCol="0">
            <a:spAutoFit/>
          </a:bodyPr>
          <a:lstStyle/>
          <a:p>
            <a:r>
              <a:rPr lang="en-US" sz="2400" u="sng" dirty="0">
                <a:solidFill>
                  <a:schemeClr val="accent1">
                    <a:lumMod val="75000"/>
                  </a:schemeClr>
                </a:solidFill>
                <a:latin typeface="Times New Roman" panose="02020603050405020304" pitchFamily="18" charset="0"/>
                <a:cs typeface="Times New Roman" panose="02020603050405020304" pitchFamily="18" charset="0"/>
              </a:rPr>
              <a:t>Bivariate Analysis &amp; Key Insights</a:t>
            </a:r>
          </a:p>
        </p:txBody>
      </p:sp>
      <p:sp>
        <p:nvSpPr>
          <p:cNvPr id="2" name="TextBox 1">
            <a:extLst>
              <a:ext uri="{FF2B5EF4-FFF2-40B4-BE49-F238E27FC236}">
                <a16:creationId xmlns:a16="http://schemas.microsoft.com/office/drawing/2014/main" id="{6645BB53-0629-49C7-BC9C-7A20D2390B5E}"/>
              </a:ext>
            </a:extLst>
          </p:cNvPr>
          <p:cNvSpPr txBox="1"/>
          <p:nvPr/>
        </p:nvSpPr>
        <p:spPr>
          <a:xfrm>
            <a:off x="4977164" y="674385"/>
            <a:ext cx="3009003" cy="369332"/>
          </a:xfrm>
          <a:prstGeom prst="rect">
            <a:avLst/>
          </a:prstGeom>
          <a:noFill/>
        </p:spPr>
        <p:txBody>
          <a:bodyPr wrap="square" rtlCol="0">
            <a:spAutoFit/>
          </a:bodyPr>
          <a:lstStyle/>
          <a:p>
            <a:r>
              <a:rPr lang="en-US" sz="1800" dirty="0">
                <a:solidFill>
                  <a:schemeClr val="accent1">
                    <a:lumMod val="75000"/>
                  </a:schemeClr>
                </a:solidFill>
                <a:latin typeface="Times New Roman" panose="02020603050405020304" pitchFamily="18" charset="0"/>
                <a:cs typeface="Times New Roman" panose="02020603050405020304" pitchFamily="18" charset="0"/>
              </a:rPr>
              <a:t>Categorical Vs Target Column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ga487dd257c_4_6"/>
          <p:cNvPicPr preferRelativeResize="0"/>
          <p:nvPr/>
        </p:nvPicPr>
        <p:blipFill>
          <a:blip r:embed="rId3">
            <a:alphaModFix/>
          </a:blip>
          <a:stretch>
            <a:fillRect/>
          </a:stretch>
        </p:blipFill>
        <p:spPr>
          <a:xfrm>
            <a:off x="881519" y="1188050"/>
            <a:ext cx="5684974" cy="4481900"/>
          </a:xfrm>
          <a:prstGeom prst="rect">
            <a:avLst/>
          </a:prstGeom>
          <a:noFill/>
          <a:ln>
            <a:noFill/>
          </a:ln>
        </p:spPr>
      </p:pic>
      <p:sp>
        <p:nvSpPr>
          <p:cNvPr id="4" name="TextBox 3">
            <a:extLst>
              <a:ext uri="{FF2B5EF4-FFF2-40B4-BE49-F238E27FC236}">
                <a16:creationId xmlns:a16="http://schemas.microsoft.com/office/drawing/2014/main" id="{1B77EAB7-3EB5-42D6-93B0-D65921250162}"/>
              </a:ext>
            </a:extLst>
          </p:cNvPr>
          <p:cNvSpPr txBox="1"/>
          <p:nvPr/>
        </p:nvSpPr>
        <p:spPr>
          <a:xfrm>
            <a:off x="7250499" y="3059668"/>
            <a:ext cx="4242423" cy="738664"/>
          </a:xfrm>
          <a:prstGeom prst="rect">
            <a:avLst/>
          </a:prstGeom>
          <a:noFill/>
        </p:spPr>
        <p:txBody>
          <a:bodyPr wrap="square">
            <a:spAutoFit/>
          </a:bodyPr>
          <a:lstStyle/>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“Potential Leads” have highest conversion of 50%. </a:t>
            </a: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“Other Leads” and “Others” have ~40% conversion rate.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10"/>
          <p:cNvPicPr preferRelativeResize="0"/>
          <p:nvPr/>
        </p:nvPicPr>
        <p:blipFill rotWithShape="1">
          <a:blip r:embed="rId3">
            <a:alphaModFix/>
          </a:blip>
          <a:srcRect/>
          <a:stretch/>
        </p:blipFill>
        <p:spPr>
          <a:xfrm>
            <a:off x="1259072" y="1150232"/>
            <a:ext cx="4849091" cy="2632364"/>
          </a:xfrm>
          <a:prstGeom prst="rect">
            <a:avLst/>
          </a:prstGeom>
          <a:noFill/>
          <a:ln>
            <a:noFill/>
          </a:ln>
        </p:spPr>
      </p:pic>
      <p:pic>
        <p:nvPicPr>
          <p:cNvPr id="257" name="Google Shape;257;p10"/>
          <p:cNvPicPr preferRelativeResize="0"/>
          <p:nvPr/>
        </p:nvPicPr>
        <p:blipFill rotWithShape="1">
          <a:blip r:embed="rId4">
            <a:alphaModFix/>
          </a:blip>
          <a:srcRect/>
          <a:stretch/>
        </p:blipFill>
        <p:spPr>
          <a:xfrm>
            <a:off x="1259072" y="4041386"/>
            <a:ext cx="4849091" cy="2498436"/>
          </a:xfrm>
          <a:prstGeom prst="rect">
            <a:avLst/>
          </a:prstGeom>
          <a:noFill/>
          <a:ln>
            <a:noFill/>
          </a:ln>
        </p:spPr>
      </p:pic>
      <p:sp>
        <p:nvSpPr>
          <p:cNvPr id="258" name="Google Shape;258;p10"/>
          <p:cNvSpPr txBox="1"/>
          <p:nvPr/>
        </p:nvSpPr>
        <p:spPr>
          <a:xfrm>
            <a:off x="7122928" y="1581778"/>
            <a:ext cx="3810000" cy="136648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15000"/>
              </a:lnSpc>
              <a:spcBef>
                <a:spcPts val="0"/>
              </a:spcBef>
              <a:spcAft>
                <a:spcPts val="0"/>
              </a:spcAft>
              <a:buClr>
                <a:schemeClr val="dk1"/>
              </a:buClr>
              <a:buSzPts val="1800"/>
              <a:buFont typeface="Arial"/>
              <a:buChar char="●"/>
            </a:pPr>
            <a:r>
              <a:rPr lang="en-US" sz="1800" u="none" strike="noStrike" dirty="0">
                <a:solidFill>
                  <a:schemeClr val="dk1"/>
                </a:solidFill>
                <a:latin typeface="Times New Roman" panose="02020603050405020304" pitchFamily="18" charset="0"/>
                <a:ea typeface="Calibri"/>
                <a:cs typeface="Times New Roman" panose="02020603050405020304" pitchFamily="18" charset="0"/>
                <a:sym typeface="Calibri"/>
              </a:rPr>
              <a:t>The highest number of conversions happen when people are spending around 18 hours or above on the website. </a:t>
            </a:r>
            <a:endParaRPr sz="1800" u="none" strike="noStrike" dirty="0">
              <a:solidFill>
                <a:schemeClr val="dk1"/>
              </a:solidFill>
              <a:latin typeface="Times New Roman" panose="02020603050405020304" pitchFamily="18" charset="0"/>
              <a:cs typeface="Times New Roman" panose="02020603050405020304" pitchFamily="18" charset="0"/>
              <a:sym typeface="Arial"/>
            </a:endParaRPr>
          </a:p>
        </p:txBody>
      </p:sp>
      <p:sp>
        <p:nvSpPr>
          <p:cNvPr id="259" name="Google Shape;259;p10"/>
          <p:cNvSpPr txBox="1"/>
          <p:nvPr/>
        </p:nvSpPr>
        <p:spPr>
          <a:xfrm>
            <a:off x="7208018" y="4114800"/>
            <a:ext cx="4191000" cy="200358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15000"/>
              </a:lnSpc>
              <a:spcBef>
                <a:spcPts val="0"/>
              </a:spcBef>
              <a:spcAft>
                <a:spcPts val="0"/>
              </a:spcAft>
              <a:buClr>
                <a:schemeClr val="dk1"/>
              </a:buClr>
              <a:buSzPts val="1800"/>
              <a:buFont typeface="Arial"/>
              <a:buChar char="●"/>
            </a:pPr>
            <a:r>
              <a:rPr lang="en-US" sz="1800" u="none" strike="noStrike" dirty="0">
                <a:solidFill>
                  <a:schemeClr val="dk1"/>
                </a:solidFill>
                <a:latin typeface="Times New Roman" panose="02020603050405020304" pitchFamily="18" charset="0"/>
                <a:ea typeface="Calibri"/>
                <a:cs typeface="Times New Roman" panose="02020603050405020304" pitchFamily="18" charset="0"/>
                <a:sym typeface="Calibri"/>
              </a:rPr>
              <a:t>Most total visits on the website is 6. Until total visits is 6, the conversion rate is higher than when page views per visit is high. When total visits cross 6, the conversion rate drops as total pageviews decrease</a:t>
            </a:r>
            <a:endParaRPr sz="1800" u="none" strike="noStrike" dirty="0">
              <a:solidFill>
                <a:schemeClr val="dk1"/>
              </a:solidFill>
              <a:latin typeface="Times New Roman" panose="02020603050405020304" pitchFamily="18" charset="0"/>
              <a:cs typeface="Times New Roman" panose="02020603050405020304" pitchFamily="18" charset="0"/>
              <a:sym typeface="Arial"/>
            </a:endParaRPr>
          </a:p>
        </p:txBody>
      </p:sp>
      <p:sp>
        <p:nvSpPr>
          <p:cNvPr id="9" name="TextBox 8">
            <a:extLst>
              <a:ext uri="{FF2B5EF4-FFF2-40B4-BE49-F238E27FC236}">
                <a16:creationId xmlns:a16="http://schemas.microsoft.com/office/drawing/2014/main" id="{461C4880-2626-43DD-B4AC-1CFF1FE302CE}"/>
              </a:ext>
            </a:extLst>
          </p:cNvPr>
          <p:cNvSpPr txBox="1"/>
          <p:nvPr/>
        </p:nvSpPr>
        <p:spPr>
          <a:xfrm>
            <a:off x="349240" y="318178"/>
            <a:ext cx="3187780" cy="461665"/>
          </a:xfrm>
          <a:prstGeom prst="rect">
            <a:avLst/>
          </a:prstGeom>
          <a:noFill/>
        </p:spPr>
        <p:txBody>
          <a:bodyPr wrap="square">
            <a:spAutoFit/>
          </a:bodyPr>
          <a:lstStyle/>
          <a:p>
            <a:r>
              <a:rPr lang="en-US" sz="2400" u="sng" dirty="0">
                <a:solidFill>
                  <a:schemeClr val="accent1">
                    <a:lumMod val="75000"/>
                  </a:schemeClr>
                </a:solidFill>
                <a:latin typeface="Times New Roman" panose="02020603050405020304" pitchFamily="18" charset="0"/>
                <a:cs typeface="Times New Roman" panose="02020603050405020304" pitchFamily="18" charset="0"/>
              </a:rPr>
              <a:t>Multivariate Analysis</a:t>
            </a:r>
          </a:p>
        </p:txBody>
      </p:sp>
      <p:sp>
        <p:nvSpPr>
          <p:cNvPr id="2" name="TextBox 1">
            <a:extLst>
              <a:ext uri="{FF2B5EF4-FFF2-40B4-BE49-F238E27FC236}">
                <a16:creationId xmlns:a16="http://schemas.microsoft.com/office/drawing/2014/main" id="{7BEDD88F-2D53-4ACE-BBC3-84B56D5D2159}"/>
              </a:ext>
            </a:extLst>
          </p:cNvPr>
          <p:cNvSpPr txBox="1"/>
          <p:nvPr/>
        </p:nvSpPr>
        <p:spPr>
          <a:xfrm>
            <a:off x="4646127" y="739615"/>
            <a:ext cx="2924071" cy="369332"/>
          </a:xfrm>
          <a:prstGeom prst="rect">
            <a:avLst/>
          </a:prstGeom>
          <a:noFill/>
        </p:spPr>
        <p:txBody>
          <a:bodyPr wrap="square" rtlCol="0">
            <a:spAutoFit/>
          </a:bodyPr>
          <a:lstStyle/>
          <a:p>
            <a:r>
              <a:rPr lang="en-US" sz="1800" dirty="0">
                <a:solidFill>
                  <a:schemeClr val="accent1">
                    <a:lumMod val="75000"/>
                  </a:schemeClr>
                </a:solidFill>
                <a:latin typeface="Times New Roman" panose="02020603050405020304" pitchFamily="18" charset="0"/>
                <a:cs typeface="Times New Roman" panose="02020603050405020304" pitchFamily="18" charset="0"/>
              </a:rPr>
              <a:t>Numerical Vs Target Column</a:t>
            </a:r>
            <a:endParaRPr lang="en-IN" sz="1800" dirty="0">
              <a:solidFill>
                <a:schemeClr val="accent1">
                  <a:lumMod val="75000"/>
                </a:schemeClr>
              </a:solidFill>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2019</TotalTime>
  <Words>1361</Words>
  <Application>Microsoft Office PowerPoint</Application>
  <PresentationFormat>Widescreen</PresentationFormat>
  <Paragraphs>153</Paragraphs>
  <Slides>18</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Corbel</vt:lpstr>
      <vt:lpstr>Calibri Light</vt:lpstr>
      <vt:lpstr>Arial</vt:lpstr>
      <vt:lpstr>Calibri</vt:lpstr>
      <vt:lpstr>Times New Roman</vt:lpstr>
      <vt:lpstr>Carlito</vt:lpstr>
      <vt:lpstr>Noto Sans Symbols</vt:lpstr>
      <vt:lpstr>Custom Design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Observations: 1.Overall it is safe to say that the more time the user spends on the website, the better their chances of becoming a student.  2.We have observed the probability of a lead being converted into a customer increases with a small decrease of page_views_per_visit from its mean value the pivot point is when the total number of visits on the website is 6 When total visits cross 6, the conversion rate drops as total pageviews decrease.  3. Olark Chat and Direct traffic generate the maximum number of leads. The conversion Rate of Reference leads is high.  4.There exists an 80% conversion rate of working professionals who have previously worked/working  in Finance Management, Human Resource Management, and Marketing Management. Unemployed people have been contacted in the highest number, the conversion rate is low ~40%.   5.The last notable activity being SMS Sent has the highest conversion rate of ~70%. Email opened has a good conversion rate of ~40%.</vt:lpstr>
      <vt:lpstr>Recommendation:  1.Approach the leads who spent more time and were not converted and collect the feedback so as to improve the user experience.  2.For the profiles having current_occupation as “Unemployed” the company can look for relevant skills in the lead profile and approach the lead by coming up with offering scholarships and loans.  3.Integration of course recommender into chat bots so as to suggest to the user the course which interests them the most rather than going through the entire course catalog and offering some free content in that particular course.  4.Since the ‘Email opened’ last  notable activity has a good conversion rate of 40%. The company can go about increasing this interaction rate by reducing the output email for a particular user rather they can go about mentioning free course contents that the user might be interested in.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aayushiaggarwal97@gmail.com</dc:creator>
  <cp:lastModifiedBy>Lovely Kumari</cp:lastModifiedBy>
  <cp:revision>44</cp:revision>
  <dcterms:created xsi:type="dcterms:W3CDTF">2020-10-20T10:06:51Z</dcterms:created>
  <dcterms:modified xsi:type="dcterms:W3CDTF">2020-12-03T09:21:02Z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2019-06-10T00:00:00Z</vt:filetime>
  </property>
  <property fmtid="{D5CDD505-2E9C-101B-9397-08002B2CF9AE}" pid="3" name="Creator">
    <vt:lpwstr>Microsoft® PowerPoint® 2013</vt:lpwstr>
  </property>
  <property fmtid="{D5CDD505-2E9C-101B-9397-08002B2CF9AE}" pid="4" name="LastSaved">
    <vt:filetime>2020-10-20T00:00:00Z</vt:filetime>
  </property>
</Properties>
</file>