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 id="274" r:id="rId17"/>
    <p:sldId id="270" r:id="rId18"/>
    <p:sldId id="271" r:id="rId19"/>
    <p:sldId id="272" r:id="rId20"/>
  </p:sldIdLst>
  <p:sldSz cx="18288000" cy="10287000"/>
  <p:notesSz cx="6858000" cy="9144000"/>
  <p:embeddedFontLst>
    <p:embeddedFont>
      <p:font typeface="Times New Roman Bold" panose="02020803070505020304" pitchFamily="18" charset="0"/>
      <p:regular r:id="rId21"/>
      <p:bold r:id="rId22"/>
    </p:embeddedFont>
    <p:embeddedFont>
      <p:font typeface="TT Ramillas" panose="020B0604020202020204" charset="0"/>
      <p:regular r:id="rId23"/>
    </p:embeddedFont>
    <p:embeddedFont>
      <p:font typeface="TT Rounds Condensed" panose="020B0604020202020204" charset="0"/>
      <p:regular r:id="rId24"/>
    </p:embeddedFont>
    <p:embeddedFont>
      <p:font typeface="TT Rounds Condensed Bold" panose="020B0604020202020204"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esh Pawar" userId="e933bf21f26a8f93" providerId="LiveId" clId="{A09A72C0-A292-4FD9-AA4B-E2CC012806EC}"/>
    <pc:docChg chg="modSld">
      <pc:chgData name="Ganesh Pawar" userId="e933bf21f26a8f93" providerId="LiveId" clId="{A09A72C0-A292-4FD9-AA4B-E2CC012806EC}" dt="2024-08-12T17:35:38.274" v="0" actId="1036"/>
      <pc:docMkLst>
        <pc:docMk/>
      </pc:docMkLst>
      <pc:sldChg chg="modSp mod">
        <pc:chgData name="Ganesh Pawar" userId="e933bf21f26a8f93" providerId="LiveId" clId="{A09A72C0-A292-4FD9-AA4B-E2CC012806EC}" dt="2024-08-12T17:35:38.274" v="0" actId="1036"/>
        <pc:sldMkLst>
          <pc:docMk/>
          <pc:sldMk cId="0" sldId="258"/>
        </pc:sldMkLst>
        <pc:spChg chg="mod">
          <ac:chgData name="Ganesh Pawar" userId="e933bf21f26a8f93" providerId="LiveId" clId="{A09A72C0-A292-4FD9-AA4B-E2CC012806EC}" dt="2024-08-12T17:35:38.274" v="0" actId="1036"/>
          <ac:spMkLst>
            <pc:docMk/>
            <pc:sldMk cId="0" sldId="258"/>
            <ac:spMk id="4" creationId="{00000000-0000-0000-0000-000000000000}"/>
          </ac:spMkLst>
        </pc:spChg>
      </pc:sldChg>
    </pc:docChg>
  </pc:docChgLst>
  <pc:docChgLst>
    <pc:chgData name="Ganesh Pawar" userId="e933bf21f26a8f93" providerId="LiveId" clId="{72042FD7-6A07-4258-808B-1F23CF114BB2}"/>
    <pc:docChg chg="modSld">
      <pc:chgData name="Ganesh Pawar" userId="e933bf21f26a8f93" providerId="LiveId" clId="{72042FD7-6A07-4258-808B-1F23CF114BB2}" dt="2024-04-26T05:50:03.854" v="5" actId="403"/>
      <pc:docMkLst>
        <pc:docMk/>
      </pc:docMkLst>
      <pc:sldChg chg="modSp mod">
        <pc:chgData name="Ganesh Pawar" userId="e933bf21f26a8f93" providerId="LiveId" clId="{72042FD7-6A07-4258-808B-1F23CF114BB2}" dt="2024-04-26T05:50:03.854" v="5" actId="403"/>
        <pc:sldMkLst>
          <pc:docMk/>
          <pc:sldMk cId="0" sldId="271"/>
        </pc:sldMkLst>
        <pc:spChg chg="mod">
          <ac:chgData name="Ganesh Pawar" userId="e933bf21f26a8f93" providerId="LiveId" clId="{72042FD7-6A07-4258-808B-1F23CF114BB2}" dt="2024-04-26T05:50:03.854" v="5" actId="403"/>
          <ac:spMkLst>
            <pc:docMk/>
            <pc:sldMk cId="0" sldId="271"/>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109/ICCR56254.2022.9995860" TargetMode="External"/><Relationship Id="rId2" Type="http://schemas.openxmlformats.org/officeDocument/2006/relationships/hyperlink" Target="https://doi.org/10.1109/ICACCS51430.2021.9441818" TargetMode="External"/><Relationship Id="rId1" Type="http://schemas.openxmlformats.org/officeDocument/2006/relationships/slideLayout" Target="../slideLayouts/slideLayout7.xml"/><Relationship Id="rId4" Type="http://schemas.openxmlformats.org/officeDocument/2006/relationships/hyperlink" Target="https://doi.org/10.1109/ICCCNT.2013.6726801"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researchgate.net/profile/Raktim-Dey-2" TargetMode="External"/><Relationship Id="rId7" Type="http://schemas.openxmlformats.org/officeDocument/2006/relationships/hyperlink" Target="https://www.researchgate.net/profile/Sandip-Roy-2" TargetMode="External"/><Relationship Id="rId2" Type="http://schemas.openxmlformats.org/officeDocument/2006/relationships/hyperlink" Target="https://www.researchgate.net/journal/International-Journal-of-Scientific-Technology-Research-2277-8616" TargetMode="External"/><Relationship Id="rId1" Type="http://schemas.openxmlformats.org/officeDocument/2006/relationships/slideLayout" Target="../slideLayouts/slideLayout7.xml"/><Relationship Id="rId6" Type="http://schemas.openxmlformats.org/officeDocument/2006/relationships/hyperlink" Target="https://www.researchgate.net/profile/Rajesh-Bose" TargetMode="External"/><Relationship Id="rId5" Type="http://schemas.openxmlformats.org/officeDocument/2006/relationships/hyperlink" Target="https://www.researchgate.net/scientific-contributions/Indranil-Sarkar-2145646010" TargetMode="External"/><Relationship Id="rId4" Type="http://schemas.openxmlformats.org/officeDocument/2006/relationships/hyperlink" Target="https://www.researchgate.net/profile/Debabrata-Sarddar"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903950" y="2579250"/>
            <a:ext cx="14876100" cy="2219820"/>
          </a:xfrm>
          <a:prstGeom prst="rect">
            <a:avLst/>
          </a:prstGeom>
        </p:spPr>
        <p:txBody>
          <a:bodyPr lIns="0" tIns="0" rIns="0" bIns="0" rtlCol="0" anchor="t">
            <a:spAutoFit/>
          </a:bodyPr>
          <a:lstStyle/>
          <a:p>
            <a:pPr algn="ctr">
              <a:lnSpc>
                <a:spcPts val="4320"/>
              </a:lnSpc>
            </a:pPr>
            <a:r>
              <a:rPr lang="en-US" sz="3600" u="sng" spc="-1">
                <a:solidFill>
                  <a:srgbClr val="000000"/>
                </a:solidFill>
                <a:latin typeface="Times New Roman Bold"/>
              </a:rPr>
              <a:t>Department of Computer Science &amp; Engineering (DATA SCIENCE)</a:t>
            </a:r>
          </a:p>
          <a:p>
            <a:pPr algn="ctr">
              <a:lnSpc>
                <a:spcPts val="4320"/>
              </a:lnSpc>
            </a:pPr>
            <a:r>
              <a:rPr lang="en-US" sz="3600" spc="-1">
                <a:solidFill>
                  <a:srgbClr val="000000"/>
                </a:solidFill>
                <a:latin typeface="Times New Roman Bold"/>
              </a:rPr>
              <a:t>MINI PROJECT PRESENTATION</a:t>
            </a:r>
          </a:p>
          <a:p>
            <a:pPr algn="ctr">
              <a:lnSpc>
                <a:spcPts val="2592"/>
              </a:lnSpc>
            </a:pPr>
            <a:r>
              <a:rPr lang="en-US" sz="2400" spc="-1">
                <a:solidFill>
                  <a:srgbClr val="000000"/>
                </a:solidFill>
                <a:latin typeface="Times New Roman Bold"/>
              </a:rPr>
              <a:t>AY EVEN 2023-24</a:t>
            </a:r>
          </a:p>
        </p:txBody>
      </p:sp>
      <p:sp>
        <p:nvSpPr>
          <p:cNvPr id="3" name="TextBox 3"/>
          <p:cNvSpPr txBox="1"/>
          <p:nvPr/>
        </p:nvSpPr>
        <p:spPr>
          <a:xfrm>
            <a:off x="10835458" y="7806081"/>
            <a:ext cx="4512038" cy="1036323"/>
          </a:xfrm>
          <a:prstGeom prst="rect">
            <a:avLst/>
          </a:prstGeom>
        </p:spPr>
        <p:txBody>
          <a:bodyPr lIns="0" tIns="0" rIns="0" bIns="0" rtlCol="0" anchor="t">
            <a:spAutoFit/>
          </a:bodyPr>
          <a:lstStyle/>
          <a:p>
            <a:pPr algn="ctr">
              <a:lnSpc>
                <a:spcPts val="3600"/>
              </a:lnSpc>
            </a:pPr>
            <a:r>
              <a:rPr lang="en-US" sz="3000" spc="-1">
                <a:solidFill>
                  <a:srgbClr val="000000"/>
                </a:solidFill>
                <a:latin typeface="Times New Roman Bold"/>
              </a:rPr>
              <a:t>GUIDED BY:-</a:t>
            </a:r>
          </a:p>
          <a:p>
            <a:pPr algn="ctr">
              <a:lnSpc>
                <a:spcPts val="3600"/>
              </a:lnSpc>
            </a:pPr>
            <a:r>
              <a:rPr lang="en-US" sz="3000" spc="-1">
                <a:solidFill>
                  <a:srgbClr val="000000"/>
                </a:solidFill>
                <a:latin typeface="Times New Roman Bold"/>
              </a:rPr>
              <a:t>Dr. Nandini Chandra Nag</a:t>
            </a:r>
          </a:p>
        </p:txBody>
      </p:sp>
      <p:sp>
        <p:nvSpPr>
          <p:cNvPr id="4" name="TextBox 4"/>
          <p:cNvSpPr txBox="1"/>
          <p:nvPr/>
        </p:nvSpPr>
        <p:spPr>
          <a:xfrm>
            <a:off x="3399660" y="6001207"/>
            <a:ext cx="5653620" cy="2790825"/>
          </a:xfrm>
          <a:prstGeom prst="rect">
            <a:avLst/>
          </a:prstGeom>
        </p:spPr>
        <p:txBody>
          <a:bodyPr lIns="0" tIns="0" rIns="0" bIns="0" rtlCol="0" anchor="t">
            <a:spAutoFit/>
          </a:bodyPr>
          <a:lstStyle/>
          <a:p>
            <a:pPr algn="l">
              <a:lnSpc>
                <a:spcPts val="4320"/>
              </a:lnSpc>
            </a:pPr>
            <a:r>
              <a:rPr lang="en-US" sz="3600" spc="-1">
                <a:solidFill>
                  <a:srgbClr val="000000"/>
                </a:solidFill>
                <a:latin typeface="Times New Roman Bold"/>
              </a:rPr>
              <a:t>PRESENTED BY:-</a:t>
            </a:r>
          </a:p>
          <a:p>
            <a:pPr algn="l">
              <a:lnSpc>
                <a:spcPts val="4320"/>
              </a:lnSpc>
            </a:pPr>
            <a:r>
              <a:rPr lang="en-US" sz="3600">
                <a:solidFill>
                  <a:srgbClr val="000000"/>
                </a:solidFill>
                <a:latin typeface="Times New Roman Bold"/>
              </a:rPr>
              <a:t>Ganesh Pawar</a:t>
            </a:r>
          </a:p>
          <a:p>
            <a:pPr algn="l">
              <a:lnSpc>
                <a:spcPts val="4320"/>
              </a:lnSpc>
            </a:pPr>
            <a:r>
              <a:rPr lang="en-US" sz="3600">
                <a:solidFill>
                  <a:srgbClr val="000000"/>
                </a:solidFill>
                <a:latin typeface="Times New Roman Bold"/>
              </a:rPr>
              <a:t>Mayank Tiwari</a:t>
            </a:r>
          </a:p>
          <a:p>
            <a:pPr algn="l">
              <a:lnSpc>
                <a:spcPts val="4320"/>
              </a:lnSpc>
            </a:pPr>
            <a:r>
              <a:rPr lang="en-US" sz="3600">
                <a:solidFill>
                  <a:srgbClr val="000000"/>
                </a:solidFill>
                <a:latin typeface="Times New Roman Bold"/>
              </a:rPr>
              <a:t>Neha Prajapati</a:t>
            </a:r>
          </a:p>
          <a:p>
            <a:pPr algn="l">
              <a:lnSpc>
                <a:spcPts val="4320"/>
              </a:lnSpc>
            </a:pPr>
            <a:r>
              <a:rPr lang="en-US" sz="3600" spc="-1">
                <a:solidFill>
                  <a:srgbClr val="000000"/>
                </a:solidFill>
                <a:latin typeface="Times New Roman Bold"/>
              </a:rPr>
              <a:t>Rahul Kushwaha</a:t>
            </a:r>
          </a:p>
        </p:txBody>
      </p:sp>
      <p:sp>
        <p:nvSpPr>
          <p:cNvPr id="5" name="TextBox 5"/>
          <p:cNvSpPr txBox="1"/>
          <p:nvPr/>
        </p:nvSpPr>
        <p:spPr>
          <a:xfrm>
            <a:off x="3661560" y="4703820"/>
            <a:ext cx="11986740" cy="880232"/>
          </a:xfrm>
          <a:prstGeom prst="rect">
            <a:avLst/>
          </a:prstGeom>
        </p:spPr>
        <p:txBody>
          <a:bodyPr lIns="0" tIns="0" rIns="0" bIns="0" rtlCol="0" anchor="t">
            <a:spAutoFit/>
          </a:bodyPr>
          <a:lstStyle/>
          <a:p>
            <a:pPr algn="ctr">
              <a:lnSpc>
                <a:spcPts val="5759"/>
              </a:lnSpc>
            </a:pPr>
            <a:r>
              <a:rPr lang="en-US" sz="4800" spc="-1">
                <a:solidFill>
                  <a:srgbClr val="000000"/>
                </a:solidFill>
                <a:latin typeface="Times New Roman Bold"/>
              </a:rPr>
              <a:t>Online Voting System</a:t>
            </a:r>
          </a:p>
        </p:txBody>
      </p:sp>
      <p:sp>
        <p:nvSpPr>
          <p:cNvPr id="6" name="Freeform 6"/>
          <p:cNvSpPr/>
          <p:nvPr/>
        </p:nvSpPr>
        <p:spPr>
          <a:xfrm>
            <a:off x="1296000" y="0"/>
            <a:ext cx="16092000" cy="2170620"/>
          </a:xfrm>
          <a:custGeom>
            <a:avLst/>
            <a:gdLst/>
            <a:ahLst/>
            <a:cxnLst/>
            <a:rect l="l" t="t" r="r" b="b"/>
            <a:pathLst>
              <a:path w="16092000" h="2170620">
                <a:moveTo>
                  <a:pt x="0" y="0"/>
                </a:moveTo>
                <a:lnTo>
                  <a:pt x="16092000" y="0"/>
                </a:lnTo>
                <a:lnTo>
                  <a:pt x="16092000" y="2170620"/>
                </a:lnTo>
                <a:lnTo>
                  <a:pt x="0" y="2170620"/>
                </a:lnTo>
                <a:lnTo>
                  <a:pt x="0" y="0"/>
                </a:lnTo>
                <a:close/>
              </a:path>
            </a:pathLst>
          </a:custGeom>
          <a:blipFill>
            <a:blip r:embed="rId2"/>
            <a:stretch>
              <a:fillRect t="-4969" b="-2863"/>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00BD791-512A-7463-462E-FA9531F3C4B7}"/>
              </a:ext>
            </a:extLst>
          </p:cNvPr>
          <p:cNvPicPr>
            <a:picLocks noChangeAspect="1"/>
          </p:cNvPicPr>
          <p:nvPr/>
        </p:nvPicPr>
        <p:blipFill>
          <a:blip r:embed="rId2"/>
          <a:stretch>
            <a:fillRect/>
          </a:stretch>
        </p:blipFill>
        <p:spPr>
          <a:xfrm>
            <a:off x="3738894" y="0"/>
            <a:ext cx="12034506" cy="10287000"/>
          </a:xfrm>
          <a:prstGeom prst="rect">
            <a:avLst/>
          </a:prstGeom>
        </p:spPr>
      </p:pic>
      <p:sp>
        <p:nvSpPr>
          <p:cNvPr id="2" name="TextBox 2"/>
          <p:cNvSpPr txBox="1"/>
          <p:nvPr/>
        </p:nvSpPr>
        <p:spPr>
          <a:xfrm>
            <a:off x="1257570" y="-9525"/>
            <a:ext cx="5747914" cy="1113785"/>
          </a:xfrm>
          <a:prstGeom prst="rect">
            <a:avLst/>
          </a:prstGeom>
        </p:spPr>
        <p:txBody>
          <a:bodyPr lIns="0" tIns="0" rIns="0" bIns="0" rtlCol="0" anchor="t">
            <a:spAutoFit/>
          </a:bodyPr>
          <a:lstStyle/>
          <a:p>
            <a:pPr algn="ctr">
              <a:lnSpc>
                <a:spcPts val="7920"/>
              </a:lnSpc>
            </a:pPr>
            <a:r>
              <a:rPr lang="en-US" sz="6600" u="sng" spc="60" dirty="0">
                <a:solidFill>
                  <a:srgbClr val="000000"/>
                </a:solidFill>
                <a:latin typeface="TT Rounds Condensed Bold"/>
              </a:rPr>
              <a:t>3.1 Flowchart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91885" y="414210"/>
            <a:ext cx="16638094" cy="2121090"/>
          </a:xfrm>
          <a:prstGeom prst="rect">
            <a:avLst/>
          </a:prstGeom>
        </p:spPr>
        <p:txBody>
          <a:bodyPr lIns="0" tIns="0" rIns="0" bIns="0" rtlCol="0" anchor="t">
            <a:spAutoFit/>
          </a:bodyPr>
          <a:lstStyle/>
          <a:p>
            <a:pPr algn="ctr">
              <a:lnSpc>
                <a:spcPts val="7920"/>
              </a:lnSpc>
            </a:pPr>
            <a:r>
              <a:rPr lang="en-US" sz="6600" u="sng" spc="-1" dirty="0">
                <a:solidFill>
                  <a:srgbClr val="000000"/>
                </a:solidFill>
                <a:latin typeface="Times New Roman Bold"/>
              </a:rPr>
              <a:t>3.2 Design/ block diagram of Implementation</a:t>
            </a:r>
          </a:p>
        </p:txBody>
      </p:sp>
      <p:pic>
        <p:nvPicPr>
          <p:cNvPr id="8" name="Picture 7">
            <a:extLst>
              <a:ext uri="{FF2B5EF4-FFF2-40B4-BE49-F238E27FC236}">
                <a16:creationId xmlns:a16="http://schemas.microsoft.com/office/drawing/2014/main" id="{CA3553FD-CABB-CA20-0F6E-3F3B002D5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01600" y="1605090"/>
            <a:ext cx="5012132" cy="8267700"/>
          </a:xfrm>
          <a:prstGeom prst="rect">
            <a:avLst/>
          </a:prstGeom>
        </p:spPr>
      </p:pic>
      <p:pic>
        <p:nvPicPr>
          <p:cNvPr id="10" name="Picture 9">
            <a:extLst>
              <a:ext uri="{FF2B5EF4-FFF2-40B4-BE49-F238E27FC236}">
                <a16:creationId xmlns:a16="http://schemas.microsoft.com/office/drawing/2014/main" id="{24032D44-71A2-D43C-EB24-2E730A910A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580845"/>
            <a:ext cx="5251746" cy="8662953"/>
          </a:xfrm>
          <a:prstGeom prst="rect">
            <a:avLst/>
          </a:prstGeom>
        </p:spPr>
      </p:pic>
      <p:cxnSp>
        <p:nvCxnSpPr>
          <p:cNvPr id="12" name="Connector: Elbow 11">
            <a:extLst>
              <a:ext uri="{FF2B5EF4-FFF2-40B4-BE49-F238E27FC236}">
                <a16:creationId xmlns:a16="http://schemas.microsoft.com/office/drawing/2014/main" id="{CAADC4EF-5E74-8E4B-2AA5-44BD155E4F30}"/>
              </a:ext>
            </a:extLst>
          </p:cNvPr>
          <p:cNvCxnSpPr>
            <a:cxnSpLocks/>
          </p:cNvCxnSpPr>
          <p:nvPr/>
        </p:nvCxnSpPr>
        <p:spPr>
          <a:xfrm flipV="1">
            <a:off x="4988073" y="2535300"/>
            <a:ext cx="8880327" cy="702780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28221" y="3580920"/>
            <a:ext cx="8701779" cy="3048720"/>
          </a:xfrm>
          <a:prstGeom prst="rect">
            <a:avLst/>
          </a:prstGeom>
        </p:spPr>
        <p:txBody>
          <a:bodyPr lIns="0" tIns="0" rIns="0" bIns="0" rtlCol="0" anchor="t">
            <a:spAutoFit/>
          </a:bodyPr>
          <a:lstStyle/>
          <a:p>
            <a:pPr algn="just">
              <a:lnSpc>
                <a:spcPts val="3960"/>
              </a:lnSpc>
            </a:pPr>
            <a:r>
              <a:rPr lang="en-US" sz="3300" spc="29" dirty="0">
                <a:solidFill>
                  <a:srgbClr val="000000"/>
                </a:solidFill>
                <a:latin typeface="Times New Roman" panose="02020603050405020304" pitchFamily="18" charset="0"/>
                <a:cs typeface="Times New Roman" panose="02020603050405020304" pitchFamily="18" charset="0"/>
              </a:rPr>
              <a:t>Hardware Requirements: (System we used)</a:t>
            </a:r>
          </a:p>
          <a:p>
            <a:pPr algn="just">
              <a:lnSpc>
                <a:spcPts val="3960"/>
              </a:lnSpc>
            </a:pPr>
            <a:r>
              <a:rPr lang="en-US" sz="3300" spc="29" dirty="0">
                <a:solidFill>
                  <a:srgbClr val="000000"/>
                </a:solidFill>
                <a:latin typeface="Times New Roman" panose="02020603050405020304" pitchFamily="18" charset="0"/>
                <a:cs typeface="Times New Roman" panose="02020603050405020304" pitchFamily="18" charset="0"/>
              </a:rPr>
              <a:t>Computer – </a:t>
            </a:r>
            <a:r>
              <a:rPr lang="en-US" sz="3300" spc="29" dirty="0" err="1">
                <a:solidFill>
                  <a:srgbClr val="000000"/>
                </a:solidFill>
                <a:latin typeface="Times New Roman" panose="02020603050405020304" pitchFamily="18" charset="0"/>
                <a:cs typeface="Times New Roman" panose="02020603050405020304" pitchFamily="18" charset="0"/>
              </a:rPr>
              <a:t>Victus</a:t>
            </a:r>
            <a:r>
              <a:rPr lang="en-US" sz="3300" spc="29" dirty="0">
                <a:solidFill>
                  <a:srgbClr val="000000"/>
                </a:solidFill>
                <a:latin typeface="Times New Roman" panose="02020603050405020304" pitchFamily="18" charset="0"/>
                <a:cs typeface="Times New Roman" panose="02020603050405020304" pitchFamily="18" charset="0"/>
              </a:rPr>
              <a:t> BY HP Gaming Laptops </a:t>
            </a:r>
          </a:p>
          <a:p>
            <a:pPr algn="just">
              <a:lnSpc>
                <a:spcPts val="3960"/>
              </a:lnSpc>
            </a:pPr>
            <a:r>
              <a:rPr lang="en-US" sz="3300" spc="29" dirty="0">
                <a:solidFill>
                  <a:srgbClr val="000000"/>
                </a:solidFill>
                <a:latin typeface="Times New Roman" panose="02020603050405020304" pitchFamily="18" charset="0"/>
                <a:cs typeface="Times New Roman" panose="02020603050405020304" pitchFamily="18" charset="0"/>
              </a:rPr>
              <a:t>Processor – 12th Gen Intel(R) Core(TM) i5-12450H</a:t>
            </a:r>
          </a:p>
          <a:p>
            <a:pPr algn="just">
              <a:lnSpc>
                <a:spcPts val="3960"/>
              </a:lnSpc>
            </a:pPr>
            <a:r>
              <a:rPr lang="en-US" sz="3300" spc="29" dirty="0">
                <a:solidFill>
                  <a:srgbClr val="000000"/>
                </a:solidFill>
                <a:latin typeface="Times New Roman" panose="02020603050405020304" pitchFamily="18" charset="0"/>
                <a:cs typeface="Times New Roman" panose="02020603050405020304" pitchFamily="18" charset="0"/>
              </a:rPr>
              <a:t>Ram -  16 GB</a:t>
            </a:r>
          </a:p>
          <a:p>
            <a:pPr algn="just">
              <a:lnSpc>
                <a:spcPts val="3960"/>
              </a:lnSpc>
            </a:pPr>
            <a:r>
              <a:rPr lang="en-US" sz="3300" spc="29" dirty="0">
                <a:solidFill>
                  <a:srgbClr val="000000"/>
                </a:solidFill>
                <a:latin typeface="Times New Roman" panose="02020603050405020304" pitchFamily="18" charset="0"/>
                <a:cs typeface="Times New Roman" panose="02020603050405020304" pitchFamily="18" charset="0"/>
              </a:rPr>
              <a:t>Memory Space – 256 GB</a:t>
            </a:r>
          </a:p>
        </p:txBody>
      </p:sp>
      <p:sp>
        <p:nvSpPr>
          <p:cNvPr id="3" name="Freeform 3"/>
          <p:cNvSpPr/>
          <p:nvPr/>
        </p:nvSpPr>
        <p:spPr>
          <a:xfrm>
            <a:off x="14173200" y="603396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257120" y="538035"/>
            <a:ext cx="15772860" cy="1013098"/>
          </a:xfrm>
          <a:prstGeom prst="rect">
            <a:avLst/>
          </a:prstGeom>
        </p:spPr>
        <p:txBody>
          <a:bodyPr lIns="0" tIns="0" rIns="0" bIns="0" rtlCol="0" anchor="t">
            <a:spAutoFit/>
          </a:bodyPr>
          <a:lstStyle/>
          <a:p>
            <a:pPr algn="ctr">
              <a:lnSpc>
                <a:spcPts val="7920"/>
              </a:lnSpc>
            </a:pPr>
            <a:r>
              <a:rPr lang="en-US" sz="6600" b="1" u="sng" spc="60" dirty="0">
                <a:solidFill>
                  <a:srgbClr val="000000"/>
                </a:solidFill>
                <a:latin typeface="Times New Roman" panose="02020603050405020304" pitchFamily="18" charset="0"/>
                <a:cs typeface="Times New Roman" panose="02020603050405020304" pitchFamily="18" charset="0"/>
              </a:rPr>
              <a:t>4. Implementation</a:t>
            </a:r>
          </a:p>
        </p:txBody>
      </p:sp>
      <p:sp>
        <p:nvSpPr>
          <p:cNvPr id="5" name="TextBox 5"/>
          <p:cNvSpPr txBox="1"/>
          <p:nvPr/>
        </p:nvSpPr>
        <p:spPr>
          <a:xfrm>
            <a:off x="2358000" y="3580920"/>
            <a:ext cx="4837702" cy="2535759"/>
          </a:xfrm>
          <a:prstGeom prst="rect">
            <a:avLst/>
          </a:prstGeom>
        </p:spPr>
        <p:txBody>
          <a:bodyPr lIns="0" tIns="0" rIns="0" bIns="0" rtlCol="0" anchor="t">
            <a:spAutoFit/>
          </a:bodyPr>
          <a:lstStyle/>
          <a:p>
            <a:pPr algn="l">
              <a:lnSpc>
                <a:spcPts val="3960"/>
              </a:lnSpc>
            </a:pPr>
            <a:r>
              <a:rPr lang="en-US" sz="3300" spc="29" dirty="0">
                <a:solidFill>
                  <a:srgbClr val="000000"/>
                </a:solidFill>
                <a:latin typeface="Times New Roman" panose="02020603050405020304" pitchFamily="18" charset="0"/>
                <a:cs typeface="Times New Roman" panose="02020603050405020304" pitchFamily="18" charset="0"/>
              </a:rPr>
              <a:t>Software and Tools</a:t>
            </a:r>
          </a:p>
          <a:p>
            <a:pPr algn="l">
              <a:lnSpc>
                <a:spcPts val="3960"/>
              </a:lnSpc>
            </a:pPr>
            <a:r>
              <a:rPr lang="en-US" sz="3300" spc="29" dirty="0">
                <a:solidFill>
                  <a:srgbClr val="000000"/>
                </a:solidFill>
                <a:latin typeface="Times New Roman" panose="02020603050405020304" pitchFamily="18" charset="0"/>
                <a:cs typeface="Times New Roman" panose="02020603050405020304" pitchFamily="18" charset="0"/>
              </a:rPr>
              <a:t>Python 3.11</a:t>
            </a:r>
          </a:p>
          <a:p>
            <a:pPr algn="l">
              <a:lnSpc>
                <a:spcPts val="3960"/>
              </a:lnSpc>
            </a:pPr>
            <a:r>
              <a:rPr lang="en-US" sz="3300" spc="29" dirty="0">
                <a:solidFill>
                  <a:srgbClr val="000000"/>
                </a:solidFill>
                <a:latin typeface="Times New Roman" panose="02020603050405020304" pitchFamily="18" charset="0"/>
                <a:cs typeface="Times New Roman" panose="02020603050405020304" pitchFamily="18" charset="0"/>
              </a:rPr>
              <a:t>HTML </a:t>
            </a:r>
          </a:p>
          <a:p>
            <a:pPr algn="l">
              <a:lnSpc>
                <a:spcPts val="3960"/>
              </a:lnSpc>
            </a:pPr>
            <a:r>
              <a:rPr lang="en-US" sz="3300" spc="29" dirty="0">
                <a:solidFill>
                  <a:srgbClr val="000000"/>
                </a:solidFill>
                <a:latin typeface="Times New Roman" panose="02020603050405020304" pitchFamily="18" charset="0"/>
                <a:cs typeface="Times New Roman" panose="02020603050405020304" pitchFamily="18" charset="0"/>
              </a:rPr>
              <a:t>CSS</a:t>
            </a:r>
          </a:p>
          <a:p>
            <a:pPr algn="l">
              <a:lnSpc>
                <a:spcPts val="3960"/>
              </a:lnSpc>
            </a:pPr>
            <a:r>
              <a:rPr lang="en-US" sz="3300" spc="29" dirty="0">
                <a:solidFill>
                  <a:srgbClr val="000000"/>
                </a:solidFill>
                <a:latin typeface="Times New Roman" panose="02020603050405020304" pitchFamily="18" charset="0"/>
                <a:cs typeface="Times New Roman" panose="02020603050405020304" pitchFamily="18" charset="0"/>
              </a:rPr>
              <a:t>Self Created </a:t>
            </a:r>
            <a:r>
              <a:rPr lang="en-US" sz="3300" spc="29" dirty="0" err="1">
                <a:solidFill>
                  <a:srgbClr val="000000"/>
                </a:solidFill>
                <a:latin typeface="Times New Roman" panose="02020603050405020304" pitchFamily="18" charset="0"/>
                <a:cs typeface="Times New Roman" panose="02020603050405020304" pitchFamily="18" charset="0"/>
              </a:rPr>
              <a:t>DataSet</a:t>
            </a:r>
            <a:endParaRPr lang="en-US" sz="3300" spc="29"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560" y="659955"/>
            <a:ext cx="15589980" cy="910506"/>
          </a:xfrm>
          <a:prstGeom prst="rect">
            <a:avLst/>
          </a:prstGeom>
        </p:spPr>
        <p:txBody>
          <a:bodyPr lIns="0" tIns="0" rIns="0" bIns="0" rtlCol="0" anchor="t">
            <a:spAutoFit/>
          </a:bodyPr>
          <a:lstStyle/>
          <a:p>
            <a:pPr algn="ctr">
              <a:lnSpc>
                <a:spcPts val="7128"/>
              </a:lnSpc>
            </a:pPr>
            <a:r>
              <a:rPr lang="en-US" sz="6600" u="sng" spc="-41" dirty="0">
                <a:solidFill>
                  <a:srgbClr val="000000"/>
                </a:solidFill>
                <a:latin typeface="Times New Roman" panose="02020603050405020304" pitchFamily="18" charset="0"/>
                <a:cs typeface="Times New Roman" panose="02020603050405020304" pitchFamily="18" charset="0"/>
              </a:rPr>
              <a:t>5. Result and Discussion</a:t>
            </a:r>
          </a:p>
        </p:txBody>
      </p:sp>
      <p:sp>
        <p:nvSpPr>
          <p:cNvPr id="17" name="TextBox 16">
            <a:extLst>
              <a:ext uri="{FF2B5EF4-FFF2-40B4-BE49-F238E27FC236}">
                <a16:creationId xmlns:a16="http://schemas.microsoft.com/office/drawing/2014/main" id="{AE38C6D7-93D6-6C3F-5222-1B29F5CA0086}"/>
              </a:ext>
            </a:extLst>
          </p:cNvPr>
          <p:cNvSpPr txBox="1"/>
          <p:nvPr/>
        </p:nvSpPr>
        <p:spPr>
          <a:xfrm>
            <a:off x="381000" y="7124700"/>
            <a:ext cx="3810000" cy="400110"/>
          </a:xfrm>
          <a:prstGeom prst="rect">
            <a:avLst/>
          </a:prstGeom>
          <a:noFill/>
        </p:spPr>
        <p:txBody>
          <a:bodyPr wrap="square" rtlCol="0">
            <a:spAutoFit/>
          </a:bodyPr>
          <a:lstStyle/>
          <a:p>
            <a:pPr algn="just"/>
            <a:r>
              <a:rPr lang="en-US" sz="2000" b="1" dirty="0"/>
              <a:t>Figure 1: Welcome Panel</a:t>
            </a:r>
            <a:endParaRPr lang="en-IN" sz="2000" b="1" dirty="0"/>
          </a:p>
        </p:txBody>
      </p:sp>
      <p:sp>
        <p:nvSpPr>
          <p:cNvPr id="20" name="TextBox 19">
            <a:extLst>
              <a:ext uri="{FF2B5EF4-FFF2-40B4-BE49-F238E27FC236}">
                <a16:creationId xmlns:a16="http://schemas.microsoft.com/office/drawing/2014/main" id="{82453A8B-CA68-2EAB-B94E-ACB5ACD295D2}"/>
              </a:ext>
            </a:extLst>
          </p:cNvPr>
          <p:cNvSpPr txBox="1"/>
          <p:nvPr/>
        </p:nvSpPr>
        <p:spPr>
          <a:xfrm>
            <a:off x="10778925" y="6924645"/>
            <a:ext cx="3810000" cy="1015663"/>
          </a:xfrm>
          <a:prstGeom prst="rect">
            <a:avLst/>
          </a:prstGeom>
          <a:noFill/>
        </p:spPr>
        <p:txBody>
          <a:bodyPr wrap="square" rtlCol="0">
            <a:spAutoFit/>
          </a:bodyPr>
          <a:lstStyle/>
          <a:p>
            <a:pPr algn="just"/>
            <a:r>
              <a:rPr lang="en-US" sz="2000" b="1" dirty="0"/>
              <a:t>Figure 2: Admin Panel Interface where admin has to input username and password</a:t>
            </a:r>
            <a:endParaRPr lang="en-IN" sz="2000" b="1" dirty="0"/>
          </a:p>
        </p:txBody>
      </p:sp>
      <p:pic>
        <p:nvPicPr>
          <p:cNvPr id="4" name="Picture 3">
            <a:extLst>
              <a:ext uri="{FF2B5EF4-FFF2-40B4-BE49-F238E27FC236}">
                <a16:creationId xmlns:a16="http://schemas.microsoft.com/office/drawing/2014/main" id="{18B4F32C-EA77-66AB-A313-923DC7D6CB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48584"/>
            <a:ext cx="7497221" cy="3572374"/>
          </a:xfrm>
          <a:prstGeom prst="rect">
            <a:avLst/>
          </a:prstGeom>
        </p:spPr>
      </p:pic>
      <p:pic>
        <p:nvPicPr>
          <p:cNvPr id="6" name="Picture 5">
            <a:extLst>
              <a:ext uri="{FF2B5EF4-FFF2-40B4-BE49-F238E27FC236}">
                <a16:creationId xmlns:a16="http://schemas.microsoft.com/office/drawing/2014/main" id="{84A6AA92-2CA5-446B-2BBA-A74DD2601E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2407" y="2705100"/>
            <a:ext cx="6894993" cy="37031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3FA941D-E706-FB4D-8CC5-4715451F1A45}"/>
              </a:ext>
            </a:extLst>
          </p:cNvPr>
          <p:cNvSpPr txBox="1"/>
          <p:nvPr/>
        </p:nvSpPr>
        <p:spPr>
          <a:xfrm>
            <a:off x="381000" y="7124700"/>
            <a:ext cx="3810000" cy="707886"/>
          </a:xfrm>
          <a:prstGeom prst="rect">
            <a:avLst/>
          </a:prstGeom>
          <a:noFill/>
        </p:spPr>
        <p:txBody>
          <a:bodyPr wrap="square" rtlCol="0">
            <a:spAutoFit/>
          </a:bodyPr>
          <a:lstStyle/>
          <a:p>
            <a:pPr algn="just"/>
            <a:r>
              <a:rPr lang="en-US" sz="2000" b="1" dirty="0"/>
              <a:t>Figure 3: Interface when admin logs in the system</a:t>
            </a:r>
            <a:endParaRPr lang="en-IN" sz="2000" b="1" dirty="0"/>
          </a:p>
        </p:txBody>
      </p:sp>
      <p:sp>
        <p:nvSpPr>
          <p:cNvPr id="5" name="TextBox 2">
            <a:extLst>
              <a:ext uri="{FF2B5EF4-FFF2-40B4-BE49-F238E27FC236}">
                <a16:creationId xmlns:a16="http://schemas.microsoft.com/office/drawing/2014/main" id="{0FDF4109-9958-6C58-10CD-48C3B8F2F900}"/>
              </a:ext>
            </a:extLst>
          </p:cNvPr>
          <p:cNvSpPr txBox="1"/>
          <p:nvPr/>
        </p:nvSpPr>
        <p:spPr>
          <a:xfrm>
            <a:off x="1348560" y="659955"/>
            <a:ext cx="15589980" cy="910506"/>
          </a:xfrm>
          <a:prstGeom prst="rect">
            <a:avLst/>
          </a:prstGeom>
        </p:spPr>
        <p:txBody>
          <a:bodyPr lIns="0" tIns="0" rIns="0" bIns="0" rtlCol="0" anchor="t">
            <a:spAutoFit/>
          </a:bodyPr>
          <a:lstStyle/>
          <a:p>
            <a:pPr algn="ctr">
              <a:lnSpc>
                <a:spcPts val="7128"/>
              </a:lnSpc>
            </a:pPr>
            <a:r>
              <a:rPr lang="en-US" sz="6600" u="sng" spc="-41" dirty="0">
                <a:solidFill>
                  <a:srgbClr val="000000"/>
                </a:solidFill>
                <a:latin typeface="Times New Roman" panose="02020603050405020304" pitchFamily="18" charset="0"/>
                <a:cs typeface="Times New Roman" panose="02020603050405020304" pitchFamily="18" charset="0"/>
              </a:rPr>
              <a:t>5.1. Result and Discussion</a:t>
            </a:r>
          </a:p>
        </p:txBody>
      </p:sp>
      <p:sp>
        <p:nvSpPr>
          <p:cNvPr id="8" name="TextBox 7">
            <a:extLst>
              <a:ext uri="{FF2B5EF4-FFF2-40B4-BE49-F238E27FC236}">
                <a16:creationId xmlns:a16="http://schemas.microsoft.com/office/drawing/2014/main" id="{B612D3C4-C620-9502-9942-27D1A827385E}"/>
              </a:ext>
            </a:extLst>
          </p:cNvPr>
          <p:cNvSpPr txBox="1"/>
          <p:nvPr/>
        </p:nvSpPr>
        <p:spPr>
          <a:xfrm>
            <a:off x="6248400" y="7832586"/>
            <a:ext cx="3810000" cy="1015663"/>
          </a:xfrm>
          <a:prstGeom prst="rect">
            <a:avLst/>
          </a:prstGeom>
          <a:noFill/>
        </p:spPr>
        <p:txBody>
          <a:bodyPr wrap="square" rtlCol="0">
            <a:spAutoFit/>
          </a:bodyPr>
          <a:lstStyle/>
          <a:p>
            <a:pPr algn="just"/>
            <a:r>
              <a:rPr lang="en-US" sz="2000" b="1" dirty="0"/>
              <a:t>Figure 4: Admin panel when the admin selects to create a new election</a:t>
            </a:r>
            <a:endParaRPr lang="en-IN" sz="2000" b="1" dirty="0"/>
          </a:p>
        </p:txBody>
      </p:sp>
      <p:pic>
        <p:nvPicPr>
          <p:cNvPr id="6" name="Picture 5">
            <a:extLst>
              <a:ext uri="{FF2B5EF4-FFF2-40B4-BE49-F238E27FC236}">
                <a16:creationId xmlns:a16="http://schemas.microsoft.com/office/drawing/2014/main" id="{FE25A59E-D4B4-D50D-1C15-50BDBAB170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3162300"/>
            <a:ext cx="5102655" cy="3238675"/>
          </a:xfrm>
          <a:prstGeom prst="rect">
            <a:avLst/>
          </a:prstGeom>
        </p:spPr>
      </p:pic>
      <p:pic>
        <p:nvPicPr>
          <p:cNvPr id="10" name="Picture 9">
            <a:extLst>
              <a:ext uri="{FF2B5EF4-FFF2-40B4-BE49-F238E27FC236}">
                <a16:creationId xmlns:a16="http://schemas.microsoft.com/office/drawing/2014/main" id="{851793C4-C974-A27C-0D9C-29246135AE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1938662"/>
            <a:ext cx="4060245" cy="5685949"/>
          </a:xfrm>
          <a:prstGeom prst="rect">
            <a:avLst/>
          </a:prstGeom>
        </p:spPr>
      </p:pic>
      <p:pic>
        <p:nvPicPr>
          <p:cNvPr id="12" name="Picture 11">
            <a:extLst>
              <a:ext uri="{FF2B5EF4-FFF2-40B4-BE49-F238E27FC236}">
                <a16:creationId xmlns:a16="http://schemas.microsoft.com/office/drawing/2014/main" id="{CE2A86E1-4F15-E768-7D27-73E8F2F620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799" y="3767082"/>
            <a:ext cx="6480837" cy="2443218"/>
          </a:xfrm>
          <a:prstGeom prst="rect">
            <a:avLst/>
          </a:prstGeom>
        </p:spPr>
      </p:pic>
      <p:sp>
        <p:nvSpPr>
          <p:cNvPr id="15" name="TextBox 14">
            <a:extLst>
              <a:ext uri="{FF2B5EF4-FFF2-40B4-BE49-F238E27FC236}">
                <a16:creationId xmlns:a16="http://schemas.microsoft.com/office/drawing/2014/main" id="{FD0425BB-1A32-33A0-AF24-C72EFD9C2A9C}"/>
              </a:ext>
            </a:extLst>
          </p:cNvPr>
          <p:cNvSpPr txBox="1"/>
          <p:nvPr/>
        </p:nvSpPr>
        <p:spPr>
          <a:xfrm>
            <a:off x="12115800" y="7624611"/>
            <a:ext cx="3810000" cy="1015663"/>
          </a:xfrm>
          <a:prstGeom prst="rect">
            <a:avLst/>
          </a:prstGeom>
          <a:noFill/>
        </p:spPr>
        <p:txBody>
          <a:bodyPr wrap="square" rtlCol="0">
            <a:spAutoFit/>
          </a:bodyPr>
          <a:lstStyle/>
          <a:p>
            <a:pPr algn="just"/>
            <a:r>
              <a:rPr lang="en-US" sz="2000" b="1" dirty="0"/>
              <a:t>Figure 5: Admin panel when the admin selects to continue previous election</a:t>
            </a:r>
            <a:endParaRPr lang="en-IN" sz="2000" b="1"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FEE319C4-CAE7-8EA3-726B-48254B8FC930}"/>
              </a:ext>
            </a:extLst>
          </p:cNvPr>
          <p:cNvSpPr txBox="1"/>
          <p:nvPr/>
        </p:nvSpPr>
        <p:spPr>
          <a:xfrm>
            <a:off x="1348560" y="659955"/>
            <a:ext cx="15589980" cy="910506"/>
          </a:xfrm>
          <a:prstGeom prst="rect">
            <a:avLst/>
          </a:prstGeom>
        </p:spPr>
        <p:txBody>
          <a:bodyPr lIns="0" tIns="0" rIns="0" bIns="0" rtlCol="0" anchor="t">
            <a:spAutoFit/>
          </a:bodyPr>
          <a:lstStyle/>
          <a:p>
            <a:pPr algn="ctr">
              <a:lnSpc>
                <a:spcPts val="7128"/>
              </a:lnSpc>
            </a:pPr>
            <a:r>
              <a:rPr lang="en-US" sz="6600" u="sng" spc="-41" dirty="0">
                <a:solidFill>
                  <a:srgbClr val="000000"/>
                </a:solidFill>
                <a:latin typeface="Times New Roman" panose="02020603050405020304" pitchFamily="18" charset="0"/>
                <a:cs typeface="Times New Roman" panose="02020603050405020304" pitchFamily="18" charset="0"/>
              </a:rPr>
              <a:t>5.2. Result and Discussion</a:t>
            </a:r>
          </a:p>
        </p:txBody>
      </p:sp>
      <p:sp>
        <p:nvSpPr>
          <p:cNvPr id="5" name="TextBox 4">
            <a:extLst>
              <a:ext uri="{FF2B5EF4-FFF2-40B4-BE49-F238E27FC236}">
                <a16:creationId xmlns:a16="http://schemas.microsoft.com/office/drawing/2014/main" id="{5271E099-BD28-A109-C651-C44E1CD95D54}"/>
              </a:ext>
            </a:extLst>
          </p:cNvPr>
          <p:cNvSpPr txBox="1"/>
          <p:nvPr/>
        </p:nvSpPr>
        <p:spPr>
          <a:xfrm>
            <a:off x="838200" y="7200900"/>
            <a:ext cx="3810000" cy="707886"/>
          </a:xfrm>
          <a:prstGeom prst="rect">
            <a:avLst/>
          </a:prstGeom>
          <a:noFill/>
        </p:spPr>
        <p:txBody>
          <a:bodyPr wrap="square" rtlCol="0">
            <a:spAutoFit/>
          </a:bodyPr>
          <a:lstStyle/>
          <a:p>
            <a:pPr algn="just"/>
            <a:r>
              <a:rPr lang="en-US" sz="2000" b="1" dirty="0"/>
              <a:t>Figure 6: Admin panel when admin selects results option</a:t>
            </a:r>
            <a:endParaRPr lang="en-IN" sz="2000" b="1" dirty="0"/>
          </a:p>
        </p:txBody>
      </p:sp>
      <p:sp>
        <p:nvSpPr>
          <p:cNvPr id="8" name="TextBox 7">
            <a:extLst>
              <a:ext uri="{FF2B5EF4-FFF2-40B4-BE49-F238E27FC236}">
                <a16:creationId xmlns:a16="http://schemas.microsoft.com/office/drawing/2014/main" id="{7E1FFCFB-4FCE-0D4F-FDD2-5C7925EA87B1}"/>
              </a:ext>
            </a:extLst>
          </p:cNvPr>
          <p:cNvSpPr txBox="1"/>
          <p:nvPr/>
        </p:nvSpPr>
        <p:spPr>
          <a:xfrm>
            <a:off x="12115800" y="7066137"/>
            <a:ext cx="3810000" cy="400110"/>
          </a:xfrm>
          <a:prstGeom prst="rect">
            <a:avLst/>
          </a:prstGeom>
          <a:noFill/>
        </p:spPr>
        <p:txBody>
          <a:bodyPr wrap="square" rtlCol="0">
            <a:spAutoFit/>
          </a:bodyPr>
          <a:lstStyle/>
          <a:p>
            <a:pPr algn="just"/>
            <a:r>
              <a:rPr lang="en-US" sz="2000" b="1" dirty="0"/>
              <a:t>Figure 7: Voter Panel</a:t>
            </a:r>
            <a:endParaRPr lang="en-IN" sz="2000" b="1" dirty="0"/>
          </a:p>
        </p:txBody>
      </p:sp>
      <p:pic>
        <p:nvPicPr>
          <p:cNvPr id="6" name="Picture 5">
            <a:extLst>
              <a:ext uri="{FF2B5EF4-FFF2-40B4-BE49-F238E27FC236}">
                <a16:creationId xmlns:a16="http://schemas.microsoft.com/office/drawing/2014/main" id="{26CC68C4-6352-92A2-9BF2-4759572E0F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38561"/>
            <a:ext cx="4801121" cy="2792489"/>
          </a:xfrm>
          <a:prstGeom prst="rect">
            <a:avLst/>
          </a:prstGeom>
        </p:spPr>
      </p:pic>
      <p:pic>
        <p:nvPicPr>
          <p:cNvPr id="10" name="Picture 9">
            <a:extLst>
              <a:ext uri="{FF2B5EF4-FFF2-40B4-BE49-F238E27FC236}">
                <a16:creationId xmlns:a16="http://schemas.microsoft.com/office/drawing/2014/main" id="{A7B6A3EA-3C0A-6C12-CFDF-7F16B9ECE2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3431061"/>
            <a:ext cx="4877481" cy="1857634"/>
          </a:xfrm>
          <a:prstGeom prst="rect">
            <a:avLst/>
          </a:prstGeom>
        </p:spPr>
      </p:pic>
    </p:spTree>
    <p:extLst>
      <p:ext uri="{BB962C8B-B14F-4D97-AF65-F5344CB8AC3E}">
        <p14:creationId xmlns:p14="http://schemas.microsoft.com/office/powerpoint/2010/main" val="3926539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9043A2-BE87-BCDE-7DCA-ABECA5536950}"/>
              </a:ext>
            </a:extLst>
          </p:cNvPr>
          <p:cNvSpPr txBox="1"/>
          <p:nvPr/>
        </p:nvSpPr>
        <p:spPr>
          <a:xfrm>
            <a:off x="1348560" y="659955"/>
            <a:ext cx="15589980" cy="910506"/>
          </a:xfrm>
          <a:prstGeom prst="rect">
            <a:avLst/>
          </a:prstGeom>
        </p:spPr>
        <p:txBody>
          <a:bodyPr lIns="0" tIns="0" rIns="0" bIns="0" rtlCol="0" anchor="t">
            <a:spAutoFit/>
          </a:bodyPr>
          <a:lstStyle/>
          <a:p>
            <a:pPr algn="ctr">
              <a:lnSpc>
                <a:spcPts val="7128"/>
              </a:lnSpc>
            </a:pPr>
            <a:r>
              <a:rPr lang="en-US" sz="6600" u="sng" spc="-41" dirty="0">
                <a:solidFill>
                  <a:srgbClr val="000000"/>
                </a:solidFill>
                <a:latin typeface="Times New Roman" panose="02020603050405020304" pitchFamily="18" charset="0"/>
                <a:cs typeface="Times New Roman" panose="02020603050405020304" pitchFamily="18" charset="0"/>
              </a:rPr>
              <a:t>5.2. Result and Discussion</a:t>
            </a:r>
          </a:p>
        </p:txBody>
      </p:sp>
      <p:pic>
        <p:nvPicPr>
          <p:cNvPr id="5" name="Picture 4">
            <a:extLst>
              <a:ext uri="{FF2B5EF4-FFF2-40B4-BE49-F238E27FC236}">
                <a16:creationId xmlns:a16="http://schemas.microsoft.com/office/drawing/2014/main" id="{4B0A283A-934B-3412-E5F4-F8E1C57E0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895" y="1943100"/>
            <a:ext cx="4172532" cy="5201376"/>
          </a:xfrm>
          <a:prstGeom prst="rect">
            <a:avLst/>
          </a:prstGeom>
        </p:spPr>
      </p:pic>
      <p:pic>
        <p:nvPicPr>
          <p:cNvPr id="7" name="Picture 6">
            <a:extLst>
              <a:ext uri="{FF2B5EF4-FFF2-40B4-BE49-F238E27FC236}">
                <a16:creationId xmlns:a16="http://schemas.microsoft.com/office/drawing/2014/main" id="{C638A288-DC30-6510-FAAA-8B89D3F4B1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15800" y="3514944"/>
            <a:ext cx="5068007" cy="2057687"/>
          </a:xfrm>
          <a:prstGeom prst="rect">
            <a:avLst/>
          </a:prstGeom>
        </p:spPr>
      </p:pic>
      <p:sp>
        <p:nvSpPr>
          <p:cNvPr id="8" name="TextBox 7">
            <a:extLst>
              <a:ext uri="{FF2B5EF4-FFF2-40B4-BE49-F238E27FC236}">
                <a16:creationId xmlns:a16="http://schemas.microsoft.com/office/drawing/2014/main" id="{2BDE032F-603D-7C5F-DCEA-30E630D87070}"/>
              </a:ext>
            </a:extLst>
          </p:cNvPr>
          <p:cNvSpPr txBox="1"/>
          <p:nvPr/>
        </p:nvSpPr>
        <p:spPr>
          <a:xfrm>
            <a:off x="1066800" y="7429500"/>
            <a:ext cx="3810000" cy="707886"/>
          </a:xfrm>
          <a:prstGeom prst="rect">
            <a:avLst/>
          </a:prstGeom>
          <a:noFill/>
        </p:spPr>
        <p:txBody>
          <a:bodyPr wrap="square" rtlCol="0">
            <a:spAutoFit/>
          </a:bodyPr>
          <a:lstStyle/>
          <a:p>
            <a:pPr algn="just"/>
            <a:r>
              <a:rPr lang="en-US" sz="2000" b="1" dirty="0"/>
              <a:t>Figure 8: Voting panel after entering the Aadhar card number</a:t>
            </a:r>
            <a:endParaRPr lang="en-IN" sz="2000" b="1" dirty="0"/>
          </a:p>
        </p:txBody>
      </p:sp>
      <p:sp>
        <p:nvSpPr>
          <p:cNvPr id="9" name="TextBox 8">
            <a:extLst>
              <a:ext uri="{FF2B5EF4-FFF2-40B4-BE49-F238E27FC236}">
                <a16:creationId xmlns:a16="http://schemas.microsoft.com/office/drawing/2014/main" id="{A0BEEA00-BEA7-7800-D906-A4E8A2BB5F4E}"/>
              </a:ext>
            </a:extLst>
          </p:cNvPr>
          <p:cNvSpPr txBox="1"/>
          <p:nvPr/>
        </p:nvSpPr>
        <p:spPr>
          <a:xfrm>
            <a:off x="12420600" y="6057900"/>
            <a:ext cx="3810000" cy="707886"/>
          </a:xfrm>
          <a:prstGeom prst="rect">
            <a:avLst/>
          </a:prstGeom>
          <a:noFill/>
        </p:spPr>
        <p:txBody>
          <a:bodyPr wrap="square" rtlCol="0">
            <a:spAutoFit/>
          </a:bodyPr>
          <a:lstStyle/>
          <a:p>
            <a:pPr algn="just"/>
            <a:r>
              <a:rPr lang="en-US" sz="2000" b="1" dirty="0"/>
              <a:t>Figure 9: Voting window for voting</a:t>
            </a:r>
            <a:endParaRPr lang="en-IN" sz="2000" b="1" dirty="0"/>
          </a:p>
        </p:txBody>
      </p:sp>
    </p:spTree>
    <p:extLst>
      <p:ext uri="{BB962C8B-B14F-4D97-AF65-F5344CB8AC3E}">
        <p14:creationId xmlns:p14="http://schemas.microsoft.com/office/powerpoint/2010/main" val="2221918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03780" y="702894"/>
            <a:ext cx="14675760" cy="910506"/>
          </a:xfrm>
          <a:prstGeom prst="rect">
            <a:avLst/>
          </a:prstGeom>
        </p:spPr>
        <p:txBody>
          <a:bodyPr lIns="0" tIns="0" rIns="0" bIns="0" rtlCol="0" anchor="t">
            <a:spAutoFit/>
          </a:bodyPr>
          <a:lstStyle/>
          <a:p>
            <a:pPr algn="ctr">
              <a:lnSpc>
                <a:spcPts val="7128"/>
              </a:lnSpc>
            </a:pPr>
            <a:r>
              <a:rPr lang="en-US" sz="6600" u="sng" spc="-41" dirty="0">
                <a:solidFill>
                  <a:srgbClr val="000000"/>
                </a:solidFill>
                <a:latin typeface="Times New Roman" panose="02020603050405020304" pitchFamily="18" charset="0"/>
                <a:cs typeface="Times New Roman" panose="02020603050405020304" pitchFamily="18" charset="0"/>
              </a:rPr>
              <a:t>6. Conclusion and future scope</a:t>
            </a:r>
          </a:p>
        </p:txBody>
      </p:sp>
      <p:sp>
        <p:nvSpPr>
          <p:cNvPr id="3" name="TextBox 3"/>
          <p:cNvSpPr txBox="1"/>
          <p:nvPr/>
        </p:nvSpPr>
        <p:spPr>
          <a:xfrm>
            <a:off x="1467877" y="1902293"/>
            <a:ext cx="14675760" cy="5355056"/>
          </a:xfrm>
          <a:prstGeom prst="rect">
            <a:avLst/>
          </a:prstGeom>
        </p:spPr>
        <p:txBody>
          <a:bodyPr lIns="0" tIns="0" rIns="0" bIns="0" rtlCol="0" anchor="t">
            <a:spAutoFit/>
          </a:bodyPr>
          <a:lstStyle/>
          <a:p>
            <a:pPr algn="just">
              <a:lnSpc>
                <a:spcPts val="3466"/>
              </a:lnSpc>
            </a:pPr>
            <a:endParaRPr dirty="0">
              <a:latin typeface="Times New Roman" panose="02020603050405020304" pitchFamily="18" charset="0"/>
              <a:cs typeface="Times New Roman" panose="02020603050405020304" pitchFamily="18" charset="0"/>
            </a:endParaRPr>
          </a:p>
          <a:p>
            <a:pPr marL="488632" lvl="1" indent="-244316" algn="just">
              <a:lnSpc>
                <a:spcPts val="3466"/>
              </a:lnSpc>
              <a:buFont typeface="Arial"/>
              <a:buChar char="•"/>
            </a:pPr>
            <a:r>
              <a:rPr lang="en-US" sz="2700" spc="25" dirty="0">
                <a:solidFill>
                  <a:srgbClr val="000000"/>
                </a:solidFill>
                <a:latin typeface="Times New Roman" panose="02020603050405020304" pitchFamily="18" charset="0"/>
                <a:cs typeface="Times New Roman" panose="02020603050405020304" pitchFamily="18" charset="0"/>
              </a:rPr>
              <a:t>Providing administrators with real-time insights into voting timelines, ensuring enhanced monitoring capabilities.</a:t>
            </a:r>
          </a:p>
          <a:p>
            <a:pPr marL="488632" lvl="1" indent="-244316" algn="just">
              <a:lnSpc>
                <a:spcPts val="3466"/>
              </a:lnSpc>
            </a:pPr>
            <a:endParaRPr lang="en-US" sz="2700" spc="25" dirty="0">
              <a:solidFill>
                <a:srgbClr val="000000"/>
              </a:solidFill>
              <a:latin typeface="Times New Roman" panose="02020603050405020304" pitchFamily="18" charset="0"/>
              <a:cs typeface="Times New Roman" panose="02020603050405020304" pitchFamily="18" charset="0"/>
            </a:endParaRPr>
          </a:p>
          <a:p>
            <a:pPr marL="488632" lvl="1" indent="-244316" algn="just">
              <a:lnSpc>
                <a:spcPts val="3466"/>
              </a:lnSpc>
              <a:buFont typeface="Arial"/>
              <a:buChar char="•"/>
            </a:pPr>
            <a:r>
              <a:rPr lang="en-US" sz="2700" spc="25" dirty="0">
                <a:solidFill>
                  <a:srgbClr val="000000"/>
                </a:solidFill>
                <a:latin typeface="Times New Roman" panose="02020603050405020304" pitchFamily="18" charset="0"/>
                <a:cs typeface="Times New Roman" panose="02020603050405020304" pitchFamily="18" charset="0"/>
              </a:rPr>
              <a:t>Elevating the system with seamless UI/UX integration and utilizing blockchain for tamper-proof transactions and heightened security.</a:t>
            </a:r>
          </a:p>
          <a:p>
            <a:pPr marL="488632" lvl="1" indent="-244316" algn="just">
              <a:lnSpc>
                <a:spcPts val="3466"/>
              </a:lnSpc>
            </a:pPr>
            <a:endParaRPr lang="en-US" sz="2700" spc="25" dirty="0">
              <a:solidFill>
                <a:srgbClr val="000000"/>
              </a:solidFill>
              <a:latin typeface="Times New Roman" panose="02020603050405020304" pitchFamily="18" charset="0"/>
              <a:cs typeface="Times New Roman" panose="02020603050405020304" pitchFamily="18" charset="0"/>
            </a:endParaRPr>
          </a:p>
          <a:p>
            <a:pPr marL="488632" lvl="1" indent="-244316" algn="just">
              <a:lnSpc>
                <a:spcPts val="3466"/>
              </a:lnSpc>
              <a:buFont typeface="Arial"/>
              <a:buChar char="•"/>
            </a:pPr>
            <a:r>
              <a:rPr lang="en-US" sz="2700" spc="25" dirty="0">
                <a:solidFill>
                  <a:srgbClr val="000000"/>
                </a:solidFill>
                <a:latin typeface="Times New Roman" panose="02020603050405020304" pitchFamily="18" charset="0"/>
                <a:cs typeface="Times New Roman" panose="02020603050405020304" pitchFamily="18" charset="0"/>
              </a:rPr>
              <a:t>Implementing robust API integration for Aadhar/Pan validation and automated ID banning algorithms.</a:t>
            </a:r>
          </a:p>
          <a:p>
            <a:pPr marL="488632" lvl="1" indent="-244316" algn="just">
              <a:lnSpc>
                <a:spcPts val="3466"/>
              </a:lnSpc>
            </a:pPr>
            <a:endParaRPr lang="en-US" sz="2700" spc="25" dirty="0">
              <a:solidFill>
                <a:srgbClr val="000000"/>
              </a:solidFill>
              <a:latin typeface="Times New Roman" panose="02020603050405020304" pitchFamily="18" charset="0"/>
              <a:cs typeface="Times New Roman" panose="02020603050405020304" pitchFamily="18" charset="0"/>
            </a:endParaRPr>
          </a:p>
          <a:p>
            <a:pPr marL="488632" lvl="1" indent="-244316" algn="just">
              <a:lnSpc>
                <a:spcPts val="3466"/>
              </a:lnSpc>
              <a:buFont typeface="Arial"/>
              <a:buChar char="•"/>
            </a:pPr>
            <a:r>
              <a:rPr lang="en-US" sz="2700" spc="25" dirty="0">
                <a:solidFill>
                  <a:srgbClr val="000000"/>
                </a:solidFill>
                <a:latin typeface="Times New Roman" panose="02020603050405020304" pitchFamily="18" charset="0"/>
                <a:cs typeface="Times New Roman" panose="02020603050405020304" pitchFamily="18" charset="0"/>
              </a:rPr>
              <a:t>Ensuring scalability through modular design and adoption of blockchain protocols for immutable data storage.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560" y="267253"/>
            <a:ext cx="15589980" cy="910506"/>
          </a:xfrm>
          <a:prstGeom prst="rect">
            <a:avLst/>
          </a:prstGeom>
        </p:spPr>
        <p:txBody>
          <a:bodyPr lIns="0" tIns="0" rIns="0" bIns="0" rtlCol="0" anchor="t">
            <a:spAutoFit/>
          </a:bodyPr>
          <a:lstStyle/>
          <a:p>
            <a:pPr algn="ctr">
              <a:lnSpc>
                <a:spcPts val="7128"/>
              </a:lnSpc>
            </a:pPr>
            <a:r>
              <a:rPr lang="en-US" sz="6600" u="sng" spc="-41" dirty="0">
                <a:solidFill>
                  <a:srgbClr val="000000"/>
                </a:solidFill>
                <a:latin typeface="Times New Roman" panose="02020603050405020304" pitchFamily="18" charset="0"/>
                <a:cs typeface="Times New Roman" panose="02020603050405020304" pitchFamily="18" charset="0"/>
              </a:rPr>
              <a:t> References IEEE format</a:t>
            </a:r>
          </a:p>
        </p:txBody>
      </p:sp>
      <p:sp>
        <p:nvSpPr>
          <p:cNvPr id="3" name="TextBox 3"/>
          <p:cNvSpPr txBox="1"/>
          <p:nvPr/>
        </p:nvSpPr>
        <p:spPr>
          <a:xfrm>
            <a:off x="1348560" y="2026305"/>
            <a:ext cx="15589980" cy="8477962"/>
          </a:xfrm>
          <a:prstGeom prst="rect">
            <a:avLst/>
          </a:prstGeom>
        </p:spPr>
        <p:txBody>
          <a:bodyPr lIns="0" tIns="0" rIns="0" bIns="0" rtlCol="0" anchor="t">
            <a:spAutoFit/>
          </a:bodyPr>
          <a:lstStyle/>
          <a:p>
            <a:pPr marL="0" marR="0">
              <a:lnSpc>
                <a:spcPct val="107000"/>
              </a:lnSpc>
              <a:spcBef>
                <a:spcPts val="0"/>
              </a:spcBef>
              <a:spcAft>
                <a:spcPts val="0"/>
              </a:spcAft>
            </a:pP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[1] S. Ganesh Prabhu, A. </a:t>
            </a:r>
            <a:r>
              <a:rPr lang="en-IN" sz="3600" kern="0" dirty="0" err="1">
                <a:effectLst/>
                <a:latin typeface="Times New Roman" panose="02020603050405020304" pitchFamily="18" charset="0"/>
                <a:ea typeface="Times New Roman" panose="02020603050405020304" pitchFamily="18" charset="0"/>
                <a:cs typeface="Mangal" panose="02040503050203030202" pitchFamily="18" charset="0"/>
              </a:rPr>
              <a:t>Nizarahammed</a:t>
            </a: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 S. Prabu., S. Raghul., R. R. </a:t>
            </a:r>
            <a:r>
              <a:rPr lang="en-IN" sz="3600" kern="0" dirty="0" err="1">
                <a:effectLst/>
                <a:latin typeface="Times New Roman" panose="02020603050405020304" pitchFamily="18" charset="0"/>
                <a:ea typeface="Times New Roman" panose="02020603050405020304" pitchFamily="18" charset="0"/>
                <a:cs typeface="Mangal" panose="02040503050203030202" pitchFamily="18" charset="0"/>
              </a:rPr>
              <a:t>Thirrunavukkarasu</a:t>
            </a: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 and P. Jayarajan, “Smart Online Voting System,” in </a:t>
            </a:r>
            <a:r>
              <a:rPr lang="en-IN" sz="3600" i="1" kern="0" dirty="0">
                <a:effectLst/>
                <a:latin typeface="Times New Roman" panose="02020603050405020304" pitchFamily="18" charset="0"/>
                <a:ea typeface="Times New Roman" panose="02020603050405020304" pitchFamily="18" charset="0"/>
                <a:cs typeface="Mangal" panose="02040503050203030202" pitchFamily="18" charset="0"/>
              </a:rPr>
              <a:t>2021 7th International Conference on Advanced Computing and Communication Systems (ICACCS)</a:t>
            </a: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 Mar. 2021, pp. 632–634. </a:t>
            </a:r>
            <a:r>
              <a:rPr lang="en-IN" sz="3600" kern="0" dirty="0" err="1">
                <a:effectLst/>
                <a:latin typeface="Times New Roman" panose="02020603050405020304" pitchFamily="18" charset="0"/>
                <a:ea typeface="Times New Roman" panose="02020603050405020304" pitchFamily="18" charset="0"/>
                <a:cs typeface="Mangal" panose="02040503050203030202" pitchFamily="18" charset="0"/>
              </a:rPr>
              <a:t>doi</a:t>
            </a: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3600" u="sng" kern="0" dirty="0">
                <a:solidFill>
                  <a:srgbClr val="0000FF"/>
                </a:solidFill>
                <a:effectLst/>
                <a:latin typeface="Times New Roman" panose="02020603050405020304" pitchFamily="18" charset="0"/>
                <a:ea typeface="Times New Roman" panose="02020603050405020304" pitchFamily="18" charset="0"/>
                <a:cs typeface="Mangal" panose="02040503050203030202" pitchFamily="18" charset="0"/>
                <a:hlinkClick r:id="rId2"/>
              </a:rPr>
              <a:t>10.1109/ICACCS51430.2021.9441818</a:t>
            </a: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sz="3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3600" kern="100" dirty="0">
                <a:effectLst/>
                <a:latin typeface="Calibri" panose="020F0502020204030204" pitchFamily="34" charset="0"/>
                <a:ea typeface="Calibri" panose="020F0502020204030204" pitchFamily="34" charset="0"/>
                <a:cs typeface="Mangal" panose="02040503050203030202" pitchFamily="18" charset="0"/>
              </a:rPr>
              <a:t> </a:t>
            </a:r>
          </a:p>
          <a:p>
            <a:pPr marL="0" marR="0">
              <a:lnSpc>
                <a:spcPct val="107000"/>
              </a:lnSpc>
              <a:spcBef>
                <a:spcPts val="0"/>
              </a:spcBef>
              <a:spcAft>
                <a:spcPts val="0"/>
              </a:spcAft>
            </a:pP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[2] Ketan, S. Khare, M. Kaur, and T. Parashar, “Online Voting System,” in </a:t>
            </a:r>
            <a:r>
              <a:rPr lang="en-IN" sz="3600" i="1" kern="0" dirty="0">
                <a:effectLst/>
                <a:latin typeface="Times New Roman" panose="02020603050405020304" pitchFamily="18" charset="0"/>
                <a:ea typeface="Times New Roman" panose="02020603050405020304" pitchFamily="18" charset="0"/>
                <a:cs typeface="Mangal" panose="02040503050203030202" pitchFamily="18" charset="0"/>
              </a:rPr>
              <a:t>2022 International Conference on Cyber Resilience (ICCR)</a:t>
            </a: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 Oct. 2022, pp. 1–7. </a:t>
            </a:r>
            <a:r>
              <a:rPr lang="en-IN" sz="3600" kern="0" dirty="0" err="1">
                <a:effectLst/>
                <a:latin typeface="Times New Roman" panose="02020603050405020304" pitchFamily="18" charset="0"/>
                <a:ea typeface="Times New Roman" panose="02020603050405020304" pitchFamily="18" charset="0"/>
                <a:cs typeface="Mangal" panose="02040503050203030202" pitchFamily="18" charset="0"/>
              </a:rPr>
              <a:t>doi</a:t>
            </a: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3600" u="sng" kern="0" dirty="0">
                <a:solidFill>
                  <a:srgbClr val="0000FF"/>
                </a:solidFill>
                <a:effectLst/>
                <a:latin typeface="Times New Roman" panose="02020603050405020304" pitchFamily="18" charset="0"/>
                <a:ea typeface="Times New Roman" panose="02020603050405020304" pitchFamily="18" charset="0"/>
                <a:cs typeface="Mangal" panose="02040503050203030202" pitchFamily="18" charset="0"/>
                <a:hlinkClick r:id="rId3"/>
              </a:rPr>
              <a:t>10.1109/ICCR56254.2022.9995860</a:t>
            </a: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sz="3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3600" kern="100" dirty="0">
                <a:effectLst/>
                <a:latin typeface="Calibri" panose="020F0502020204030204" pitchFamily="34" charset="0"/>
                <a:ea typeface="Calibri" panose="020F0502020204030204" pitchFamily="34" charset="0"/>
                <a:cs typeface="Mangal" panose="02040503050203030202" pitchFamily="18" charset="0"/>
              </a:rPr>
              <a:t> </a:t>
            </a:r>
          </a:p>
          <a:p>
            <a:pPr marL="0" marR="0">
              <a:lnSpc>
                <a:spcPct val="107000"/>
              </a:lnSpc>
              <a:spcBef>
                <a:spcPts val="0"/>
              </a:spcBef>
              <a:spcAft>
                <a:spcPts val="0"/>
              </a:spcAft>
            </a:pP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[3] S. Sridharan, “Implementation of authenticated and secure online voting system,” in </a:t>
            </a:r>
            <a:r>
              <a:rPr lang="en-IN" sz="3600" i="1" kern="0" dirty="0">
                <a:effectLst/>
                <a:latin typeface="Times New Roman" panose="02020603050405020304" pitchFamily="18" charset="0"/>
                <a:ea typeface="Times New Roman" panose="02020603050405020304" pitchFamily="18" charset="0"/>
                <a:cs typeface="Mangal" panose="02040503050203030202" pitchFamily="18" charset="0"/>
              </a:rPr>
              <a:t>2013 Fourth International Conference on Computing, Communications and Networking Technologies (ICCCNT)</a:t>
            </a: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 Jul. 2013, pp. 1–7. </a:t>
            </a:r>
            <a:r>
              <a:rPr lang="en-IN" sz="3600" kern="0" dirty="0" err="1">
                <a:effectLst/>
                <a:latin typeface="Times New Roman" panose="02020603050405020304" pitchFamily="18" charset="0"/>
                <a:ea typeface="Times New Roman" panose="02020603050405020304" pitchFamily="18" charset="0"/>
                <a:cs typeface="Mangal" panose="02040503050203030202" pitchFamily="18" charset="0"/>
              </a:rPr>
              <a:t>doi</a:t>
            </a: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 </a:t>
            </a:r>
            <a:r>
              <a:rPr lang="en-IN" sz="3600" u="sng" kern="0" dirty="0">
                <a:solidFill>
                  <a:srgbClr val="0000FF"/>
                </a:solidFill>
                <a:effectLst/>
                <a:latin typeface="Times New Roman" panose="02020603050405020304" pitchFamily="18" charset="0"/>
                <a:ea typeface="Times New Roman" panose="02020603050405020304" pitchFamily="18" charset="0"/>
                <a:cs typeface="Mangal" panose="02040503050203030202" pitchFamily="18" charset="0"/>
                <a:hlinkClick r:id="rId4"/>
              </a:rPr>
              <a:t>10.1109/ICCCNT.2013.6726801</a:t>
            </a:r>
            <a:r>
              <a:rPr lang="en-IN" sz="3600" kern="0" dirty="0">
                <a:effectLst/>
                <a:latin typeface="Times New Roman" panose="02020603050405020304" pitchFamily="18" charset="0"/>
                <a:ea typeface="Times New Roman" panose="02020603050405020304" pitchFamily="18" charset="0"/>
                <a:cs typeface="Mangal" panose="02040503050203030202" pitchFamily="18" charset="0"/>
              </a:rPr>
              <a:t>.</a:t>
            </a:r>
            <a:endParaRPr lang="en-IN" sz="36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IN" sz="3600" kern="100" dirty="0">
                <a:effectLst/>
                <a:latin typeface="Calibri" panose="020F0502020204030204" pitchFamily="34" charset="0"/>
                <a:ea typeface="Calibri" panose="020F0502020204030204" pitchFamily="34" charset="0"/>
                <a:cs typeface="Mangal" panose="02040503050203030202" pitchFamily="18" charset="0"/>
              </a:rPr>
              <a:t>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05940" y="4146735"/>
            <a:ext cx="14675760" cy="910506"/>
          </a:xfrm>
          <a:prstGeom prst="rect">
            <a:avLst/>
          </a:prstGeom>
        </p:spPr>
        <p:txBody>
          <a:bodyPr lIns="0" tIns="0" rIns="0" bIns="0" rtlCol="0" anchor="t">
            <a:spAutoFit/>
          </a:bodyPr>
          <a:lstStyle/>
          <a:p>
            <a:pPr algn="ctr">
              <a:lnSpc>
                <a:spcPts val="7128"/>
              </a:lnSpc>
            </a:pPr>
            <a:r>
              <a:rPr lang="en-US" sz="6600" spc="-41" dirty="0">
                <a:solidFill>
                  <a:srgbClr val="000000"/>
                </a:solidFill>
                <a:latin typeface="Times New Roman" panose="02020603050405020304" pitchFamily="18" charset="0"/>
                <a:cs typeface="Times New Roman" panose="02020603050405020304" pitchFamily="18" charset="0"/>
              </a:rPr>
              <a:t>Thank You</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94000" y="2542785"/>
            <a:ext cx="15156000" cy="6916215"/>
          </a:xfrm>
          <a:prstGeom prst="rect">
            <a:avLst/>
          </a:prstGeom>
        </p:spPr>
        <p:txBody>
          <a:bodyPr lIns="0" tIns="0" rIns="0" bIns="0" rtlCol="0" anchor="t">
            <a:spAutoFit/>
          </a:bodyPr>
          <a:lstStyle/>
          <a:p>
            <a:pPr algn="l">
              <a:lnSpc>
                <a:spcPts val="3600"/>
              </a:lnSpc>
            </a:pPr>
            <a:r>
              <a:rPr lang="en-US" sz="3000" spc="-1" dirty="0">
                <a:solidFill>
                  <a:srgbClr val="000000"/>
                </a:solidFill>
                <a:latin typeface="Times New Roman"/>
              </a:rPr>
              <a:t>1.Introduction</a:t>
            </a:r>
          </a:p>
          <a:p>
            <a:pPr algn="l">
              <a:lnSpc>
                <a:spcPts val="3600"/>
              </a:lnSpc>
            </a:pPr>
            <a:r>
              <a:rPr lang="en-US" sz="3000" spc="-1" dirty="0">
                <a:solidFill>
                  <a:srgbClr val="000000"/>
                </a:solidFill>
                <a:latin typeface="Times New Roman"/>
              </a:rPr>
              <a:t>   1.1 Motivation </a:t>
            </a:r>
          </a:p>
          <a:p>
            <a:pPr algn="l">
              <a:lnSpc>
                <a:spcPts val="3600"/>
              </a:lnSpc>
            </a:pPr>
            <a:r>
              <a:rPr lang="en-US" sz="3000" spc="-1" dirty="0">
                <a:solidFill>
                  <a:srgbClr val="000000"/>
                </a:solidFill>
                <a:latin typeface="Times New Roman"/>
              </a:rPr>
              <a:t>   1.2 Problem Definition </a:t>
            </a:r>
          </a:p>
          <a:p>
            <a:pPr algn="l">
              <a:lnSpc>
                <a:spcPts val="3600"/>
              </a:lnSpc>
            </a:pPr>
            <a:r>
              <a:rPr lang="en-US" sz="3000" spc="-1" dirty="0">
                <a:solidFill>
                  <a:srgbClr val="000000"/>
                </a:solidFill>
                <a:latin typeface="Times New Roman"/>
              </a:rPr>
              <a:t>   1.3 Objectives</a:t>
            </a:r>
          </a:p>
          <a:p>
            <a:pPr algn="l">
              <a:lnSpc>
                <a:spcPts val="3600"/>
              </a:lnSpc>
            </a:pPr>
            <a:r>
              <a:rPr lang="en-US" sz="3000" spc="-1" dirty="0">
                <a:solidFill>
                  <a:srgbClr val="000000"/>
                </a:solidFill>
                <a:latin typeface="Times New Roman"/>
              </a:rPr>
              <a:t>2. Literature Survey </a:t>
            </a:r>
          </a:p>
          <a:p>
            <a:pPr algn="l">
              <a:lnSpc>
                <a:spcPts val="3600"/>
              </a:lnSpc>
            </a:pPr>
            <a:r>
              <a:rPr lang="en-US" sz="3000" spc="-1" dirty="0">
                <a:solidFill>
                  <a:srgbClr val="000000"/>
                </a:solidFill>
                <a:latin typeface="Times New Roman"/>
              </a:rPr>
              <a:t>    2.1 Gaps identified </a:t>
            </a:r>
          </a:p>
          <a:p>
            <a:pPr algn="l">
              <a:lnSpc>
                <a:spcPts val="3600"/>
              </a:lnSpc>
            </a:pPr>
            <a:r>
              <a:rPr lang="en-US" sz="3000" spc="-1" dirty="0">
                <a:solidFill>
                  <a:srgbClr val="000000"/>
                </a:solidFill>
                <a:latin typeface="Times New Roman"/>
              </a:rPr>
              <a:t>3.Proposed Methodology </a:t>
            </a:r>
          </a:p>
          <a:p>
            <a:pPr algn="l">
              <a:lnSpc>
                <a:spcPts val="3600"/>
              </a:lnSpc>
            </a:pPr>
            <a:r>
              <a:rPr lang="en-US" sz="3000" spc="-1" dirty="0">
                <a:solidFill>
                  <a:srgbClr val="000000"/>
                </a:solidFill>
                <a:latin typeface="Times New Roman"/>
              </a:rPr>
              <a:t>     3.1 Flowchart </a:t>
            </a:r>
          </a:p>
          <a:p>
            <a:pPr algn="l">
              <a:lnSpc>
                <a:spcPts val="3600"/>
              </a:lnSpc>
            </a:pPr>
            <a:r>
              <a:rPr lang="en-US" sz="3000" spc="-1" dirty="0">
                <a:solidFill>
                  <a:srgbClr val="000000"/>
                </a:solidFill>
                <a:latin typeface="Times New Roman"/>
              </a:rPr>
              <a:t>     3.2 Design/ block diagram </a:t>
            </a:r>
          </a:p>
          <a:p>
            <a:pPr algn="l">
              <a:lnSpc>
                <a:spcPts val="3600"/>
              </a:lnSpc>
            </a:pPr>
            <a:r>
              <a:rPr lang="en-US" sz="3000" spc="-1" dirty="0">
                <a:solidFill>
                  <a:srgbClr val="000000"/>
                </a:solidFill>
                <a:latin typeface="Times New Roman"/>
              </a:rPr>
              <a:t>4. </a:t>
            </a:r>
            <a:r>
              <a:rPr lang="en-US" sz="3000" spc="-1" dirty="0" err="1">
                <a:solidFill>
                  <a:srgbClr val="000000"/>
                </a:solidFill>
                <a:latin typeface="Times New Roman"/>
              </a:rPr>
              <a:t>Implemention</a:t>
            </a:r>
            <a:endParaRPr lang="en-US" sz="3000" spc="-1" dirty="0">
              <a:solidFill>
                <a:srgbClr val="000000"/>
              </a:solidFill>
              <a:latin typeface="Times New Roman"/>
            </a:endParaRPr>
          </a:p>
          <a:p>
            <a:pPr algn="l">
              <a:lnSpc>
                <a:spcPts val="3600"/>
              </a:lnSpc>
            </a:pPr>
            <a:r>
              <a:rPr lang="en-US" sz="3000" spc="-1" dirty="0">
                <a:solidFill>
                  <a:srgbClr val="000000"/>
                </a:solidFill>
                <a:latin typeface="Times New Roman"/>
              </a:rPr>
              <a:t>5. Results and Discussion</a:t>
            </a:r>
          </a:p>
          <a:p>
            <a:pPr algn="l">
              <a:lnSpc>
                <a:spcPts val="3600"/>
              </a:lnSpc>
            </a:pPr>
            <a:r>
              <a:rPr lang="en-US" sz="3000" spc="-1" dirty="0">
                <a:solidFill>
                  <a:srgbClr val="000000"/>
                </a:solidFill>
                <a:latin typeface="Times New Roman"/>
              </a:rPr>
              <a:t>6. Conclusion and future plan</a:t>
            </a:r>
          </a:p>
        </p:txBody>
      </p:sp>
      <p:sp>
        <p:nvSpPr>
          <p:cNvPr id="3" name="Freeform 3"/>
          <p:cNvSpPr/>
          <p:nvPr/>
        </p:nvSpPr>
        <p:spPr>
          <a:xfrm>
            <a:off x="10475172" y="2305389"/>
            <a:ext cx="6174828" cy="6174828"/>
          </a:xfrm>
          <a:custGeom>
            <a:avLst/>
            <a:gdLst/>
            <a:ahLst/>
            <a:cxnLst/>
            <a:rect l="l" t="t" r="r" b="b"/>
            <a:pathLst>
              <a:path w="6174828" h="6174828">
                <a:moveTo>
                  <a:pt x="0" y="0"/>
                </a:moveTo>
                <a:lnTo>
                  <a:pt x="6174828" y="0"/>
                </a:lnTo>
                <a:lnTo>
                  <a:pt x="6174828" y="6174828"/>
                </a:lnTo>
                <a:lnTo>
                  <a:pt x="0" y="61748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122620" y="835800"/>
            <a:ext cx="9796860" cy="1206120"/>
          </a:xfrm>
          <a:prstGeom prst="rect">
            <a:avLst/>
          </a:prstGeom>
        </p:spPr>
        <p:txBody>
          <a:bodyPr lIns="0" tIns="0" rIns="0" bIns="0" rtlCol="0" anchor="t">
            <a:spAutoFit/>
          </a:bodyPr>
          <a:lstStyle/>
          <a:p>
            <a:pPr algn="ctr">
              <a:lnSpc>
                <a:spcPts val="7128"/>
              </a:lnSpc>
            </a:pPr>
            <a:r>
              <a:rPr lang="en-US" sz="6600" u="sng" spc="-32">
                <a:solidFill>
                  <a:srgbClr val="000000"/>
                </a:solidFill>
                <a:latin typeface="TT Ramillas"/>
              </a:rPr>
              <a:t>Contents</a:t>
            </a:r>
          </a:p>
        </p:txBody>
      </p:sp>
      <p:sp>
        <p:nvSpPr>
          <p:cNvPr id="5" name="Freeform 5"/>
          <p:cNvSpPr/>
          <p:nvPr/>
        </p:nvSpPr>
        <p:spPr>
          <a:xfrm>
            <a:off x="11022586" y="3335403"/>
            <a:ext cx="5080000" cy="4114800"/>
          </a:xfrm>
          <a:custGeom>
            <a:avLst/>
            <a:gdLst/>
            <a:ahLst/>
            <a:cxnLst/>
            <a:rect l="l" t="t" r="r" b="b"/>
            <a:pathLst>
              <a:path w="5080000" h="4114800">
                <a:moveTo>
                  <a:pt x="0" y="0"/>
                </a:moveTo>
                <a:lnTo>
                  <a:pt x="5080000" y="0"/>
                </a:lnTo>
                <a:lnTo>
                  <a:pt x="50800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03780" y="1130835"/>
            <a:ext cx="14675760" cy="910506"/>
          </a:xfrm>
          <a:prstGeom prst="rect">
            <a:avLst/>
          </a:prstGeom>
        </p:spPr>
        <p:txBody>
          <a:bodyPr lIns="0" tIns="0" rIns="0" bIns="0" rtlCol="0" anchor="t">
            <a:spAutoFit/>
          </a:bodyPr>
          <a:lstStyle/>
          <a:p>
            <a:pPr algn="ctr">
              <a:lnSpc>
                <a:spcPts val="7128"/>
              </a:lnSpc>
            </a:pPr>
            <a:r>
              <a:rPr lang="en-US" sz="6600" u="sng" spc="-41" dirty="0">
                <a:solidFill>
                  <a:srgbClr val="000000"/>
                </a:solidFill>
                <a:latin typeface="Times New Roman" panose="02020603050405020304" pitchFamily="18" charset="0"/>
                <a:cs typeface="Times New Roman" panose="02020603050405020304" pitchFamily="18" charset="0"/>
              </a:rPr>
              <a:t>1. Introduction</a:t>
            </a:r>
          </a:p>
        </p:txBody>
      </p:sp>
      <p:sp>
        <p:nvSpPr>
          <p:cNvPr id="3" name="TextBox 3"/>
          <p:cNvSpPr txBox="1"/>
          <p:nvPr/>
        </p:nvSpPr>
        <p:spPr>
          <a:xfrm>
            <a:off x="1803780" y="2385134"/>
            <a:ext cx="14675760" cy="4476750"/>
          </a:xfrm>
          <a:prstGeom prst="rect">
            <a:avLst/>
          </a:prstGeom>
        </p:spPr>
        <p:txBody>
          <a:bodyPr lIns="0" tIns="0" rIns="0" bIns="0" rtlCol="0" anchor="t">
            <a:spAutoFit/>
          </a:bodyPr>
          <a:lstStyle/>
          <a:p>
            <a:pPr algn="just">
              <a:lnSpc>
                <a:spcPts val="5040"/>
              </a:lnSpc>
            </a:pPr>
            <a:r>
              <a:rPr lang="en-US" sz="4200" spc="37" dirty="0">
                <a:solidFill>
                  <a:srgbClr val="000000"/>
                </a:solidFill>
                <a:latin typeface="Times New Roman" panose="02020603050405020304" pitchFamily="18" charset="0"/>
                <a:cs typeface="Times New Roman" panose="02020603050405020304" pitchFamily="18" charset="0"/>
              </a:rPr>
              <a:t>Online Voting System project, designed to revolutionize the way we conduct elections. In this system, we’ll use Aadhar card numbers of every user ensuring secure and fair voting. Admin access via a password provides exclusive control over vote counts and the leading candidate results. Results are delivered swiftly, offering real-time updates. This system empowers admin ensuring the integrity of the process. Get ready to innovate with us!</a:t>
            </a:r>
          </a:p>
        </p:txBody>
      </p:sp>
      <p:sp>
        <p:nvSpPr>
          <p:cNvPr id="4" name="Freeform 4"/>
          <p:cNvSpPr/>
          <p:nvPr/>
        </p:nvSpPr>
        <p:spPr>
          <a:xfrm>
            <a:off x="12713764" y="6210300"/>
            <a:ext cx="5574236" cy="4114800"/>
          </a:xfrm>
          <a:custGeom>
            <a:avLst/>
            <a:gdLst/>
            <a:ahLst/>
            <a:cxnLst/>
            <a:rect l="l" t="t" r="r" b="b"/>
            <a:pathLst>
              <a:path w="5574236" h="4114800">
                <a:moveTo>
                  <a:pt x="0" y="0"/>
                </a:moveTo>
                <a:lnTo>
                  <a:pt x="5574236" y="0"/>
                </a:lnTo>
                <a:lnTo>
                  <a:pt x="557423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094336" y="3316590"/>
            <a:ext cx="14675760" cy="4411464"/>
          </a:xfrm>
          <a:prstGeom prst="rect">
            <a:avLst/>
          </a:prstGeom>
        </p:spPr>
        <p:txBody>
          <a:bodyPr lIns="0" tIns="0" rIns="0" bIns="0" rtlCol="0" anchor="t">
            <a:spAutoFit/>
          </a:bodyPr>
          <a:lstStyle/>
          <a:p>
            <a:pPr algn="just">
              <a:lnSpc>
                <a:spcPts val="4320"/>
              </a:lnSpc>
            </a:pPr>
            <a:r>
              <a:rPr lang="en-US" sz="3600" spc="32" dirty="0">
                <a:solidFill>
                  <a:srgbClr val="000000"/>
                </a:solidFill>
                <a:latin typeface="Times New Roman" panose="02020603050405020304" pitchFamily="18" charset="0"/>
                <a:cs typeface="Times New Roman" panose="02020603050405020304" pitchFamily="18" charset="0"/>
              </a:rPr>
              <a:t>The  country has seen changes in the field of elections from ballot paper to EVM Machine. This has not only gained places in everyone's heart but has also shown the image of a revolutionizing country. The world is entering IR 4 wherein we talk of Technology and other aspects related to it. This made us think as  the first time voters that, if the EVM machine could be replaced with a software how interesting it could be. Thus, we chalked a plan for online voting system. The online voting system is a groundbreaking step in advancing the largest democracy to conduct elections. </a:t>
            </a:r>
          </a:p>
        </p:txBody>
      </p:sp>
      <p:sp>
        <p:nvSpPr>
          <p:cNvPr id="3" name="Freeform 3"/>
          <p:cNvSpPr/>
          <p:nvPr/>
        </p:nvSpPr>
        <p:spPr>
          <a:xfrm>
            <a:off x="6020053" y="2489580"/>
            <a:ext cx="5713906" cy="5997420"/>
          </a:xfrm>
          <a:custGeom>
            <a:avLst/>
            <a:gdLst/>
            <a:ahLst/>
            <a:cxnLst/>
            <a:rect l="l" t="t" r="r" b="b"/>
            <a:pathLst>
              <a:path w="5713906" h="5997420">
                <a:moveTo>
                  <a:pt x="0" y="0"/>
                </a:moveTo>
                <a:lnTo>
                  <a:pt x="5713906" y="0"/>
                </a:lnTo>
                <a:lnTo>
                  <a:pt x="5713906" y="5997420"/>
                </a:lnTo>
                <a:lnTo>
                  <a:pt x="0" y="5997420"/>
                </a:lnTo>
                <a:lnTo>
                  <a:pt x="0" y="0"/>
                </a:lnTo>
                <a:close/>
              </a:path>
            </a:pathLst>
          </a:custGeom>
          <a:blipFill>
            <a:blip r:embed="rId2">
              <a:alphaModFix amt="48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348560" y="659955"/>
            <a:ext cx="15589980" cy="910506"/>
          </a:xfrm>
          <a:prstGeom prst="rect">
            <a:avLst/>
          </a:prstGeom>
        </p:spPr>
        <p:txBody>
          <a:bodyPr lIns="0" tIns="0" rIns="0" bIns="0" rtlCol="0" anchor="t">
            <a:spAutoFit/>
          </a:bodyPr>
          <a:lstStyle/>
          <a:p>
            <a:pPr algn="ctr">
              <a:lnSpc>
                <a:spcPts val="7128"/>
              </a:lnSpc>
            </a:pPr>
            <a:r>
              <a:rPr lang="en-US" sz="6600" u="sng" spc="-41" dirty="0">
                <a:solidFill>
                  <a:srgbClr val="000000"/>
                </a:solidFill>
                <a:latin typeface="Times New Roman" panose="02020603050405020304" pitchFamily="18" charset="0"/>
                <a:cs typeface="Times New Roman" panose="02020603050405020304" pitchFamily="18" charset="0"/>
              </a:rPr>
              <a:t>1.1- Motivation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348560" y="659955"/>
            <a:ext cx="15589980" cy="910506"/>
          </a:xfrm>
          <a:prstGeom prst="rect">
            <a:avLst/>
          </a:prstGeom>
        </p:spPr>
        <p:txBody>
          <a:bodyPr lIns="0" tIns="0" rIns="0" bIns="0" rtlCol="0" anchor="t">
            <a:spAutoFit/>
          </a:bodyPr>
          <a:lstStyle/>
          <a:p>
            <a:pPr algn="ctr">
              <a:lnSpc>
                <a:spcPts val="7128"/>
              </a:lnSpc>
            </a:pPr>
            <a:r>
              <a:rPr lang="en-US" sz="6600" u="sng" spc="-41" dirty="0">
                <a:solidFill>
                  <a:srgbClr val="000000"/>
                </a:solidFill>
                <a:latin typeface="Times New Roman" panose="02020603050405020304" pitchFamily="18" charset="0"/>
                <a:cs typeface="Times New Roman" panose="02020603050405020304" pitchFamily="18" charset="0"/>
              </a:rPr>
              <a:t>1.2- Problem statement</a:t>
            </a:r>
          </a:p>
        </p:txBody>
      </p:sp>
      <p:sp>
        <p:nvSpPr>
          <p:cNvPr id="3" name="TextBox 3"/>
          <p:cNvSpPr txBox="1"/>
          <p:nvPr/>
        </p:nvSpPr>
        <p:spPr>
          <a:xfrm>
            <a:off x="1348560" y="2200827"/>
            <a:ext cx="15589980" cy="2342845"/>
          </a:xfrm>
          <a:prstGeom prst="rect">
            <a:avLst/>
          </a:prstGeom>
        </p:spPr>
        <p:txBody>
          <a:bodyPr lIns="0" tIns="0" rIns="0" bIns="0" rtlCol="0" anchor="t">
            <a:spAutoFit/>
          </a:bodyPr>
          <a:lstStyle/>
          <a:p>
            <a:pPr algn="just">
              <a:lnSpc>
                <a:spcPts val="4622"/>
              </a:lnSpc>
            </a:pPr>
            <a:r>
              <a:rPr lang="en-US" sz="3600" dirty="0">
                <a:solidFill>
                  <a:srgbClr val="000000"/>
                </a:solidFill>
                <a:latin typeface="Times New Roman" panose="02020603050405020304" pitchFamily="18" charset="0"/>
                <a:cs typeface="Times New Roman" panose="02020603050405020304" pitchFamily="18" charset="0"/>
              </a:rPr>
              <a:t>Develop a secure Python Online Voting System with authentication, error-handling, real-time results tallying, auditing, scalability and accessibility upholding the democratic principles of secure and convenient voting while ensuring integrity and confidentiality of votes cast.</a:t>
            </a:r>
          </a:p>
        </p:txBody>
      </p:sp>
      <p:sp>
        <p:nvSpPr>
          <p:cNvPr id="4" name="Freeform 4"/>
          <p:cNvSpPr/>
          <p:nvPr/>
        </p:nvSpPr>
        <p:spPr>
          <a:xfrm flipH="1">
            <a:off x="15142159" y="4135505"/>
            <a:ext cx="3086932" cy="6151495"/>
          </a:xfrm>
          <a:custGeom>
            <a:avLst/>
            <a:gdLst/>
            <a:ahLst/>
            <a:cxnLst/>
            <a:rect l="l" t="t" r="r" b="b"/>
            <a:pathLst>
              <a:path w="3086932" h="6151495">
                <a:moveTo>
                  <a:pt x="3086932" y="0"/>
                </a:moveTo>
                <a:lnTo>
                  <a:pt x="0" y="0"/>
                </a:lnTo>
                <a:lnTo>
                  <a:pt x="0" y="6151495"/>
                </a:lnTo>
                <a:lnTo>
                  <a:pt x="3086932" y="6151495"/>
                </a:lnTo>
                <a:lnTo>
                  <a:pt x="3086932"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803780" y="3079635"/>
            <a:ext cx="14675760" cy="4787914"/>
          </a:xfrm>
          <a:prstGeom prst="rect">
            <a:avLst/>
          </a:prstGeom>
        </p:spPr>
        <p:txBody>
          <a:bodyPr lIns="0" tIns="0" rIns="0" bIns="0" rtlCol="0" anchor="t">
            <a:spAutoFit/>
          </a:bodyPr>
          <a:lstStyle/>
          <a:p>
            <a:pPr algn="just">
              <a:lnSpc>
                <a:spcPts val="4662"/>
              </a:lnSpc>
            </a:pPr>
            <a:r>
              <a:rPr lang="en-US" sz="3885" spc="34" dirty="0">
                <a:solidFill>
                  <a:srgbClr val="000000"/>
                </a:solidFill>
                <a:latin typeface="Times New Roman" panose="02020603050405020304" pitchFamily="18" charset="0"/>
                <a:cs typeface="Times New Roman" panose="02020603050405020304" pitchFamily="18" charset="0"/>
              </a:rPr>
              <a:t>The objective of the "Online Voting System" project is to develop a Python-based platform that ensures secure and efficient voting processes. This system aims to use Aadhar Card Numbers for users to caste the vote and on the other hand, grant exclusive access to the admin for viewing vote counts and leading candidates to ensure swift display of results. By incorporating these features, our goal is to create a robust and transparent online voting solution, fostering trust and integrity in electoral procedures.</a:t>
            </a:r>
          </a:p>
        </p:txBody>
      </p:sp>
      <p:sp>
        <p:nvSpPr>
          <p:cNvPr id="3" name="Freeform 3"/>
          <p:cNvSpPr/>
          <p:nvPr/>
        </p:nvSpPr>
        <p:spPr>
          <a:xfrm>
            <a:off x="5669897" y="2729496"/>
            <a:ext cx="6943526" cy="5580204"/>
          </a:xfrm>
          <a:custGeom>
            <a:avLst/>
            <a:gdLst/>
            <a:ahLst/>
            <a:cxnLst/>
            <a:rect l="l" t="t" r="r" b="b"/>
            <a:pathLst>
              <a:path w="6943526" h="5580204">
                <a:moveTo>
                  <a:pt x="0" y="0"/>
                </a:moveTo>
                <a:lnTo>
                  <a:pt x="6943526" y="0"/>
                </a:lnTo>
                <a:lnTo>
                  <a:pt x="6943526" y="5580204"/>
                </a:lnTo>
                <a:lnTo>
                  <a:pt x="0" y="5580204"/>
                </a:lnTo>
                <a:lnTo>
                  <a:pt x="0" y="0"/>
                </a:lnTo>
                <a:close/>
              </a:path>
            </a:pathLst>
          </a:custGeom>
          <a:blipFill>
            <a:blip r:embed="rId2">
              <a:alphaModFix amt="15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1348560" y="659955"/>
            <a:ext cx="15589980" cy="910506"/>
          </a:xfrm>
          <a:prstGeom prst="rect">
            <a:avLst/>
          </a:prstGeom>
        </p:spPr>
        <p:txBody>
          <a:bodyPr lIns="0" tIns="0" rIns="0" bIns="0" rtlCol="0" anchor="t">
            <a:spAutoFit/>
          </a:bodyPr>
          <a:lstStyle/>
          <a:p>
            <a:pPr algn="ctr">
              <a:lnSpc>
                <a:spcPts val="7128"/>
              </a:lnSpc>
            </a:pPr>
            <a:r>
              <a:rPr lang="en-US" sz="6600" u="sng" spc="-41" dirty="0">
                <a:solidFill>
                  <a:srgbClr val="000000"/>
                </a:solidFill>
                <a:latin typeface="Times New Roman" panose="02020603050405020304" pitchFamily="18" charset="0"/>
                <a:cs typeface="Times New Roman" panose="02020603050405020304" pitchFamily="18" charset="0"/>
              </a:rPr>
              <a:t>1.3- Objectives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191412" y="404292"/>
            <a:ext cx="14402520" cy="1898745"/>
          </a:xfrm>
          <a:prstGeom prst="rect">
            <a:avLst/>
          </a:prstGeom>
        </p:spPr>
        <p:txBody>
          <a:bodyPr lIns="0" tIns="0" rIns="0" bIns="0" rtlCol="0" anchor="t">
            <a:spAutoFit/>
          </a:bodyPr>
          <a:lstStyle/>
          <a:p>
            <a:pPr algn="ctr">
              <a:lnSpc>
                <a:spcPts val="7128"/>
              </a:lnSpc>
            </a:pPr>
            <a:r>
              <a:rPr lang="en-US" sz="6600" u="sng" spc="-41">
                <a:solidFill>
                  <a:srgbClr val="000000"/>
                </a:solidFill>
                <a:latin typeface="TT Rounds Condensed Bold"/>
              </a:rPr>
              <a:t>2. Literature Survey</a:t>
            </a:r>
          </a:p>
        </p:txBody>
      </p:sp>
      <p:graphicFrame>
        <p:nvGraphicFramePr>
          <p:cNvPr id="3" name="Table 3"/>
          <p:cNvGraphicFramePr>
            <a:graphicFrameLocks noGrp="1"/>
          </p:cNvGraphicFramePr>
          <p:nvPr/>
        </p:nvGraphicFramePr>
        <p:xfrm>
          <a:off x="860760" y="2134080"/>
          <a:ext cx="16516352" cy="7622454"/>
        </p:xfrm>
        <a:graphic>
          <a:graphicData uri="http://schemas.openxmlformats.org/drawingml/2006/table">
            <a:tbl>
              <a:tblPr/>
              <a:tblGrid>
                <a:gridCol w="3302951">
                  <a:extLst>
                    <a:ext uri="{9D8B030D-6E8A-4147-A177-3AD203B41FA5}">
                      <a16:colId xmlns:a16="http://schemas.microsoft.com/office/drawing/2014/main" val="20000"/>
                    </a:ext>
                  </a:extLst>
                </a:gridCol>
                <a:gridCol w="3302951">
                  <a:extLst>
                    <a:ext uri="{9D8B030D-6E8A-4147-A177-3AD203B41FA5}">
                      <a16:colId xmlns:a16="http://schemas.microsoft.com/office/drawing/2014/main" val="20001"/>
                    </a:ext>
                  </a:extLst>
                </a:gridCol>
                <a:gridCol w="2637888">
                  <a:extLst>
                    <a:ext uri="{9D8B030D-6E8A-4147-A177-3AD203B41FA5}">
                      <a16:colId xmlns:a16="http://schemas.microsoft.com/office/drawing/2014/main" val="20002"/>
                    </a:ext>
                  </a:extLst>
                </a:gridCol>
                <a:gridCol w="3329042">
                  <a:extLst>
                    <a:ext uri="{9D8B030D-6E8A-4147-A177-3AD203B41FA5}">
                      <a16:colId xmlns:a16="http://schemas.microsoft.com/office/drawing/2014/main" val="20003"/>
                    </a:ext>
                  </a:extLst>
                </a:gridCol>
                <a:gridCol w="3943520">
                  <a:extLst>
                    <a:ext uri="{9D8B030D-6E8A-4147-A177-3AD203B41FA5}">
                      <a16:colId xmlns:a16="http://schemas.microsoft.com/office/drawing/2014/main" val="20004"/>
                    </a:ext>
                  </a:extLst>
                </a:gridCol>
              </a:tblGrid>
              <a:tr h="567775">
                <a:tc>
                  <a:txBody>
                    <a:bodyPr/>
                    <a:lstStyle/>
                    <a:p>
                      <a:pPr algn="ctr">
                        <a:lnSpc>
                          <a:spcPts val="3240"/>
                        </a:lnSpc>
                        <a:defRPr/>
                      </a:pPr>
                      <a:r>
                        <a:rPr lang="en-US" sz="2700" spc="23">
                          <a:solidFill>
                            <a:srgbClr val="FFFFFF"/>
                          </a:solidFill>
                          <a:latin typeface="TT Rounds Condensed Bold"/>
                        </a:rPr>
                        <a:t>Publication</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4472C4"/>
                    </a:solidFill>
                  </a:tcPr>
                </a:tc>
                <a:tc>
                  <a:txBody>
                    <a:bodyPr/>
                    <a:lstStyle/>
                    <a:p>
                      <a:pPr algn="ctr">
                        <a:lnSpc>
                          <a:spcPts val="3240"/>
                        </a:lnSpc>
                        <a:defRPr/>
                      </a:pPr>
                      <a:r>
                        <a:rPr lang="en-US" sz="2700" spc="23">
                          <a:solidFill>
                            <a:srgbClr val="FFFFFF"/>
                          </a:solidFill>
                          <a:latin typeface="TT Rounds Condensed Bold"/>
                        </a:rPr>
                        <a:t>Title of the Paper</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4472C4"/>
                    </a:solidFill>
                  </a:tcPr>
                </a:tc>
                <a:tc>
                  <a:txBody>
                    <a:bodyPr/>
                    <a:lstStyle/>
                    <a:p>
                      <a:pPr algn="ctr">
                        <a:lnSpc>
                          <a:spcPts val="3240"/>
                        </a:lnSpc>
                        <a:defRPr/>
                      </a:pPr>
                      <a:r>
                        <a:rPr lang="en-US" sz="2700" spc="23">
                          <a:solidFill>
                            <a:srgbClr val="FFFFFF"/>
                          </a:solidFill>
                          <a:latin typeface="TT Rounds Condensed Bold"/>
                        </a:rPr>
                        <a:t>Publication Year</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4472C4"/>
                    </a:solidFill>
                  </a:tcPr>
                </a:tc>
                <a:tc>
                  <a:txBody>
                    <a:bodyPr/>
                    <a:lstStyle/>
                    <a:p>
                      <a:pPr algn="ctr">
                        <a:lnSpc>
                          <a:spcPts val="3240"/>
                        </a:lnSpc>
                        <a:defRPr/>
                      </a:pPr>
                      <a:r>
                        <a:rPr lang="en-US" sz="2700" spc="23">
                          <a:solidFill>
                            <a:srgbClr val="FFFFFF"/>
                          </a:solidFill>
                          <a:latin typeface="TT Rounds Condensed Bold"/>
                        </a:rPr>
                        <a:t>Authors</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4472C4"/>
                    </a:solidFill>
                  </a:tcPr>
                </a:tc>
                <a:tc>
                  <a:txBody>
                    <a:bodyPr/>
                    <a:lstStyle/>
                    <a:p>
                      <a:pPr algn="ctr">
                        <a:lnSpc>
                          <a:spcPts val="3240"/>
                        </a:lnSpc>
                        <a:defRPr/>
                      </a:pPr>
                      <a:r>
                        <a:rPr lang="en-US" sz="2700" spc="23">
                          <a:solidFill>
                            <a:srgbClr val="FFFFFF"/>
                          </a:solidFill>
                          <a:latin typeface="TT Rounds Condensed Bold"/>
                        </a:rPr>
                        <a:t>Summary</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3164220">
                <a:tc>
                  <a:txBody>
                    <a:bodyPr/>
                    <a:lstStyle/>
                    <a:p>
                      <a:pPr algn="l">
                        <a:lnSpc>
                          <a:spcPts val="3240"/>
                        </a:lnSpc>
                        <a:defRPr/>
                      </a:pPr>
                      <a:r>
                        <a:rPr lang="en-US" sz="2700" spc="23">
                          <a:solidFill>
                            <a:srgbClr val="000000"/>
                          </a:solidFill>
                          <a:latin typeface="TT Rounds Condensed"/>
                        </a:rPr>
                        <a:t>INTERNATIONAL JOURNAL OF SCIENTIFIC &amp; TECHNOLOGY RESEARCH</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tc>
                  <a:txBody>
                    <a:bodyPr/>
                    <a:lstStyle/>
                    <a:p>
                      <a:pPr algn="l">
                        <a:lnSpc>
                          <a:spcPts val="3240"/>
                        </a:lnSpc>
                        <a:defRPr/>
                      </a:pPr>
                      <a:r>
                        <a:rPr lang="en-US" sz="2700" spc="23">
                          <a:solidFill>
                            <a:srgbClr val="000000"/>
                          </a:solidFill>
                          <a:latin typeface="TT Rounds Condensed"/>
                        </a:rPr>
                        <a:t>A Literature Survey On Sentiment Analysis Involving Social Media</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tc>
                  <a:txBody>
                    <a:bodyPr/>
                    <a:lstStyle/>
                    <a:p>
                      <a:pPr algn="l">
                        <a:lnSpc>
                          <a:spcPts val="3240"/>
                        </a:lnSpc>
                        <a:defRPr/>
                      </a:pPr>
                      <a:r>
                        <a:rPr lang="en-US" sz="2700" spc="23">
                          <a:solidFill>
                            <a:srgbClr val="000000"/>
                          </a:solidFill>
                          <a:latin typeface="TT Rounds Condensed"/>
                        </a:rPr>
                        <a:t>MAY 2020</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tc>
                  <a:txBody>
                    <a:bodyPr/>
                    <a:lstStyle/>
                    <a:p>
                      <a:pPr algn="l">
                        <a:lnSpc>
                          <a:spcPts val="3240"/>
                        </a:lnSpc>
                        <a:defRPr/>
                      </a:pPr>
                      <a:r>
                        <a:rPr lang="en-US" sz="2700" spc="23">
                          <a:solidFill>
                            <a:srgbClr val="000000"/>
                          </a:solidFill>
                          <a:latin typeface="TT Rounds Condensed"/>
                        </a:rPr>
                        <a:t>Raktim Kumar Dey, Debabrata Sarddar, Indranil Sarkar, Rajesh Bose, Sandip Roy</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tc>
                  <a:txBody>
                    <a:bodyPr/>
                    <a:lstStyle/>
                    <a:p>
                      <a:pPr algn="just">
                        <a:lnSpc>
                          <a:spcPts val="3240"/>
                        </a:lnSpc>
                        <a:defRPr/>
                      </a:pPr>
                      <a:r>
                        <a:rPr lang="en-US" sz="2700" spc="23">
                          <a:solidFill>
                            <a:srgbClr val="000000"/>
                          </a:solidFill>
                          <a:latin typeface="TT Rounds Condensed"/>
                        </a:rPr>
                        <a:t>This paper proposes unique identification for the user but one concern was that the same voters could easily vote without unique identification</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extLst>
                  <a:ext uri="{0D108BD9-81ED-4DB2-BD59-A6C34878D82A}">
                    <a16:rowId xmlns:a16="http://schemas.microsoft.com/office/drawing/2014/main" val="10001"/>
                  </a:ext>
                </a:extLst>
              </a:tr>
              <a:tr h="3868954">
                <a:tc>
                  <a:txBody>
                    <a:bodyPr/>
                    <a:lstStyle/>
                    <a:p>
                      <a:pPr algn="l">
                        <a:lnSpc>
                          <a:spcPts val="3240"/>
                        </a:lnSpc>
                        <a:defRPr/>
                      </a:pPr>
                      <a:r>
                        <a:rPr lang="en-US" sz="2700" u="sng" spc="23">
                          <a:solidFill>
                            <a:srgbClr val="0563C1"/>
                          </a:solidFill>
                          <a:latin typeface="TT Rounds Condensed"/>
                          <a:hlinkClick r:id="rId2" tooltip="https://www.researchgate.net/journal/International-Journal-of-Scientific-Technology-Research-2277-8616"/>
                        </a:rPr>
                        <a:t>International Journal of Scientific &amp; Technology Research</a:t>
                      </a:r>
                      <a:r>
                        <a:rPr lang="en-US" sz="2700" spc="23">
                          <a:solidFill>
                            <a:srgbClr val="000000"/>
                          </a:solidFill>
                          <a:latin typeface="TT Rounds Condensed"/>
                        </a:rPr>
                        <a:t> </a:t>
                      </a:r>
                      <a:endParaRPr lang="en-US" sz="1100"/>
                    </a:p>
                    <a:p>
                      <a:pPr algn="l">
                        <a:lnSpc>
                          <a:spcPts val="3240"/>
                        </a:lnSpc>
                      </a:pPr>
                      <a:endParaRPr lang="en-US" sz="1100"/>
                    </a:p>
                    <a:p>
                      <a:pPr algn="l">
                        <a:lnSpc>
                          <a:spcPts val="3240"/>
                        </a:lnSpc>
                      </a:pP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tc>
                  <a:txBody>
                    <a:bodyPr/>
                    <a:lstStyle/>
                    <a:p>
                      <a:pPr algn="l">
                        <a:lnSpc>
                          <a:spcPts val="3240"/>
                        </a:lnSpc>
                        <a:defRPr/>
                      </a:pPr>
                      <a:r>
                        <a:rPr lang="en-US" sz="2700" spc="23">
                          <a:solidFill>
                            <a:srgbClr val="000000"/>
                          </a:solidFill>
                          <a:latin typeface="TT Rounds Condensed"/>
                        </a:rPr>
                        <a:t>A Literature Survey on Sentiment Analysis Techniques involving Social Media and Online Platforms</a:t>
                      </a:r>
                      <a:endParaRPr lang="en-US" sz="1100"/>
                    </a:p>
                    <a:p>
                      <a:pPr algn="l">
                        <a:lnSpc>
                          <a:spcPts val="3240"/>
                        </a:lnSpc>
                      </a:pP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tc>
                  <a:txBody>
                    <a:bodyPr/>
                    <a:lstStyle/>
                    <a:p>
                      <a:pPr algn="l">
                        <a:lnSpc>
                          <a:spcPts val="3240"/>
                        </a:lnSpc>
                        <a:defRPr/>
                      </a:pPr>
                      <a:r>
                        <a:rPr lang="en-US" sz="2700" spc="23">
                          <a:solidFill>
                            <a:srgbClr val="000000"/>
                          </a:solidFill>
                          <a:latin typeface="TT Rounds Condensed"/>
                        </a:rPr>
                        <a:t>June 2020</a:t>
                      </a:r>
                      <a:endParaRPr lang="en-US" sz="1100"/>
                    </a:p>
                    <a:p>
                      <a:pPr algn="l">
                        <a:lnSpc>
                          <a:spcPts val="3240"/>
                        </a:lnSpc>
                      </a:pP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tc>
                  <a:txBody>
                    <a:bodyPr/>
                    <a:lstStyle/>
                    <a:p>
                      <a:pPr algn="l">
                        <a:lnSpc>
                          <a:spcPts val="3240"/>
                        </a:lnSpc>
                        <a:defRPr/>
                      </a:pPr>
                      <a:r>
                        <a:rPr lang="en-US" sz="2700" u="sng" spc="23">
                          <a:solidFill>
                            <a:srgbClr val="0563C1"/>
                          </a:solidFill>
                          <a:latin typeface="TT Rounds Condensed"/>
                          <a:hlinkClick r:id="rId3" tooltip="https://www.researchgate.net/profile/Raktim-Dey-2"/>
                        </a:rPr>
                        <a:t>Raktim Kumar Dey</a:t>
                      </a:r>
                      <a:r>
                        <a:rPr lang="en-US" sz="2700" spc="23">
                          <a:solidFill>
                            <a:srgbClr val="000000"/>
                          </a:solidFill>
                          <a:latin typeface="TT Rounds Condensed"/>
                        </a:rPr>
                        <a:t>,</a:t>
                      </a:r>
                      <a:endParaRPr lang="en-US" sz="1100"/>
                    </a:p>
                    <a:p>
                      <a:pPr algn="l">
                        <a:lnSpc>
                          <a:spcPts val="3240"/>
                        </a:lnSpc>
                      </a:pPr>
                      <a:r>
                        <a:rPr lang="en-US" sz="2700" u="sng" spc="23">
                          <a:solidFill>
                            <a:srgbClr val="0563C1"/>
                          </a:solidFill>
                          <a:latin typeface="TT Rounds Condensed"/>
                          <a:hlinkClick r:id="rId4" tooltip="https://www.researchgate.net/profile/Debabrata-Sarddar"/>
                        </a:rPr>
                        <a:t>Debabrata Sarddar</a:t>
                      </a:r>
                      <a:r>
                        <a:rPr lang="en-US" sz="2700" spc="23">
                          <a:solidFill>
                            <a:srgbClr val="000000"/>
                          </a:solidFill>
                          <a:latin typeface="TT Rounds Condensed"/>
                        </a:rPr>
                        <a:t>,</a:t>
                      </a:r>
                    </a:p>
                    <a:p>
                      <a:pPr algn="l">
                        <a:lnSpc>
                          <a:spcPts val="3240"/>
                        </a:lnSpc>
                      </a:pPr>
                      <a:r>
                        <a:rPr lang="en-US" sz="2700" u="sng" spc="23">
                          <a:solidFill>
                            <a:srgbClr val="0563C1"/>
                          </a:solidFill>
                          <a:latin typeface="TT Rounds Condensed"/>
                          <a:hlinkClick r:id="rId5" tooltip="https://www.researchgate.net/scientific-contributions/Indranil-Sarkar-2145646010"/>
                        </a:rPr>
                        <a:t>Indranil Sarkar</a:t>
                      </a:r>
                      <a:r>
                        <a:rPr lang="en-US" sz="2700" spc="23">
                          <a:solidFill>
                            <a:srgbClr val="000000"/>
                          </a:solidFill>
                          <a:latin typeface="TT Rounds Condensed"/>
                        </a:rPr>
                        <a:t>, </a:t>
                      </a:r>
                      <a:r>
                        <a:rPr lang="en-US" sz="2700" u="sng" spc="23">
                          <a:solidFill>
                            <a:srgbClr val="0563C1"/>
                          </a:solidFill>
                          <a:latin typeface="TT Rounds Condensed"/>
                          <a:hlinkClick r:id="rId6" tooltip="https://www.researchgate.net/profile/Rajesh-Bose"/>
                        </a:rPr>
                        <a:t>Rajesh Bose</a:t>
                      </a:r>
                      <a:r>
                        <a:rPr lang="en-US" sz="2700" spc="23">
                          <a:solidFill>
                            <a:srgbClr val="000000"/>
                          </a:solidFill>
                          <a:latin typeface="TT Rounds Condensed"/>
                        </a:rPr>
                        <a:t>, </a:t>
                      </a:r>
                      <a:r>
                        <a:rPr lang="en-US" sz="2700" u="sng" spc="23">
                          <a:solidFill>
                            <a:srgbClr val="0563C1"/>
                          </a:solidFill>
                          <a:latin typeface="TT Rounds Condensed"/>
                          <a:hlinkClick r:id="rId7" tooltip="https://www.researchgate.net/profile/Sandip-Roy-2"/>
                        </a:rPr>
                        <a:t>Sandip Roy</a:t>
                      </a:r>
                    </a:p>
                    <a:p>
                      <a:pPr algn="l">
                        <a:lnSpc>
                          <a:spcPts val="3240"/>
                        </a:lnSpc>
                      </a:pPr>
                      <a:endParaRPr lang="en-US" sz="2700" u="sng" spc="23">
                        <a:solidFill>
                          <a:srgbClr val="0563C1"/>
                        </a:solidFill>
                        <a:latin typeface="TT Rounds Condensed"/>
                        <a:hlinkClick r:id="rId7" tooltip="https://www.researchgate.net/profile/Sandip-Roy-2"/>
                      </a:endParaRPr>
                    </a:p>
                    <a:p>
                      <a:pPr algn="l">
                        <a:lnSpc>
                          <a:spcPts val="3240"/>
                        </a:lnSpc>
                      </a:pPr>
                      <a:endParaRPr lang="en-US" sz="2700" u="sng" spc="23">
                        <a:solidFill>
                          <a:srgbClr val="0563C1"/>
                        </a:solidFill>
                        <a:latin typeface="TT Rounds Condensed"/>
                        <a:hlinkClick r:id="rId7" tooltip="https://www.researchgate.net/profile/Sandip-Roy-2"/>
                      </a:endParaRPr>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tc>
                  <a:txBody>
                    <a:bodyPr/>
                    <a:lstStyle/>
                    <a:p>
                      <a:pPr algn="just">
                        <a:lnSpc>
                          <a:spcPts val="3240"/>
                        </a:lnSpc>
                        <a:defRPr/>
                      </a:pPr>
                      <a:r>
                        <a:rPr lang="en-US" sz="2700" spc="23">
                          <a:solidFill>
                            <a:srgbClr val="000000"/>
                          </a:solidFill>
                          <a:latin typeface="TT Rounds Condensed"/>
                        </a:rPr>
                        <a:t>Here they have introduced unique identification for every user but the chief drawback was that the admin did not have any privilege from the system as anyone could access the admin mode.</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extLst>
                  <a:ext uri="{0D108BD9-81ED-4DB2-BD59-A6C34878D82A}">
                    <a16:rowId xmlns:a16="http://schemas.microsoft.com/office/drawing/2014/main" val="10002"/>
                  </a:ext>
                </a:extLst>
              </a:tr>
            </a:tbl>
          </a:graphicData>
        </a:graphic>
      </p:graphicFrame>
      <p:graphicFrame>
        <p:nvGraphicFramePr>
          <p:cNvPr id="4" name="Table 4"/>
          <p:cNvGraphicFramePr>
            <a:graphicFrameLocks noGrp="1"/>
          </p:cNvGraphicFramePr>
          <p:nvPr>
            <p:extLst>
              <p:ext uri="{D42A27DB-BD31-4B8C-83A1-F6EECF244321}">
                <p14:modId xmlns:p14="http://schemas.microsoft.com/office/powerpoint/2010/main" val="2122108979"/>
              </p:ext>
            </p:extLst>
          </p:nvPr>
        </p:nvGraphicFramePr>
        <p:xfrm>
          <a:off x="860760" y="2134080"/>
          <a:ext cx="16516352" cy="7622454"/>
        </p:xfrm>
        <a:graphic>
          <a:graphicData uri="http://schemas.openxmlformats.org/drawingml/2006/table">
            <a:tbl>
              <a:tblPr/>
              <a:tblGrid>
                <a:gridCol w="3302951">
                  <a:extLst>
                    <a:ext uri="{9D8B030D-6E8A-4147-A177-3AD203B41FA5}">
                      <a16:colId xmlns:a16="http://schemas.microsoft.com/office/drawing/2014/main" val="20000"/>
                    </a:ext>
                  </a:extLst>
                </a:gridCol>
                <a:gridCol w="3302951">
                  <a:extLst>
                    <a:ext uri="{9D8B030D-6E8A-4147-A177-3AD203B41FA5}">
                      <a16:colId xmlns:a16="http://schemas.microsoft.com/office/drawing/2014/main" val="20001"/>
                    </a:ext>
                  </a:extLst>
                </a:gridCol>
                <a:gridCol w="2637888">
                  <a:extLst>
                    <a:ext uri="{9D8B030D-6E8A-4147-A177-3AD203B41FA5}">
                      <a16:colId xmlns:a16="http://schemas.microsoft.com/office/drawing/2014/main" val="20002"/>
                    </a:ext>
                  </a:extLst>
                </a:gridCol>
                <a:gridCol w="3329042">
                  <a:extLst>
                    <a:ext uri="{9D8B030D-6E8A-4147-A177-3AD203B41FA5}">
                      <a16:colId xmlns:a16="http://schemas.microsoft.com/office/drawing/2014/main" val="20003"/>
                    </a:ext>
                  </a:extLst>
                </a:gridCol>
                <a:gridCol w="3943520">
                  <a:extLst>
                    <a:ext uri="{9D8B030D-6E8A-4147-A177-3AD203B41FA5}">
                      <a16:colId xmlns:a16="http://schemas.microsoft.com/office/drawing/2014/main" val="20004"/>
                    </a:ext>
                  </a:extLst>
                </a:gridCol>
              </a:tblGrid>
              <a:tr h="567775">
                <a:tc>
                  <a:txBody>
                    <a:bodyPr/>
                    <a:lstStyle/>
                    <a:p>
                      <a:pPr algn="ctr">
                        <a:lnSpc>
                          <a:spcPts val="3240"/>
                        </a:lnSpc>
                        <a:defRPr/>
                      </a:pPr>
                      <a:r>
                        <a:rPr lang="en-US" sz="2700" spc="23">
                          <a:solidFill>
                            <a:srgbClr val="FFFFFF"/>
                          </a:solidFill>
                          <a:latin typeface="TT Rounds Condensed Bold"/>
                        </a:rPr>
                        <a:t>Publication</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4472C4"/>
                    </a:solidFill>
                  </a:tcPr>
                </a:tc>
                <a:tc>
                  <a:txBody>
                    <a:bodyPr/>
                    <a:lstStyle/>
                    <a:p>
                      <a:pPr algn="ctr">
                        <a:lnSpc>
                          <a:spcPts val="3240"/>
                        </a:lnSpc>
                        <a:defRPr/>
                      </a:pPr>
                      <a:r>
                        <a:rPr lang="en-US" sz="2700" spc="23">
                          <a:solidFill>
                            <a:srgbClr val="FFFFFF"/>
                          </a:solidFill>
                          <a:latin typeface="TT Rounds Condensed Bold"/>
                        </a:rPr>
                        <a:t>Title of the Paper</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4472C4"/>
                    </a:solidFill>
                  </a:tcPr>
                </a:tc>
                <a:tc>
                  <a:txBody>
                    <a:bodyPr/>
                    <a:lstStyle/>
                    <a:p>
                      <a:pPr algn="ctr">
                        <a:lnSpc>
                          <a:spcPts val="3240"/>
                        </a:lnSpc>
                        <a:defRPr/>
                      </a:pPr>
                      <a:r>
                        <a:rPr lang="en-US" sz="2700" spc="23">
                          <a:solidFill>
                            <a:srgbClr val="FFFFFF"/>
                          </a:solidFill>
                          <a:latin typeface="TT Rounds Condensed Bold"/>
                        </a:rPr>
                        <a:t>Publication Year</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4472C4"/>
                    </a:solidFill>
                  </a:tcPr>
                </a:tc>
                <a:tc>
                  <a:txBody>
                    <a:bodyPr/>
                    <a:lstStyle/>
                    <a:p>
                      <a:pPr algn="ctr">
                        <a:lnSpc>
                          <a:spcPts val="3240"/>
                        </a:lnSpc>
                        <a:defRPr/>
                      </a:pPr>
                      <a:r>
                        <a:rPr lang="en-US" sz="2700" spc="23">
                          <a:solidFill>
                            <a:srgbClr val="FFFFFF"/>
                          </a:solidFill>
                          <a:latin typeface="TT Rounds Condensed Bold"/>
                        </a:rPr>
                        <a:t>Authors</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4472C4"/>
                    </a:solidFill>
                  </a:tcPr>
                </a:tc>
                <a:tc>
                  <a:txBody>
                    <a:bodyPr/>
                    <a:lstStyle/>
                    <a:p>
                      <a:pPr algn="ctr">
                        <a:lnSpc>
                          <a:spcPts val="3240"/>
                        </a:lnSpc>
                        <a:defRPr/>
                      </a:pPr>
                      <a:r>
                        <a:rPr lang="en-US" sz="2700" spc="23">
                          <a:solidFill>
                            <a:srgbClr val="FFFFFF"/>
                          </a:solidFill>
                          <a:latin typeface="TT Rounds Condensed Bold"/>
                        </a:rPr>
                        <a:t>Summary</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38160" cap="flat" cmpd="sng" algn="ctr">
                      <a:solidFill>
                        <a:srgbClr val="FFFFFF"/>
                      </a:solidFill>
                      <a:prstDash val="solid"/>
                      <a:round/>
                      <a:headEnd type="none" w="med" len="med"/>
                      <a:tailEnd type="none" w="med" len="med"/>
                    </a:lnB>
                    <a:solidFill>
                      <a:srgbClr val="4472C4"/>
                    </a:solidFill>
                  </a:tcPr>
                </a:tc>
                <a:extLst>
                  <a:ext uri="{0D108BD9-81ED-4DB2-BD59-A6C34878D82A}">
                    <a16:rowId xmlns:a16="http://schemas.microsoft.com/office/drawing/2014/main" val="10000"/>
                  </a:ext>
                </a:extLst>
              </a:tr>
              <a:tr h="3164220">
                <a:tc>
                  <a:txBody>
                    <a:bodyPr/>
                    <a:lstStyle/>
                    <a:p>
                      <a:pPr algn="l">
                        <a:lnSpc>
                          <a:spcPts val="3240"/>
                        </a:lnSpc>
                        <a:defRPr/>
                      </a:pPr>
                      <a:r>
                        <a:rPr lang="en-US" sz="2700">
                          <a:solidFill>
                            <a:srgbClr val="000000"/>
                          </a:solidFill>
                          <a:latin typeface="Times New Roman"/>
                        </a:rPr>
                        <a:t>Institute of Electrical and Electronics Engineers</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tc>
                  <a:txBody>
                    <a:bodyPr/>
                    <a:lstStyle/>
                    <a:p>
                      <a:pPr algn="l">
                        <a:lnSpc>
                          <a:spcPts val="3240"/>
                        </a:lnSpc>
                        <a:defRPr/>
                      </a:pPr>
                      <a:r>
                        <a:rPr lang="en-US" sz="2700">
                          <a:solidFill>
                            <a:srgbClr val="000000"/>
                          </a:solidFill>
                          <a:latin typeface="Times New Roman"/>
                        </a:rPr>
                        <a:t>Interfacing of Online and Offline Voting System with an E-Voting Website</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tc>
                  <a:txBody>
                    <a:bodyPr/>
                    <a:lstStyle/>
                    <a:p>
                      <a:pPr algn="l">
                        <a:lnSpc>
                          <a:spcPts val="3240"/>
                        </a:lnSpc>
                        <a:defRPr/>
                      </a:pPr>
                      <a:r>
                        <a:rPr lang="en-US" sz="2700">
                          <a:solidFill>
                            <a:srgbClr val="000000"/>
                          </a:solidFill>
                          <a:latin typeface="Times New Roman"/>
                        </a:rPr>
                        <a:t> May 2022</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tc>
                  <a:txBody>
                    <a:bodyPr/>
                    <a:lstStyle/>
                    <a:p>
                      <a:pPr algn="l">
                        <a:lnSpc>
                          <a:spcPts val="3240"/>
                        </a:lnSpc>
                        <a:defRPr/>
                      </a:pPr>
                      <a:r>
                        <a:rPr lang="en-US" sz="2700">
                          <a:solidFill>
                            <a:srgbClr val="000000"/>
                          </a:solidFill>
                          <a:latin typeface="Times New Roman"/>
                        </a:rPr>
                        <a:t>Neelam Keerthi; Annam Raghuram; Ramesh Jayaraman</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tc>
                  <a:txBody>
                    <a:bodyPr/>
                    <a:lstStyle/>
                    <a:p>
                      <a:pPr algn="just">
                        <a:lnSpc>
                          <a:spcPts val="3240"/>
                        </a:lnSpc>
                        <a:defRPr/>
                      </a:pPr>
                      <a:r>
                        <a:rPr lang="en-US" sz="2700" spc="23">
                          <a:solidFill>
                            <a:srgbClr val="000000"/>
                          </a:solidFill>
                          <a:latin typeface="TT Rounds Condensed"/>
                        </a:rPr>
                        <a:t>This paper proposes unique identification for the user but one concern was that the same voters could easily vote without unique identification</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CFD5E9"/>
                    </a:solidFill>
                  </a:tcPr>
                </a:tc>
                <a:extLst>
                  <a:ext uri="{0D108BD9-81ED-4DB2-BD59-A6C34878D82A}">
                    <a16:rowId xmlns:a16="http://schemas.microsoft.com/office/drawing/2014/main" val="10001"/>
                  </a:ext>
                </a:extLst>
              </a:tr>
              <a:tr h="3868954">
                <a:tc>
                  <a:txBody>
                    <a:bodyPr/>
                    <a:lstStyle/>
                    <a:p>
                      <a:pPr algn="l">
                        <a:lnSpc>
                          <a:spcPts val="3240"/>
                        </a:lnSpc>
                        <a:defRPr/>
                      </a:pPr>
                      <a:r>
                        <a:rPr lang="en-US" sz="2700">
                          <a:solidFill>
                            <a:srgbClr val="000000"/>
                          </a:solidFill>
                          <a:latin typeface="Times New Roman"/>
                        </a:rPr>
                        <a:t>Institute of Electrical and Electronics Engineers</a:t>
                      </a:r>
                      <a:endParaRPr lang="en-US" sz="1100"/>
                    </a:p>
                    <a:p>
                      <a:pPr algn="l">
                        <a:lnSpc>
                          <a:spcPts val="3240"/>
                        </a:lnSpc>
                      </a:pP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tc>
                  <a:txBody>
                    <a:bodyPr/>
                    <a:lstStyle/>
                    <a:p>
                      <a:pPr algn="l">
                        <a:lnSpc>
                          <a:spcPts val="3240"/>
                        </a:lnSpc>
                        <a:defRPr/>
                      </a:pPr>
                      <a:r>
                        <a:rPr lang="en-US" sz="2700">
                          <a:solidFill>
                            <a:srgbClr val="000000"/>
                          </a:solidFill>
                          <a:latin typeface="Times New Roman"/>
                        </a:rPr>
                        <a:t>Smart Online Voting System</a:t>
                      </a:r>
                      <a:endParaRPr lang="en-US" sz="1100"/>
                    </a:p>
                    <a:p>
                      <a:pPr algn="l">
                        <a:lnSpc>
                          <a:spcPts val="3240"/>
                        </a:lnSpc>
                      </a:pP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tc>
                  <a:txBody>
                    <a:bodyPr/>
                    <a:lstStyle/>
                    <a:p>
                      <a:pPr algn="l">
                        <a:lnSpc>
                          <a:spcPts val="3240"/>
                        </a:lnSpc>
                        <a:defRPr/>
                      </a:pPr>
                      <a:r>
                        <a:rPr lang="en-US" sz="2700" spc="-1">
                          <a:solidFill>
                            <a:srgbClr val="000000"/>
                          </a:solidFill>
                          <a:latin typeface="Times New Roman"/>
                        </a:rPr>
                        <a:t>June 2021</a:t>
                      </a:r>
                      <a:endParaRPr lang="en-US" sz="110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tc>
                  <a:txBody>
                    <a:bodyPr/>
                    <a:lstStyle/>
                    <a:p>
                      <a:pPr algn="l">
                        <a:lnSpc>
                          <a:spcPts val="3240"/>
                        </a:lnSpc>
                        <a:defRPr/>
                      </a:pPr>
                      <a:r>
                        <a:rPr lang="en-US" sz="2700" dirty="0">
                          <a:solidFill>
                            <a:srgbClr val="000000"/>
                          </a:solidFill>
                          <a:latin typeface="Times New Roman"/>
                        </a:rPr>
                        <a:t>S Ganesh Prabhu; </a:t>
                      </a:r>
                      <a:endParaRPr lang="en-US" sz="1100" dirty="0"/>
                    </a:p>
                    <a:p>
                      <a:pPr algn="l">
                        <a:lnSpc>
                          <a:spcPts val="3240"/>
                        </a:lnSpc>
                      </a:pPr>
                      <a:r>
                        <a:rPr lang="en-US" sz="2700" dirty="0">
                          <a:solidFill>
                            <a:srgbClr val="000000"/>
                          </a:solidFill>
                          <a:latin typeface="Times New Roman"/>
                        </a:rPr>
                        <a:t>A Nizarahammed.; </a:t>
                      </a:r>
                    </a:p>
                    <a:p>
                      <a:pPr algn="l">
                        <a:lnSpc>
                          <a:spcPts val="3240"/>
                        </a:lnSpc>
                      </a:pPr>
                      <a:r>
                        <a:rPr lang="en-US" sz="2700" dirty="0">
                          <a:solidFill>
                            <a:srgbClr val="000000"/>
                          </a:solidFill>
                          <a:latin typeface="Times New Roman"/>
                        </a:rPr>
                        <a:t>S Prabu.;</a:t>
                      </a:r>
                    </a:p>
                    <a:p>
                      <a:pPr algn="l">
                        <a:lnSpc>
                          <a:spcPts val="3240"/>
                        </a:lnSpc>
                      </a:pPr>
                      <a:r>
                        <a:rPr lang="en-US" sz="2700" dirty="0">
                          <a:solidFill>
                            <a:srgbClr val="000000"/>
                          </a:solidFill>
                          <a:latin typeface="Times New Roman"/>
                        </a:rPr>
                        <a:t> S Raghul.;</a:t>
                      </a:r>
                    </a:p>
                    <a:p>
                      <a:pPr algn="l">
                        <a:lnSpc>
                          <a:spcPts val="3240"/>
                        </a:lnSpc>
                      </a:pPr>
                      <a:r>
                        <a:rPr lang="en-US" sz="2700" dirty="0">
                          <a:solidFill>
                            <a:srgbClr val="000000"/>
                          </a:solidFill>
                          <a:latin typeface="Times New Roman"/>
                        </a:rPr>
                        <a:t> R.R. Thirunavukkarasu; P. Jayarajan</a:t>
                      </a:r>
                    </a:p>
                    <a:p>
                      <a:pPr algn="l">
                        <a:lnSpc>
                          <a:spcPts val="3240"/>
                        </a:lnSpc>
                      </a:pPr>
                      <a:endParaRPr lang="en-US" sz="2700" dirty="0">
                        <a:solidFill>
                          <a:srgbClr val="000000"/>
                        </a:solidFill>
                        <a:latin typeface="Times New Roman"/>
                      </a:endParaRPr>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tc>
                  <a:txBody>
                    <a:bodyPr/>
                    <a:lstStyle/>
                    <a:p>
                      <a:pPr algn="just">
                        <a:lnSpc>
                          <a:spcPts val="3240"/>
                        </a:lnSpc>
                        <a:defRPr/>
                      </a:pPr>
                      <a:r>
                        <a:rPr lang="en-US" sz="2700" spc="23" dirty="0">
                          <a:solidFill>
                            <a:srgbClr val="000000"/>
                          </a:solidFill>
                          <a:latin typeface="TT Rounds Condensed"/>
                        </a:rPr>
                        <a:t>Here they have introduced unique identification for every user but the chief drawback was that the admin did not have any privilege from the system as anyone could access the admin mode.</a:t>
                      </a:r>
                      <a:endParaRPr lang="en-US" sz="1100" dirty="0"/>
                    </a:p>
                  </a:txBody>
                  <a:tcPr marT="91440" marB="91440" anchor="ct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E8EBF4"/>
                    </a:solidFill>
                  </a:tcPr>
                </a:tc>
                <a:extLst>
                  <a:ext uri="{0D108BD9-81ED-4DB2-BD59-A6C34878D82A}">
                    <a16:rowId xmlns:a16="http://schemas.microsoft.com/office/drawing/2014/main" val="1000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976342" y="2214654"/>
            <a:ext cx="16069842" cy="5424562"/>
          </a:xfrm>
          <a:prstGeom prst="rect">
            <a:avLst/>
          </a:prstGeom>
        </p:spPr>
        <p:txBody>
          <a:bodyPr lIns="0" tIns="0" rIns="0" bIns="0" rtlCol="0" anchor="t">
            <a:spAutoFit/>
          </a:bodyPr>
          <a:lstStyle/>
          <a:p>
            <a:pPr marL="542925" lvl="1" indent="-271462" algn="l">
              <a:lnSpc>
                <a:spcPts val="3852"/>
              </a:lnSpc>
              <a:buFont typeface="Arial"/>
              <a:buChar char="•"/>
            </a:pPr>
            <a:r>
              <a:rPr lang="en-US" sz="3000" spc="28" dirty="0">
                <a:solidFill>
                  <a:srgbClr val="000000"/>
                </a:solidFill>
                <a:latin typeface="Times New Roman" panose="02020603050405020304" pitchFamily="18" charset="0"/>
                <a:cs typeface="Times New Roman" panose="02020603050405020304" pitchFamily="18" charset="0"/>
              </a:rPr>
              <a:t>Unrestricted voting in the previous system raised fairness concerns among voters.</a:t>
            </a:r>
          </a:p>
          <a:p>
            <a:pPr marL="542925" lvl="1" indent="-271462" algn="l">
              <a:lnSpc>
                <a:spcPts val="3852"/>
              </a:lnSpc>
            </a:pPr>
            <a:endParaRPr lang="en-US" sz="3000" spc="28" dirty="0">
              <a:solidFill>
                <a:srgbClr val="000000"/>
              </a:solidFill>
              <a:latin typeface="Times New Roman" panose="02020603050405020304" pitchFamily="18" charset="0"/>
              <a:cs typeface="Times New Roman" panose="02020603050405020304" pitchFamily="18" charset="0"/>
            </a:endParaRPr>
          </a:p>
          <a:p>
            <a:pPr marL="542925" lvl="1" indent="-271462" algn="l">
              <a:lnSpc>
                <a:spcPts val="3852"/>
              </a:lnSpc>
              <a:buFont typeface="Arial"/>
              <a:buChar char="•"/>
            </a:pPr>
            <a:r>
              <a:rPr lang="en-US" sz="3000" spc="28" dirty="0">
                <a:solidFill>
                  <a:srgbClr val="000000"/>
                </a:solidFill>
                <a:latin typeface="Times New Roman" panose="02020603050405020304" pitchFamily="18" charset="0"/>
                <a:cs typeface="Times New Roman" panose="02020603050405020304" pitchFamily="18" charset="0"/>
              </a:rPr>
              <a:t>Absence of password protection for admin mode allowed unauthorized access, compromising security.</a:t>
            </a:r>
          </a:p>
          <a:p>
            <a:pPr algn="l">
              <a:lnSpc>
                <a:spcPts val="3852"/>
              </a:lnSpc>
            </a:pPr>
            <a:endParaRPr lang="en-US" sz="3000" spc="28" dirty="0">
              <a:solidFill>
                <a:srgbClr val="000000"/>
              </a:solidFill>
              <a:latin typeface="Times New Roman" panose="02020603050405020304" pitchFamily="18" charset="0"/>
              <a:cs typeface="Times New Roman" panose="02020603050405020304" pitchFamily="18" charset="0"/>
            </a:endParaRPr>
          </a:p>
          <a:p>
            <a:pPr marL="542925" lvl="1" indent="-271462" algn="l">
              <a:lnSpc>
                <a:spcPts val="3852"/>
              </a:lnSpc>
              <a:buFont typeface="Arial"/>
              <a:buChar char="•"/>
            </a:pPr>
            <a:r>
              <a:rPr lang="en-US" sz="3000" spc="28" dirty="0">
                <a:solidFill>
                  <a:srgbClr val="000000"/>
                </a:solidFill>
                <a:latin typeface="Times New Roman" panose="02020603050405020304" pitchFamily="18" charset="0"/>
                <a:cs typeface="Times New Roman" panose="02020603050405020304" pitchFamily="18" charset="0"/>
              </a:rPr>
              <a:t>Weak admin controls facilitated illegal voting, affecting the integrity of the system.</a:t>
            </a:r>
          </a:p>
          <a:p>
            <a:pPr marL="542925" lvl="1" indent="-271462" algn="l">
              <a:lnSpc>
                <a:spcPts val="3852"/>
              </a:lnSpc>
            </a:pPr>
            <a:endParaRPr lang="en-US" sz="3000" spc="28" dirty="0">
              <a:solidFill>
                <a:srgbClr val="000000"/>
              </a:solidFill>
              <a:latin typeface="Times New Roman" panose="02020603050405020304" pitchFamily="18" charset="0"/>
              <a:cs typeface="Times New Roman" panose="02020603050405020304" pitchFamily="18" charset="0"/>
            </a:endParaRPr>
          </a:p>
          <a:p>
            <a:pPr marL="542925" lvl="1" indent="-271462" algn="l">
              <a:lnSpc>
                <a:spcPts val="3852"/>
              </a:lnSpc>
              <a:buFont typeface="Arial"/>
              <a:buChar char="•"/>
            </a:pPr>
            <a:r>
              <a:rPr lang="en-US" sz="3000" spc="28" dirty="0">
                <a:solidFill>
                  <a:srgbClr val="000000"/>
                </a:solidFill>
                <a:latin typeface="Times New Roman" panose="02020603050405020304" pitchFamily="18" charset="0"/>
                <a:cs typeface="Times New Roman" panose="02020603050405020304" pitchFamily="18" charset="0"/>
              </a:rPr>
              <a:t>Lack of unique user identification posed risks to data accuracy, necessitating crucial improvements for a trustworthy online voting experience.</a:t>
            </a:r>
          </a:p>
          <a:p>
            <a:pPr marL="542925" lvl="1" indent="-271462" algn="l">
              <a:lnSpc>
                <a:spcPts val="3600"/>
              </a:lnSpc>
            </a:pPr>
            <a:endParaRPr lang="en-US" sz="3000" spc="28" dirty="0">
              <a:solidFill>
                <a:srgbClr val="000000"/>
              </a:solidFill>
              <a:latin typeface="Times New Roman" panose="02020603050405020304" pitchFamily="18" charset="0"/>
              <a:cs typeface="Times New Roman" panose="02020603050405020304" pitchFamily="18" charset="0"/>
            </a:endParaRPr>
          </a:p>
          <a:p>
            <a:pPr marL="542925" lvl="1" indent="-271462" algn="l">
              <a:lnSpc>
                <a:spcPts val="3600"/>
              </a:lnSpc>
            </a:pPr>
            <a:endParaRPr lang="en-US" sz="3000" spc="28" dirty="0">
              <a:solidFill>
                <a:srgbClr val="000000"/>
              </a:solidFill>
              <a:latin typeface="Times New Roman" panose="02020603050405020304" pitchFamily="18" charset="0"/>
              <a:cs typeface="Times New Roman" panose="02020603050405020304" pitchFamily="18" charset="0"/>
            </a:endParaRPr>
          </a:p>
        </p:txBody>
      </p:sp>
      <p:sp>
        <p:nvSpPr>
          <p:cNvPr id="3" name="Freeform 3"/>
          <p:cNvSpPr/>
          <p:nvPr/>
        </p:nvSpPr>
        <p:spPr>
          <a:xfrm>
            <a:off x="13087555" y="5502590"/>
            <a:ext cx="5200445" cy="4784410"/>
          </a:xfrm>
          <a:custGeom>
            <a:avLst/>
            <a:gdLst/>
            <a:ahLst/>
            <a:cxnLst/>
            <a:rect l="l" t="t" r="r" b="b"/>
            <a:pathLst>
              <a:path w="5200445" h="4784410">
                <a:moveTo>
                  <a:pt x="0" y="0"/>
                </a:moveTo>
                <a:lnTo>
                  <a:pt x="5200445" y="0"/>
                </a:lnTo>
                <a:lnTo>
                  <a:pt x="5200445" y="4784410"/>
                </a:lnTo>
                <a:lnTo>
                  <a:pt x="0" y="4784410"/>
                </a:lnTo>
                <a:lnTo>
                  <a:pt x="0" y="0"/>
                </a:lnTo>
                <a:close/>
              </a:path>
            </a:pathLst>
          </a:custGeom>
          <a:blipFill>
            <a:blip r:embed="rId2"/>
            <a:stretch>
              <a:fillRect/>
            </a:stretch>
          </a:blipFill>
        </p:spPr>
      </p:sp>
      <p:sp>
        <p:nvSpPr>
          <p:cNvPr id="5" name="TextBox 2">
            <a:extLst>
              <a:ext uri="{FF2B5EF4-FFF2-40B4-BE49-F238E27FC236}">
                <a16:creationId xmlns:a16="http://schemas.microsoft.com/office/drawing/2014/main" id="{1D6295CF-E1F0-A0BA-A15C-F0DEC947B03E}"/>
              </a:ext>
            </a:extLst>
          </p:cNvPr>
          <p:cNvSpPr txBox="1"/>
          <p:nvPr/>
        </p:nvSpPr>
        <p:spPr>
          <a:xfrm>
            <a:off x="976342" y="3924300"/>
            <a:ext cx="16069842" cy="923330"/>
          </a:xfrm>
          <a:prstGeom prst="rect">
            <a:avLst/>
          </a:prstGeom>
        </p:spPr>
        <p:txBody>
          <a:bodyPr lIns="0" tIns="0" rIns="0" bIns="0" rtlCol="0" anchor="t">
            <a:spAutoFit/>
          </a:bodyPr>
          <a:lstStyle/>
          <a:p>
            <a:pPr marL="542925" lvl="1" indent="-271462" algn="l">
              <a:lnSpc>
                <a:spcPts val="3600"/>
              </a:lnSpc>
            </a:pPr>
            <a:endParaRPr lang="en-US" sz="6600" spc="28" dirty="0">
              <a:solidFill>
                <a:srgbClr val="000000"/>
              </a:solidFill>
              <a:latin typeface="TT Rounds Condensed"/>
            </a:endParaRPr>
          </a:p>
          <a:p>
            <a:pPr marL="542925" lvl="1" indent="-271462" algn="l">
              <a:lnSpc>
                <a:spcPts val="3600"/>
              </a:lnSpc>
            </a:pPr>
            <a:endParaRPr lang="en-US" sz="3000" spc="28" dirty="0">
              <a:solidFill>
                <a:srgbClr val="000000"/>
              </a:solidFill>
              <a:latin typeface="TT Rounds Condensed"/>
            </a:endParaRPr>
          </a:p>
        </p:txBody>
      </p:sp>
      <p:sp>
        <p:nvSpPr>
          <p:cNvPr id="6" name="TextBox 5">
            <a:extLst>
              <a:ext uri="{FF2B5EF4-FFF2-40B4-BE49-F238E27FC236}">
                <a16:creationId xmlns:a16="http://schemas.microsoft.com/office/drawing/2014/main" id="{A1212B20-86D7-6D51-C982-46E8E5FA5511}"/>
              </a:ext>
            </a:extLst>
          </p:cNvPr>
          <p:cNvSpPr txBox="1"/>
          <p:nvPr/>
        </p:nvSpPr>
        <p:spPr>
          <a:xfrm>
            <a:off x="4800600" y="451698"/>
            <a:ext cx="7239000" cy="1002839"/>
          </a:xfrm>
          <a:prstGeom prst="rect">
            <a:avLst/>
          </a:prstGeom>
          <a:noFill/>
        </p:spPr>
        <p:txBody>
          <a:bodyPr wrap="square" rtlCol="0">
            <a:spAutoFit/>
          </a:bodyPr>
          <a:lstStyle/>
          <a:p>
            <a:pPr algn="ctr">
              <a:lnSpc>
                <a:spcPts val="7128"/>
              </a:lnSpc>
            </a:pPr>
            <a:r>
              <a:rPr lang="en-US" sz="6600" u="sng" spc="-41" dirty="0">
                <a:solidFill>
                  <a:srgbClr val="000000"/>
                </a:solidFill>
                <a:latin typeface="Times New Roman" panose="02020603050405020304" pitchFamily="18" charset="0"/>
                <a:cs typeface="Times New Roman" panose="02020603050405020304" pitchFamily="18" charset="0"/>
              </a:rPr>
              <a:t>2.1 Gaps Identified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79581" y="2804590"/>
            <a:ext cx="16261572" cy="4906215"/>
          </a:xfrm>
          <a:prstGeom prst="rect">
            <a:avLst/>
          </a:prstGeom>
        </p:spPr>
        <p:txBody>
          <a:bodyPr lIns="0" tIns="0" rIns="0" bIns="0" rtlCol="0" anchor="t">
            <a:spAutoFit/>
          </a:bodyPr>
          <a:lstStyle/>
          <a:p>
            <a:pPr marL="488632" lvl="1" indent="-244316" algn="just">
              <a:lnSpc>
                <a:spcPts val="3466"/>
              </a:lnSpc>
              <a:buFont typeface="Arial"/>
              <a:buChar char="•"/>
            </a:pPr>
            <a:r>
              <a:rPr lang="en-US" sz="2700" spc="25" dirty="0">
                <a:solidFill>
                  <a:srgbClr val="000000"/>
                </a:solidFill>
                <a:latin typeface="Times New Roman" panose="02020603050405020304" pitchFamily="18" charset="0"/>
                <a:cs typeface="Times New Roman" panose="02020603050405020304" pitchFamily="18" charset="0"/>
              </a:rPr>
              <a:t>Our Online Voting System Features Admin and Voter modes with Admin access secured by a unique password for exclusive privileges.</a:t>
            </a:r>
          </a:p>
          <a:p>
            <a:pPr marL="488632" lvl="1" indent="-244316" algn="just">
              <a:lnSpc>
                <a:spcPts val="3466"/>
              </a:lnSpc>
            </a:pPr>
            <a:endParaRPr lang="en-US" sz="2700" spc="25" dirty="0">
              <a:solidFill>
                <a:srgbClr val="000000"/>
              </a:solidFill>
              <a:latin typeface="Times New Roman" panose="02020603050405020304" pitchFamily="18" charset="0"/>
              <a:cs typeface="Times New Roman" panose="02020603050405020304" pitchFamily="18" charset="0"/>
            </a:endParaRPr>
          </a:p>
          <a:p>
            <a:pPr marL="488632" lvl="1" indent="-244316" algn="just">
              <a:lnSpc>
                <a:spcPts val="3466"/>
              </a:lnSpc>
              <a:buFont typeface="Arial"/>
              <a:buChar char="•"/>
            </a:pPr>
            <a:r>
              <a:rPr lang="en-US" sz="2700" spc="25" dirty="0">
                <a:solidFill>
                  <a:srgbClr val="000000"/>
                </a:solidFill>
                <a:latin typeface="Times New Roman" panose="02020603050405020304" pitchFamily="18" charset="0"/>
                <a:cs typeface="Times New Roman" panose="02020603050405020304" pitchFamily="18" charset="0"/>
              </a:rPr>
              <a:t>Admins can create elections, resume previous elections and view post-election results within their mode.</a:t>
            </a:r>
          </a:p>
          <a:p>
            <a:pPr marL="488632" lvl="1" indent="-244316" algn="just">
              <a:lnSpc>
                <a:spcPts val="3466"/>
              </a:lnSpc>
            </a:pPr>
            <a:endParaRPr lang="en-US" sz="2700" spc="25" dirty="0">
              <a:solidFill>
                <a:srgbClr val="000000"/>
              </a:solidFill>
              <a:latin typeface="Times New Roman" panose="02020603050405020304" pitchFamily="18" charset="0"/>
              <a:cs typeface="Times New Roman" panose="02020603050405020304" pitchFamily="18" charset="0"/>
            </a:endParaRPr>
          </a:p>
          <a:p>
            <a:pPr marL="488632" lvl="1" indent="-244316" algn="just">
              <a:lnSpc>
                <a:spcPts val="3466"/>
              </a:lnSpc>
              <a:buFont typeface="Arial"/>
              <a:buChar char="•"/>
            </a:pPr>
            <a:r>
              <a:rPr lang="en-US" sz="2700" spc="25" dirty="0">
                <a:solidFill>
                  <a:srgbClr val="000000"/>
                </a:solidFill>
                <a:latin typeface="Times New Roman" panose="02020603050405020304" pitchFamily="18" charset="0"/>
                <a:cs typeface="Times New Roman" panose="02020603050405020304" pitchFamily="18" charset="0"/>
              </a:rPr>
              <a:t>In Voter mode, users swiftly access the voting panel by entering their designated </a:t>
            </a:r>
            <a:r>
              <a:rPr lang="en-US" sz="2700" spc="25" dirty="0" err="1">
                <a:solidFill>
                  <a:srgbClr val="000000"/>
                </a:solidFill>
                <a:latin typeface="Times New Roman" panose="02020603050405020304" pitchFamily="18" charset="0"/>
                <a:cs typeface="Times New Roman" panose="02020603050405020304" pitchFamily="18" charset="0"/>
              </a:rPr>
              <a:t>aadhar</a:t>
            </a:r>
            <a:r>
              <a:rPr lang="en-US" sz="2700" spc="25" dirty="0">
                <a:solidFill>
                  <a:srgbClr val="000000"/>
                </a:solidFill>
                <a:latin typeface="Times New Roman" panose="02020603050405020304" pitchFamily="18" charset="0"/>
                <a:cs typeface="Times New Roman" panose="02020603050405020304" pitchFamily="18" charset="0"/>
              </a:rPr>
              <a:t> card numbers.</a:t>
            </a:r>
          </a:p>
          <a:p>
            <a:pPr marL="488632" lvl="1" indent="-244316" algn="just">
              <a:lnSpc>
                <a:spcPts val="3466"/>
              </a:lnSpc>
            </a:pPr>
            <a:endParaRPr lang="en-US" sz="2700" spc="25" dirty="0">
              <a:solidFill>
                <a:srgbClr val="000000"/>
              </a:solidFill>
              <a:latin typeface="Times New Roman" panose="02020603050405020304" pitchFamily="18" charset="0"/>
              <a:cs typeface="Times New Roman" panose="02020603050405020304" pitchFamily="18" charset="0"/>
            </a:endParaRPr>
          </a:p>
          <a:p>
            <a:pPr marL="488632" lvl="1" indent="-244316" algn="just">
              <a:lnSpc>
                <a:spcPts val="3466"/>
              </a:lnSpc>
              <a:buFont typeface="Arial"/>
              <a:buChar char="•"/>
            </a:pPr>
            <a:r>
              <a:rPr lang="en-US" sz="2700" spc="25" dirty="0">
                <a:solidFill>
                  <a:srgbClr val="000000"/>
                </a:solidFill>
                <a:latin typeface="Times New Roman" panose="02020603050405020304" pitchFamily="18" charset="0"/>
                <a:cs typeface="Times New Roman" panose="02020603050405020304" pitchFamily="18" charset="0"/>
              </a:rPr>
              <a:t>This system ensures secure election management, granting administrators complete control and providing students with a user-friendly voting experience.</a:t>
            </a:r>
          </a:p>
          <a:p>
            <a:pPr marL="488632" lvl="1" indent="-244316" algn="just">
              <a:lnSpc>
                <a:spcPts val="3466"/>
              </a:lnSpc>
            </a:pPr>
            <a:endParaRPr lang="en-US" sz="2700" spc="25" dirty="0">
              <a:solidFill>
                <a:srgbClr val="000000"/>
              </a:solidFill>
              <a:latin typeface="Times New Roman" panose="02020603050405020304" pitchFamily="18" charset="0"/>
              <a:cs typeface="Times New Roman" panose="02020603050405020304" pitchFamily="18" charset="0"/>
            </a:endParaRPr>
          </a:p>
          <a:p>
            <a:pPr algn="just">
              <a:lnSpc>
                <a:spcPts val="3466"/>
              </a:lnSpc>
            </a:pPr>
            <a:endParaRPr lang="en-US" sz="2700" spc="25" dirty="0">
              <a:solidFill>
                <a:srgbClr val="000000"/>
              </a:solidFill>
              <a:latin typeface="Times New Roman" panose="02020603050405020304" pitchFamily="18" charset="0"/>
              <a:cs typeface="Times New Roman" panose="02020603050405020304" pitchFamily="18" charset="0"/>
            </a:endParaRPr>
          </a:p>
        </p:txBody>
      </p:sp>
      <p:sp>
        <p:nvSpPr>
          <p:cNvPr id="3" name="Freeform 3"/>
          <p:cNvSpPr/>
          <p:nvPr/>
        </p:nvSpPr>
        <p:spPr>
          <a:xfrm>
            <a:off x="5267890" y="1934350"/>
            <a:ext cx="6483055" cy="6376969"/>
          </a:xfrm>
          <a:custGeom>
            <a:avLst/>
            <a:gdLst/>
            <a:ahLst/>
            <a:cxnLst/>
            <a:rect l="l" t="t" r="r" b="b"/>
            <a:pathLst>
              <a:path w="6483055" h="6376969">
                <a:moveTo>
                  <a:pt x="0" y="0"/>
                </a:moveTo>
                <a:lnTo>
                  <a:pt x="6483055" y="0"/>
                </a:lnTo>
                <a:lnTo>
                  <a:pt x="6483055" y="6376969"/>
                </a:lnTo>
                <a:lnTo>
                  <a:pt x="0" y="6376969"/>
                </a:lnTo>
                <a:lnTo>
                  <a:pt x="0" y="0"/>
                </a:lnTo>
                <a:close/>
              </a:path>
            </a:pathLst>
          </a:custGeom>
          <a:blipFill>
            <a:blip r:embed="rId2">
              <a:alphaModFix amt="27000"/>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961594" y="862104"/>
            <a:ext cx="15833868" cy="1013098"/>
          </a:xfrm>
          <a:prstGeom prst="rect">
            <a:avLst/>
          </a:prstGeom>
        </p:spPr>
        <p:txBody>
          <a:bodyPr lIns="0" tIns="0" rIns="0" bIns="0" rtlCol="0" anchor="t">
            <a:spAutoFit/>
          </a:bodyPr>
          <a:lstStyle/>
          <a:p>
            <a:pPr algn="ctr">
              <a:lnSpc>
                <a:spcPts val="7920"/>
              </a:lnSpc>
            </a:pPr>
            <a:r>
              <a:rPr lang="en-US" sz="6600" u="sng" spc="-41" dirty="0">
                <a:solidFill>
                  <a:srgbClr val="000000"/>
                </a:solidFill>
                <a:latin typeface="Times New Roman" panose="02020603050405020304" pitchFamily="18" charset="0"/>
                <a:cs typeface="Times New Roman" panose="02020603050405020304" pitchFamily="18" charset="0"/>
              </a:rPr>
              <a:t> 3.Proposed Methodology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TotalTime>
  <Words>1228</Words>
  <Application>Microsoft Office PowerPoint</Application>
  <PresentationFormat>Custom</PresentationFormat>
  <Paragraphs>128</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TT Rounds Condensed Bold</vt:lpstr>
      <vt:lpstr>Arial</vt:lpstr>
      <vt:lpstr>Calibri</vt:lpstr>
      <vt:lpstr>TT Ramillas</vt:lpstr>
      <vt:lpstr>TT Rounds Condensed</vt:lpstr>
      <vt:lpstr>Times New Roman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PRESENTED BY:- Ganesh Pawar Mayank Tiwari Neha Prajapati Rahul Kushwaha</dc:title>
  <dc:creator>HP</dc:creator>
  <cp:lastModifiedBy>Ganesh Pawar</cp:lastModifiedBy>
  <cp:revision>17</cp:revision>
  <dcterms:created xsi:type="dcterms:W3CDTF">2006-08-16T00:00:00Z</dcterms:created>
  <dcterms:modified xsi:type="dcterms:W3CDTF">2024-08-12T17:35:49Z</dcterms:modified>
  <dc:identifier>DAGBeSyAo2g</dc:identifier>
</cp:coreProperties>
</file>