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30"/>
  </p:notesMasterIdLst>
  <p:handoutMasterIdLst>
    <p:handoutMasterId r:id="rId31"/>
  </p:handoutMasterIdLst>
  <p:sldIdLst>
    <p:sldId id="525" r:id="rId3"/>
    <p:sldId id="522" r:id="rId4"/>
    <p:sldId id="265" r:id="rId5"/>
    <p:sldId id="490" r:id="rId6"/>
    <p:sldId id="570" r:id="rId7"/>
    <p:sldId id="528"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73" r:id="rId27"/>
    <p:sldId id="553" r:id="rId28"/>
    <p:sldId id="52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2" d="100"/>
          <a:sy n="72" d="100"/>
        </p:scale>
        <p:origin x="4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hyperlink" Target="mailto:vineet.e13038@cumai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5187" y="6027219"/>
            <a:ext cx="6432043"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Introduction to Artificial Intelligence </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Artificial Intelligence (20CSD-385)</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F89-A7E0-1089-BF94-9BCF5B0E9FB1}"/>
              </a:ext>
            </a:extLst>
          </p:cNvPr>
          <p:cNvSpPr>
            <a:spLocks noGrp="1"/>
          </p:cNvSpPr>
          <p:nvPr>
            <p:ph type="title"/>
          </p:nvPr>
        </p:nvSpPr>
        <p:spPr/>
        <p:txBody>
          <a:bodyPr/>
          <a:lstStyle/>
          <a:p>
            <a:r>
              <a:rPr lang="en-IN" dirty="0"/>
              <a:t>Goals of AI</a:t>
            </a:r>
            <a:br>
              <a:rPr lang="en-IN" dirty="0"/>
            </a:br>
            <a:endParaRPr lang="en-IN" dirty="0"/>
          </a:p>
        </p:txBody>
      </p:sp>
      <p:sp>
        <p:nvSpPr>
          <p:cNvPr id="3" name="Content Placeholder 2">
            <a:extLst>
              <a:ext uri="{FF2B5EF4-FFF2-40B4-BE49-F238E27FC236}">
                <a16:creationId xmlns:a16="http://schemas.microsoft.com/office/drawing/2014/main" id="{888B75FD-BF88-035C-5597-CDF264C3B7DF}"/>
              </a:ext>
            </a:extLst>
          </p:cNvPr>
          <p:cNvSpPr>
            <a:spLocks noGrp="1"/>
          </p:cNvSpPr>
          <p:nvPr>
            <p:ph idx="1"/>
          </p:nvPr>
        </p:nvSpPr>
        <p:spPr/>
        <p:txBody>
          <a:bodyPr/>
          <a:lstStyle/>
          <a:p>
            <a:r>
              <a:rPr lang="en-US" dirty="0"/>
              <a:t>Problem solving</a:t>
            </a:r>
          </a:p>
          <a:p>
            <a:r>
              <a:rPr lang="en-US" dirty="0"/>
              <a:t>Problem-solving agents:</a:t>
            </a:r>
          </a:p>
          <a:p>
            <a:r>
              <a:rPr lang="en-US" dirty="0"/>
              <a:t>In Artificial Intelligence, Search techniques are universal problem-solving methods. Rational agents or Problem-solving agents in AI mostly used these search strategies or algorithms to solve a specific problem and provide the best result.</a:t>
            </a:r>
          </a:p>
          <a:p>
            <a:endParaRPr lang="en-IN" dirty="0"/>
          </a:p>
        </p:txBody>
      </p:sp>
      <p:sp>
        <p:nvSpPr>
          <p:cNvPr id="5" name="Slide Number Placeholder 4">
            <a:extLst>
              <a:ext uri="{FF2B5EF4-FFF2-40B4-BE49-F238E27FC236}">
                <a16:creationId xmlns:a16="http://schemas.microsoft.com/office/drawing/2014/main" id="{E976DC3E-FEC3-28F1-C26F-8560573B990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31431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F89-A7E0-1089-BF94-9BCF5B0E9FB1}"/>
              </a:ext>
            </a:extLst>
          </p:cNvPr>
          <p:cNvSpPr>
            <a:spLocks noGrp="1"/>
          </p:cNvSpPr>
          <p:nvPr>
            <p:ph type="title"/>
          </p:nvPr>
        </p:nvSpPr>
        <p:spPr/>
        <p:txBody>
          <a:bodyPr/>
          <a:lstStyle/>
          <a:p>
            <a:r>
              <a:rPr lang="en-US" altLang="en-US" dirty="0"/>
              <a:t>An Agent</a:t>
            </a:r>
            <a:endParaRPr lang="en-IN" dirty="0"/>
          </a:p>
        </p:txBody>
      </p:sp>
      <p:sp>
        <p:nvSpPr>
          <p:cNvPr id="3" name="Content Placeholder 2">
            <a:extLst>
              <a:ext uri="{FF2B5EF4-FFF2-40B4-BE49-F238E27FC236}">
                <a16:creationId xmlns:a16="http://schemas.microsoft.com/office/drawing/2014/main" id="{888B75FD-BF88-035C-5597-CDF264C3B7DF}"/>
              </a:ext>
            </a:extLst>
          </p:cNvPr>
          <p:cNvSpPr>
            <a:spLocks noGrp="1"/>
          </p:cNvSpPr>
          <p:nvPr>
            <p:ph idx="1"/>
          </p:nvPr>
        </p:nvSpPr>
        <p:spPr/>
        <p:txBody>
          <a:bodyPr/>
          <a:lstStyle/>
          <a:p>
            <a:r>
              <a:rPr lang="en-US" altLang="en-US" dirty="0"/>
              <a:t>Anything’ that can gather information about its environment and take action based on that information.</a:t>
            </a:r>
          </a:p>
          <a:p>
            <a:endParaRPr lang="en-IN" dirty="0"/>
          </a:p>
        </p:txBody>
      </p:sp>
      <p:sp>
        <p:nvSpPr>
          <p:cNvPr id="5" name="Slide Number Placeholder 4">
            <a:extLst>
              <a:ext uri="{FF2B5EF4-FFF2-40B4-BE49-F238E27FC236}">
                <a16:creationId xmlns:a16="http://schemas.microsoft.com/office/drawing/2014/main" id="{E976DC3E-FEC3-28F1-C26F-8560573B9909}"/>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9">
            <a:extLst>
              <a:ext uri="{FF2B5EF4-FFF2-40B4-BE49-F238E27FC236}">
                <a16:creationId xmlns:a16="http://schemas.microsoft.com/office/drawing/2014/main" id="{D7047B05-F635-5B3C-5EA1-FDA84DE51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441960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a:extLst>
              <a:ext uri="{FF2B5EF4-FFF2-40B4-BE49-F238E27FC236}">
                <a16:creationId xmlns:a16="http://schemas.microsoft.com/office/drawing/2014/main" id="{D4404930-E85B-6D68-FA16-01E9CB62D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773" y="3289300"/>
            <a:ext cx="2419350" cy="142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65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16E7-BECB-5C7C-7BA6-A60BFD68CE2A}"/>
              </a:ext>
            </a:extLst>
          </p:cNvPr>
          <p:cNvSpPr>
            <a:spLocks noGrp="1"/>
          </p:cNvSpPr>
          <p:nvPr>
            <p:ph type="title"/>
          </p:nvPr>
        </p:nvSpPr>
        <p:spPr/>
        <p:txBody>
          <a:bodyPr/>
          <a:lstStyle/>
          <a:p>
            <a:r>
              <a:rPr lang="en-US" altLang="en-US" dirty="0"/>
              <a:t>Agents </a:t>
            </a:r>
            <a:endParaRPr lang="en-IN" dirty="0"/>
          </a:p>
        </p:txBody>
      </p:sp>
      <p:sp>
        <p:nvSpPr>
          <p:cNvPr id="3" name="Content Placeholder 2">
            <a:extLst>
              <a:ext uri="{FF2B5EF4-FFF2-40B4-BE49-F238E27FC236}">
                <a16:creationId xmlns:a16="http://schemas.microsoft.com/office/drawing/2014/main" id="{873905E1-4EAC-191B-ABBC-917CEE088667}"/>
              </a:ext>
            </a:extLst>
          </p:cNvPr>
          <p:cNvSpPr>
            <a:spLocks noGrp="1"/>
          </p:cNvSpPr>
          <p:nvPr>
            <p:ph idx="1"/>
          </p:nvPr>
        </p:nvSpPr>
        <p:spPr>
          <a:xfrm>
            <a:off x="838199" y="1825625"/>
            <a:ext cx="10515599" cy="4351338"/>
          </a:xfrm>
        </p:spPr>
        <p:txBody>
          <a:bodyPr>
            <a:normAutofit/>
          </a:bodyPr>
          <a:lstStyle/>
          <a:p>
            <a:pPr>
              <a:lnSpc>
                <a:spcPct val="90000"/>
              </a:lnSpc>
            </a:pPr>
            <a:r>
              <a:rPr lang="en-US" altLang="en-US" sz="2800" dirty="0"/>
              <a:t>An </a:t>
            </a:r>
            <a:r>
              <a:rPr lang="en-US" altLang="en-US" sz="2800" dirty="0">
                <a:solidFill>
                  <a:srgbClr val="FF0000"/>
                </a:solidFill>
              </a:rPr>
              <a:t>agent</a:t>
            </a:r>
            <a:r>
              <a:rPr lang="en-US" altLang="en-US" sz="2800" dirty="0"/>
              <a:t> is anything that can be viewed as </a:t>
            </a:r>
            <a:r>
              <a:rPr lang="en-US" altLang="en-US" sz="2800" dirty="0">
                <a:solidFill>
                  <a:srgbClr val="FF0000"/>
                </a:solidFill>
              </a:rPr>
              <a:t>perceiving</a:t>
            </a:r>
            <a:r>
              <a:rPr lang="en-US" altLang="en-US" sz="2800" dirty="0"/>
              <a:t> its </a:t>
            </a:r>
            <a:r>
              <a:rPr lang="en-US" altLang="en-US" sz="2800" dirty="0">
                <a:solidFill>
                  <a:srgbClr val="FF0000"/>
                </a:solidFill>
              </a:rPr>
              <a:t>environment</a:t>
            </a:r>
            <a:r>
              <a:rPr lang="en-US" altLang="en-US" sz="2800" dirty="0"/>
              <a:t> through </a:t>
            </a:r>
            <a:r>
              <a:rPr lang="en-US" altLang="en-US" sz="2800" dirty="0">
                <a:solidFill>
                  <a:srgbClr val="FF0000"/>
                </a:solidFill>
              </a:rPr>
              <a:t>sensors</a:t>
            </a:r>
            <a:r>
              <a:rPr lang="en-US" altLang="en-US" sz="2800" dirty="0"/>
              <a:t> and </a:t>
            </a:r>
            <a:r>
              <a:rPr lang="en-US" altLang="en-US" sz="2800" dirty="0">
                <a:solidFill>
                  <a:srgbClr val="FF0000"/>
                </a:solidFill>
              </a:rPr>
              <a:t>acting</a:t>
            </a:r>
            <a:r>
              <a:rPr lang="en-US" altLang="en-US" sz="2800" dirty="0"/>
              <a:t> upon that environment through </a:t>
            </a:r>
            <a:r>
              <a:rPr lang="en-US" altLang="en-US" sz="2800" dirty="0">
                <a:solidFill>
                  <a:srgbClr val="FF0000"/>
                </a:solidFill>
              </a:rPr>
              <a:t>actuators</a:t>
            </a:r>
            <a:endParaRPr lang="en-US" altLang="en-US" sz="2800" dirty="0"/>
          </a:p>
          <a:p>
            <a:pPr>
              <a:lnSpc>
                <a:spcPct val="90000"/>
              </a:lnSpc>
            </a:pPr>
            <a:r>
              <a:rPr lang="en-US" altLang="en-US" sz="2800" dirty="0"/>
              <a:t>Human agent: eyes, ears, and other organs for sensors; hands,</a:t>
            </a:r>
          </a:p>
          <a:p>
            <a:pPr>
              <a:lnSpc>
                <a:spcPct val="90000"/>
              </a:lnSpc>
            </a:pPr>
            <a:r>
              <a:rPr lang="en-US" altLang="en-US" sz="2800" dirty="0"/>
              <a:t>legs, mouth, and other body parts for actuators</a:t>
            </a:r>
          </a:p>
          <a:p>
            <a:pPr>
              <a:lnSpc>
                <a:spcPct val="90000"/>
              </a:lnSpc>
            </a:pPr>
            <a:r>
              <a:rPr lang="en-US" altLang="en-US" sz="2800" dirty="0"/>
              <a:t>Robotic agent: cameras and infrared range finders for sensors;</a:t>
            </a:r>
          </a:p>
          <a:p>
            <a:pPr>
              <a:lnSpc>
                <a:spcPct val="90000"/>
              </a:lnSpc>
            </a:pPr>
            <a:r>
              <a:rPr lang="en-US" altLang="en-US" sz="2800" dirty="0"/>
              <a:t>various motors for actuators</a:t>
            </a:r>
          </a:p>
          <a:p>
            <a:endParaRPr lang="en-IN" dirty="0"/>
          </a:p>
        </p:txBody>
      </p:sp>
      <p:sp>
        <p:nvSpPr>
          <p:cNvPr id="5" name="Slide Number Placeholder 4">
            <a:extLst>
              <a:ext uri="{FF2B5EF4-FFF2-40B4-BE49-F238E27FC236}">
                <a16:creationId xmlns:a16="http://schemas.microsoft.com/office/drawing/2014/main" id="{67C0F4DA-5F5B-6321-6B7D-C069779FA81E}"/>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55470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F52A-5B6C-DE99-1B90-FC7FCFA49337}"/>
              </a:ext>
            </a:extLst>
          </p:cNvPr>
          <p:cNvSpPr>
            <a:spLocks noGrp="1"/>
          </p:cNvSpPr>
          <p:nvPr>
            <p:ph type="title"/>
          </p:nvPr>
        </p:nvSpPr>
        <p:spPr/>
        <p:txBody>
          <a:bodyPr/>
          <a:lstStyle/>
          <a:p>
            <a:r>
              <a:rPr lang="en-US" altLang="en-US" dirty="0"/>
              <a:t>The World Model</a:t>
            </a:r>
            <a:endParaRPr lang="en-IN" dirty="0"/>
          </a:p>
        </p:txBody>
      </p:sp>
      <p:sp>
        <p:nvSpPr>
          <p:cNvPr id="3" name="Content Placeholder 2">
            <a:extLst>
              <a:ext uri="{FF2B5EF4-FFF2-40B4-BE49-F238E27FC236}">
                <a16:creationId xmlns:a16="http://schemas.microsoft.com/office/drawing/2014/main" id="{063A81D7-1055-9426-E3BF-135099A82EB0}"/>
              </a:ext>
            </a:extLst>
          </p:cNvPr>
          <p:cNvSpPr>
            <a:spLocks noGrp="1"/>
          </p:cNvSpPr>
          <p:nvPr>
            <p:ph idx="1"/>
          </p:nvPr>
        </p:nvSpPr>
        <p:spPr/>
        <p:txBody>
          <a:bodyPr/>
          <a:lstStyle/>
          <a:p>
            <a:r>
              <a:rPr lang="en-US" altLang="en-US" dirty="0"/>
              <a:t>Perception function</a:t>
            </a:r>
          </a:p>
          <a:p>
            <a:r>
              <a:rPr lang="en-US" altLang="en-US" dirty="0"/>
              <a:t>World dynamics / State transition function</a:t>
            </a:r>
          </a:p>
          <a:p>
            <a:r>
              <a:rPr lang="en-US" altLang="en-US" dirty="0"/>
              <a:t>Utility function- how does the agent know what constitutes “good” or “bad” behavior.</a:t>
            </a:r>
          </a:p>
          <a:p>
            <a:endParaRPr lang="en-IN" dirty="0"/>
          </a:p>
        </p:txBody>
      </p:sp>
      <p:sp>
        <p:nvSpPr>
          <p:cNvPr id="5" name="Slide Number Placeholder 4">
            <a:extLst>
              <a:ext uri="{FF2B5EF4-FFF2-40B4-BE49-F238E27FC236}">
                <a16:creationId xmlns:a16="http://schemas.microsoft.com/office/drawing/2014/main" id="{FB94A017-4ADF-0DBC-2551-5244625A0150}"/>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4">
            <a:extLst>
              <a:ext uri="{FF2B5EF4-FFF2-40B4-BE49-F238E27FC236}">
                <a16:creationId xmlns:a16="http://schemas.microsoft.com/office/drawing/2014/main" id="{D3D93AC4-9B5C-D091-9EC8-92FC6C075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396" y="4001293"/>
            <a:ext cx="8353166" cy="217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375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1916F3-C472-D4C0-4C2D-91B1974C8935}"/>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6" name="Rectangle 2">
            <a:extLst>
              <a:ext uri="{FF2B5EF4-FFF2-40B4-BE49-F238E27FC236}">
                <a16:creationId xmlns:a16="http://schemas.microsoft.com/office/drawing/2014/main" id="{C69473F8-8524-0F09-AE09-E8F5BE6BFE65}"/>
              </a:ext>
            </a:extLst>
          </p:cNvPr>
          <p:cNvSpPr>
            <a:spLocks noGrp="1" noChangeArrowheads="1"/>
          </p:cNvSpPr>
          <p:nvPr>
            <p:ph type="title"/>
          </p:nvPr>
        </p:nvSpPr>
        <p:spPr>
          <a:xfrm>
            <a:off x="838200" y="365125"/>
            <a:ext cx="10515600" cy="1325563"/>
          </a:xfrm>
        </p:spPr>
        <p:txBody>
          <a:bodyPr/>
          <a:lstStyle/>
          <a:p>
            <a:r>
              <a:rPr lang="en-US" altLang="en-US"/>
              <a:t>Agents and environments</a:t>
            </a:r>
          </a:p>
        </p:txBody>
      </p:sp>
      <p:pic>
        <p:nvPicPr>
          <p:cNvPr id="7" name="Picture 4">
            <a:extLst>
              <a:ext uri="{FF2B5EF4-FFF2-40B4-BE49-F238E27FC236}">
                <a16:creationId xmlns:a16="http://schemas.microsoft.com/office/drawing/2014/main" id="{4D7D495A-3909-576C-3209-CAF4E292EF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09183" y="927653"/>
            <a:ext cx="4518991" cy="504907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32EF10A-5FAB-530C-5312-3CCCBF704AB9}"/>
              </a:ext>
            </a:extLst>
          </p:cNvPr>
          <p:cNvSpPr txBox="1"/>
          <p:nvPr/>
        </p:nvSpPr>
        <p:spPr>
          <a:xfrm>
            <a:off x="1311966" y="1960099"/>
            <a:ext cx="6096000" cy="2308324"/>
          </a:xfrm>
          <a:prstGeom prst="rect">
            <a:avLst/>
          </a:prstGeom>
          <a:noFill/>
        </p:spPr>
        <p:txBody>
          <a:bodyPr wrap="square">
            <a:spAutoFit/>
          </a:bodyPr>
          <a:lstStyle/>
          <a:p>
            <a:r>
              <a:rPr lang="en-US" altLang="en-US" sz="1800" dirty="0"/>
              <a:t>The </a:t>
            </a:r>
            <a:r>
              <a:rPr lang="en-US" altLang="en-US" sz="1800" dirty="0">
                <a:solidFill>
                  <a:srgbClr val="FF0000"/>
                </a:solidFill>
              </a:rPr>
              <a:t>agent</a:t>
            </a:r>
            <a:r>
              <a:rPr lang="en-US" altLang="en-US" sz="1800" dirty="0"/>
              <a:t> </a:t>
            </a:r>
            <a:r>
              <a:rPr lang="en-US" altLang="en-US" sz="1800" dirty="0">
                <a:solidFill>
                  <a:srgbClr val="FF0000"/>
                </a:solidFill>
              </a:rPr>
              <a:t>function</a:t>
            </a:r>
            <a:r>
              <a:rPr lang="en-US" altLang="en-US" sz="1800" dirty="0"/>
              <a:t> maps from percept histories to actions:
</a:t>
            </a:r>
          </a:p>
          <a:p>
            <a:pPr algn="ctr">
              <a:buFontTx/>
              <a:buNone/>
            </a:pPr>
            <a:r>
              <a:rPr lang="en-US" altLang="en-US" sz="1800" dirty="0"/>
              <a:t>[</a:t>
            </a:r>
            <a:r>
              <a:rPr lang="en-US" altLang="en-US" sz="1800" i="1" dirty="0"/>
              <a:t>f</a:t>
            </a:r>
            <a:r>
              <a:rPr lang="en-US" altLang="en-US" sz="1800" dirty="0"/>
              <a:t>: </a:t>
            </a:r>
            <a:r>
              <a:rPr lang="en-US" altLang="en-US" sz="1800" dirty="0">
                <a:latin typeface="Monotype Corsiva" panose="03010101010201010101" pitchFamily="66" charset="0"/>
              </a:rPr>
              <a:t>P*</a:t>
            </a:r>
            <a:r>
              <a:rPr lang="en-US" altLang="en-US" sz="1800" dirty="0"/>
              <a:t> </a:t>
            </a:r>
            <a:r>
              <a:rPr lang="en-US" altLang="en-US" sz="1800" dirty="0">
                <a:sym typeface="Wingdings" panose="05000000000000000000" pitchFamily="2" charset="2"/>
              </a:rPr>
              <a:t> </a:t>
            </a:r>
            <a:r>
              <a:rPr lang="en-US" altLang="en-US" sz="1800" dirty="0">
                <a:latin typeface="Monotype Corsiva" panose="03010101010201010101" pitchFamily="66" charset="0"/>
              </a:rPr>
              <a:t>A</a:t>
            </a:r>
            <a:r>
              <a:rPr lang="en-US" altLang="en-US" sz="1800" dirty="0"/>
              <a:t>]
</a:t>
            </a:r>
          </a:p>
          <a:p>
            <a:r>
              <a:rPr lang="en-US" altLang="en-US" sz="1800" dirty="0"/>
              <a:t>The </a:t>
            </a:r>
            <a:r>
              <a:rPr lang="en-US" altLang="en-US" sz="1800" dirty="0">
                <a:solidFill>
                  <a:srgbClr val="FF0000"/>
                </a:solidFill>
              </a:rPr>
              <a:t>agent</a:t>
            </a:r>
            <a:r>
              <a:rPr lang="en-US" altLang="en-US" sz="1800" dirty="0"/>
              <a:t> </a:t>
            </a:r>
            <a:r>
              <a:rPr lang="en-US" altLang="en-US" sz="1800" dirty="0">
                <a:solidFill>
                  <a:srgbClr val="FF0000"/>
                </a:solidFill>
              </a:rPr>
              <a:t>program</a:t>
            </a:r>
            <a:r>
              <a:rPr lang="en-US" altLang="en-US" sz="1800" dirty="0"/>
              <a:t> runs on the physical </a:t>
            </a:r>
            <a:r>
              <a:rPr lang="en-US" altLang="en-US" sz="1800" dirty="0">
                <a:solidFill>
                  <a:srgbClr val="FF0000"/>
                </a:solidFill>
              </a:rPr>
              <a:t>architecture</a:t>
            </a:r>
            <a:r>
              <a:rPr lang="en-US" altLang="en-US" sz="1800" dirty="0"/>
              <a:t> to produce </a:t>
            </a:r>
            <a:r>
              <a:rPr lang="en-US" altLang="en-US" sz="1800" i="1" dirty="0"/>
              <a:t>f</a:t>
            </a:r>
            <a:r>
              <a:rPr lang="en-US" altLang="en-US" sz="1800" dirty="0"/>
              <a:t>
</a:t>
            </a:r>
          </a:p>
          <a:p>
            <a:r>
              <a:rPr lang="en-US" altLang="en-US" sz="1800" dirty="0"/>
              <a:t>agent = architecture + program</a:t>
            </a:r>
            <a:endParaRPr lang="en-IN" dirty="0"/>
          </a:p>
        </p:txBody>
      </p:sp>
    </p:spTree>
    <p:extLst>
      <p:ext uri="{BB962C8B-B14F-4D97-AF65-F5344CB8AC3E}">
        <p14:creationId xmlns:p14="http://schemas.microsoft.com/office/powerpoint/2010/main" val="89157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328E-0C35-5D40-CE76-E6AE8E4225E4}"/>
              </a:ext>
            </a:extLst>
          </p:cNvPr>
          <p:cNvSpPr>
            <a:spLocks noGrp="1"/>
          </p:cNvSpPr>
          <p:nvPr>
            <p:ph type="title"/>
          </p:nvPr>
        </p:nvSpPr>
        <p:spPr/>
        <p:txBody>
          <a:bodyPr/>
          <a:lstStyle/>
          <a:p>
            <a:r>
              <a:rPr lang="en-US" altLang="en-US" dirty="0"/>
              <a:t>Environments</a:t>
            </a:r>
            <a:endParaRPr lang="en-IN" dirty="0"/>
          </a:p>
        </p:txBody>
      </p:sp>
      <p:sp>
        <p:nvSpPr>
          <p:cNvPr id="3" name="Content Placeholder 2">
            <a:extLst>
              <a:ext uri="{FF2B5EF4-FFF2-40B4-BE49-F238E27FC236}">
                <a16:creationId xmlns:a16="http://schemas.microsoft.com/office/drawing/2014/main" id="{E57FA788-22B5-D40A-4CF7-BE4BB15E8E9F}"/>
              </a:ext>
            </a:extLst>
          </p:cNvPr>
          <p:cNvSpPr>
            <a:spLocks noGrp="1"/>
          </p:cNvSpPr>
          <p:nvPr>
            <p:ph idx="1"/>
          </p:nvPr>
        </p:nvSpPr>
        <p:spPr>
          <a:xfrm>
            <a:off x="838200" y="1825625"/>
            <a:ext cx="5257800" cy="4351338"/>
          </a:xfrm>
        </p:spPr>
        <p:txBody>
          <a:bodyPr/>
          <a:lstStyle/>
          <a:p>
            <a:r>
              <a:rPr lang="en-US" altLang="en-US" dirty="0"/>
              <a:t>Accessible/Inaccessible</a:t>
            </a:r>
          </a:p>
          <a:p>
            <a:r>
              <a:rPr lang="en-US" altLang="en-US" dirty="0"/>
              <a:t>Deterministic/Non-deterministic</a:t>
            </a:r>
          </a:p>
          <a:p>
            <a:r>
              <a:rPr lang="en-US" altLang="en-US" dirty="0"/>
              <a:t>Static/Dynamic</a:t>
            </a:r>
          </a:p>
          <a:p>
            <a:r>
              <a:rPr lang="en-US" altLang="en-US" dirty="0"/>
              <a:t>Discrete/Continuous</a:t>
            </a:r>
          </a:p>
          <a:p>
            <a:r>
              <a:rPr lang="en-US" altLang="en-US" dirty="0"/>
              <a:t>E.g. Driving a car, a game of Chinese-checkers</a:t>
            </a:r>
          </a:p>
          <a:p>
            <a:endParaRPr lang="en-IN" dirty="0"/>
          </a:p>
        </p:txBody>
      </p:sp>
      <p:sp>
        <p:nvSpPr>
          <p:cNvPr id="5" name="Slide Number Placeholder 4">
            <a:extLst>
              <a:ext uri="{FF2B5EF4-FFF2-40B4-BE49-F238E27FC236}">
                <a16:creationId xmlns:a16="http://schemas.microsoft.com/office/drawing/2014/main" id="{6EE2A417-122A-B2C3-58D4-1499FD276850}"/>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01899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932A-CD2E-7304-5497-3D855CCEBB70}"/>
              </a:ext>
            </a:extLst>
          </p:cNvPr>
          <p:cNvSpPr>
            <a:spLocks noGrp="1"/>
          </p:cNvSpPr>
          <p:nvPr>
            <p:ph type="title"/>
          </p:nvPr>
        </p:nvSpPr>
        <p:spPr/>
        <p:txBody>
          <a:bodyPr/>
          <a:lstStyle/>
          <a:p>
            <a:r>
              <a:rPr lang="en-US" altLang="en-US" dirty="0"/>
              <a:t>Agents</a:t>
            </a:r>
            <a:endParaRPr lang="en-IN" dirty="0"/>
          </a:p>
        </p:txBody>
      </p:sp>
      <p:sp>
        <p:nvSpPr>
          <p:cNvPr id="3" name="Content Placeholder 2">
            <a:extLst>
              <a:ext uri="{FF2B5EF4-FFF2-40B4-BE49-F238E27FC236}">
                <a16:creationId xmlns:a16="http://schemas.microsoft.com/office/drawing/2014/main" id="{06057781-BBE7-90A3-BB5A-C5CF71E8123F}"/>
              </a:ext>
            </a:extLst>
          </p:cNvPr>
          <p:cNvSpPr>
            <a:spLocks noGrp="1"/>
          </p:cNvSpPr>
          <p:nvPr>
            <p:ph idx="1"/>
          </p:nvPr>
        </p:nvSpPr>
        <p:spPr/>
        <p:txBody>
          <a:bodyPr/>
          <a:lstStyle/>
          <a:p>
            <a:r>
              <a:rPr lang="en-US" altLang="en-US" dirty="0"/>
              <a:t>Reactive agents</a:t>
            </a:r>
          </a:p>
          <a:p>
            <a:pPr lvl="1"/>
            <a:r>
              <a:rPr lang="en-US" altLang="en-US" dirty="0"/>
              <a:t>No memory</a:t>
            </a:r>
          </a:p>
          <a:p>
            <a:endParaRPr lang="en-IN" dirty="0"/>
          </a:p>
          <a:p>
            <a:endParaRPr lang="en-IN" dirty="0"/>
          </a:p>
          <a:p>
            <a:r>
              <a:rPr lang="en-US" altLang="en-US" dirty="0"/>
              <a:t>Agents with memory</a:t>
            </a:r>
          </a:p>
          <a:p>
            <a:endParaRPr lang="en-IN" dirty="0"/>
          </a:p>
        </p:txBody>
      </p:sp>
      <p:sp>
        <p:nvSpPr>
          <p:cNvPr id="5" name="Slide Number Placeholder 4">
            <a:extLst>
              <a:ext uri="{FF2B5EF4-FFF2-40B4-BE49-F238E27FC236}">
                <a16:creationId xmlns:a16="http://schemas.microsoft.com/office/drawing/2014/main" id="{BBC26D46-3807-4EC9-FA3A-DD2E1067D378}"/>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6" name="Picture 4">
            <a:extLst>
              <a:ext uri="{FF2B5EF4-FFF2-40B4-BE49-F238E27FC236}">
                <a16:creationId xmlns:a16="http://schemas.microsoft.com/office/drawing/2014/main" id="{69521387-2D62-4EB1-2F80-51A62F3E8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70075"/>
            <a:ext cx="2824163"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a:extLst>
              <a:ext uri="{FF2B5EF4-FFF2-40B4-BE49-F238E27FC236}">
                <a16:creationId xmlns:a16="http://schemas.microsoft.com/office/drawing/2014/main" id="{D1B0AF75-E70A-6DF0-AF3B-73DD9FEBB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099" y="4226011"/>
            <a:ext cx="8224451" cy="1950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71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5D3E-C2BF-C0A9-2514-EB2D6147C572}"/>
              </a:ext>
            </a:extLst>
          </p:cNvPr>
          <p:cNvSpPr>
            <a:spLocks noGrp="1"/>
          </p:cNvSpPr>
          <p:nvPr>
            <p:ph type="title"/>
          </p:nvPr>
        </p:nvSpPr>
        <p:spPr/>
        <p:txBody>
          <a:bodyPr/>
          <a:lstStyle/>
          <a:p>
            <a:r>
              <a:rPr lang="en-US" b="0" i="0" dirty="0">
                <a:solidFill>
                  <a:srgbClr val="000000"/>
                </a:solidFill>
                <a:effectLst/>
                <a:latin typeface="NotoSansMono-Bold_70"/>
              </a:rPr>
              <a:t>What is an (Intelligent) Agent? </a:t>
            </a:r>
            <a:endParaRPr lang="en-IN" dirty="0"/>
          </a:p>
        </p:txBody>
      </p:sp>
      <p:sp>
        <p:nvSpPr>
          <p:cNvPr id="3" name="Content Placeholder 2">
            <a:extLst>
              <a:ext uri="{FF2B5EF4-FFF2-40B4-BE49-F238E27FC236}">
                <a16:creationId xmlns:a16="http://schemas.microsoft.com/office/drawing/2014/main" id="{A4A287B3-F42D-33CA-F69C-25F6259FB77A}"/>
              </a:ext>
            </a:extLst>
          </p:cNvPr>
          <p:cNvSpPr>
            <a:spLocks noGrp="1"/>
          </p:cNvSpPr>
          <p:nvPr>
            <p:ph idx="1"/>
          </p:nvPr>
        </p:nvSpPr>
        <p:spPr/>
        <p:txBody>
          <a:bodyPr>
            <a:normAutofit fontScale="92500" lnSpcReduction="20000"/>
          </a:bodyPr>
          <a:lstStyle/>
          <a:p>
            <a:r>
              <a:rPr lang="en-US" b="0" i="0" dirty="0">
                <a:solidFill>
                  <a:srgbClr val="000000"/>
                </a:solidFill>
                <a:effectLst/>
                <a:latin typeface="NotoSansMono-Regular_6w"/>
              </a:rPr>
              <a:t>An over-used, over-loaded, and misused term. Anything that can be </a:t>
            </a:r>
            <a:r>
              <a:rPr lang="en-US" b="0" i="0" dirty="0">
                <a:solidFill>
                  <a:srgbClr val="CC3300"/>
                </a:solidFill>
                <a:effectLst/>
                <a:latin typeface="NotoSans-Italic_75"/>
              </a:rPr>
              <a:t>viewed </a:t>
            </a:r>
            <a:r>
              <a:rPr lang="en-US" b="0" i="0" dirty="0">
                <a:solidFill>
                  <a:srgbClr val="000000"/>
                </a:solidFill>
                <a:effectLst/>
                <a:latin typeface="NotoSans-Italic_75"/>
              </a:rPr>
              <a:t>as </a:t>
            </a:r>
            <a:r>
              <a:rPr lang="en-US" b="0" i="0" dirty="0">
                <a:solidFill>
                  <a:srgbClr val="000000"/>
                </a:solidFill>
                <a:effectLst/>
                <a:latin typeface="NotoSansMono-Bold_70"/>
              </a:rPr>
              <a:t>perceiving </a:t>
            </a:r>
            <a:r>
              <a:rPr lang="en-US" b="0" i="0" dirty="0">
                <a:solidFill>
                  <a:srgbClr val="000000"/>
                </a:solidFill>
                <a:effectLst/>
                <a:latin typeface="NotoSansMono-Regular_6w"/>
              </a:rPr>
              <a:t>its </a:t>
            </a:r>
            <a:r>
              <a:rPr lang="en-US" b="0" i="0" dirty="0">
                <a:solidFill>
                  <a:srgbClr val="000000"/>
                </a:solidFill>
                <a:effectLst/>
                <a:latin typeface="NotoSansMono-Bold_70"/>
              </a:rPr>
              <a:t>environment </a:t>
            </a:r>
            <a:r>
              <a:rPr lang="en-US" b="0" i="0" dirty="0">
                <a:solidFill>
                  <a:srgbClr val="000000"/>
                </a:solidFill>
                <a:effectLst/>
                <a:latin typeface="NotoSansMono-Regular_6w"/>
              </a:rPr>
              <a:t>through </a:t>
            </a:r>
            <a:r>
              <a:rPr lang="en-US" b="0" i="0" dirty="0">
                <a:solidFill>
                  <a:srgbClr val="000000"/>
                </a:solidFill>
                <a:effectLst/>
                <a:latin typeface="NotoSansMono-Bold_70"/>
              </a:rPr>
              <a:t>sensors </a:t>
            </a:r>
            <a:r>
              <a:rPr lang="en-US" b="0" i="0" dirty="0">
                <a:solidFill>
                  <a:srgbClr val="000000"/>
                </a:solidFill>
                <a:effectLst/>
                <a:latin typeface="NotoSansMono-Regular_6w"/>
              </a:rPr>
              <a:t>and </a:t>
            </a:r>
            <a:r>
              <a:rPr lang="en-US" b="0" i="0" dirty="0">
                <a:solidFill>
                  <a:srgbClr val="000000"/>
                </a:solidFill>
                <a:effectLst/>
                <a:latin typeface="NotoSansMono-Bold_70"/>
              </a:rPr>
              <a:t>acting </a:t>
            </a:r>
            <a:r>
              <a:rPr lang="en-US" b="0" i="0" dirty="0">
                <a:solidFill>
                  <a:srgbClr val="000000"/>
                </a:solidFill>
                <a:effectLst/>
                <a:latin typeface="NotoSansMono-Regular_6w"/>
              </a:rPr>
              <a:t>upon that environment through its </a:t>
            </a:r>
            <a:r>
              <a:rPr lang="en-US" b="0" i="0" dirty="0">
                <a:solidFill>
                  <a:srgbClr val="000000"/>
                </a:solidFill>
                <a:effectLst/>
                <a:latin typeface="NotoSansMono-Bold_70"/>
              </a:rPr>
              <a:t>effectors </a:t>
            </a:r>
            <a:r>
              <a:rPr lang="en-US" b="0" i="0" dirty="0">
                <a:solidFill>
                  <a:srgbClr val="000000"/>
                </a:solidFill>
                <a:effectLst/>
                <a:latin typeface="NotoSansMono-Regular_6w"/>
              </a:rPr>
              <a:t>to maximize progress towards its </a:t>
            </a:r>
            <a:r>
              <a:rPr lang="en-US" b="0" i="0" dirty="0">
                <a:solidFill>
                  <a:srgbClr val="000000"/>
                </a:solidFill>
                <a:effectLst/>
                <a:latin typeface="NotoSansMono-Bold_70"/>
              </a:rPr>
              <a:t>goals</a:t>
            </a:r>
            <a:r>
              <a:rPr lang="en-US" b="0" i="0" dirty="0">
                <a:solidFill>
                  <a:srgbClr val="000000"/>
                </a:solidFill>
                <a:effectLst/>
                <a:latin typeface="NotoSansMono-Regular_6w"/>
              </a:rPr>
              <a:t>. </a:t>
            </a:r>
          </a:p>
          <a:p>
            <a:pPr marL="0" indent="0">
              <a:buNone/>
            </a:pPr>
            <a:r>
              <a:rPr lang="en-US" b="0" i="0" dirty="0">
                <a:solidFill>
                  <a:srgbClr val="000000"/>
                </a:solidFill>
                <a:effectLst/>
                <a:latin typeface="NotoSansMono-Regular_6w"/>
              </a:rPr>
              <a:t>• Perception </a:t>
            </a:r>
          </a:p>
          <a:p>
            <a:pPr marL="0" indent="0">
              <a:buNone/>
            </a:pPr>
            <a:r>
              <a:rPr lang="en-US" b="0" i="0" dirty="0">
                <a:solidFill>
                  <a:srgbClr val="000000"/>
                </a:solidFill>
                <a:effectLst/>
                <a:latin typeface="NotoSansMono-Regular_6w"/>
              </a:rPr>
              <a:t>• Sensors receive input from environment </a:t>
            </a:r>
          </a:p>
          <a:p>
            <a:pPr marL="0" indent="0">
              <a:buNone/>
            </a:pPr>
            <a:r>
              <a:rPr lang="en-US" b="0" i="0" dirty="0">
                <a:solidFill>
                  <a:srgbClr val="000000"/>
                </a:solidFill>
                <a:effectLst/>
                <a:latin typeface="NotoSansMono-Regular_6w"/>
              </a:rPr>
              <a:t>• Keyboard clicks </a:t>
            </a:r>
          </a:p>
          <a:p>
            <a:pPr marL="0" indent="0">
              <a:buNone/>
            </a:pPr>
            <a:r>
              <a:rPr lang="en-US" b="0" i="0" dirty="0">
                <a:solidFill>
                  <a:srgbClr val="000000"/>
                </a:solidFill>
                <a:effectLst/>
                <a:latin typeface="NotoSansMono-Regular_6w"/>
              </a:rPr>
              <a:t>• Camera data </a:t>
            </a:r>
          </a:p>
          <a:p>
            <a:pPr marL="0" indent="0">
              <a:buNone/>
            </a:pPr>
            <a:r>
              <a:rPr lang="en-US" b="0" i="0" dirty="0">
                <a:solidFill>
                  <a:srgbClr val="000000"/>
                </a:solidFill>
                <a:effectLst/>
                <a:latin typeface="NotoSansMono-Regular_6w"/>
              </a:rPr>
              <a:t>• Action </a:t>
            </a:r>
          </a:p>
          <a:p>
            <a:pPr marL="0" indent="0">
              <a:buNone/>
            </a:pPr>
            <a:r>
              <a:rPr lang="en-US" b="0" i="0" dirty="0">
                <a:solidFill>
                  <a:srgbClr val="000000"/>
                </a:solidFill>
                <a:effectLst/>
                <a:latin typeface="NotoSansMono-Regular_6w"/>
              </a:rPr>
              <a:t>• Actuators impact the environment </a:t>
            </a:r>
          </a:p>
          <a:p>
            <a:pPr marL="0" indent="0">
              <a:buNone/>
            </a:pPr>
            <a:r>
              <a:rPr lang="en-US" b="0" i="0" dirty="0">
                <a:solidFill>
                  <a:srgbClr val="000000"/>
                </a:solidFill>
                <a:effectLst/>
                <a:latin typeface="NotoSansMono-Regular_6w"/>
              </a:rPr>
              <a:t>• Move a robotic arm </a:t>
            </a:r>
          </a:p>
          <a:p>
            <a:pPr marL="0" indent="0">
              <a:buNone/>
            </a:pPr>
            <a:r>
              <a:rPr lang="en-US" b="0" i="0" dirty="0">
                <a:solidFill>
                  <a:srgbClr val="000000"/>
                </a:solidFill>
                <a:effectLst/>
                <a:latin typeface="NotoSansMono-Regular_6w"/>
              </a:rPr>
              <a:t>• Generate output for computer display</a:t>
            </a:r>
            <a:endParaRPr lang="en-IN" dirty="0"/>
          </a:p>
        </p:txBody>
      </p:sp>
      <p:sp>
        <p:nvSpPr>
          <p:cNvPr id="5" name="Slide Number Placeholder 4">
            <a:extLst>
              <a:ext uri="{FF2B5EF4-FFF2-40B4-BE49-F238E27FC236}">
                <a16:creationId xmlns:a16="http://schemas.microsoft.com/office/drawing/2014/main" id="{41720364-1D50-E25B-BF03-BBF5287D271E}"/>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19041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F5F1-8813-9C3D-4F04-8BEAC10D054A}"/>
              </a:ext>
            </a:extLst>
          </p:cNvPr>
          <p:cNvSpPr>
            <a:spLocks noGrp="1"/>
          </p:cNvSpPr>
          <p:nvPr>
            <p:ph type="title"/>
          </p:nvPr>
        </p:nvSpPr>
        <p:spPr/>
        <p:txBody>
          <a:bodyPr/>
          <a:lstStyle/>
          <a:p>
            <a:r>
              <a:rPr lang="en-US" altLang="en-US" dirty="0"/>
              <a:t>Vacuum-cleaner world</a:t>
            </a:r>
            <a:endParaRPr lang="en-IN" dirty="0"/>
          </a:p>
        </p:txBody>
      </p:sp>
      <p:sp>
        <p:nvSpPr>
          <p:cNvPr id="5" name="Slide Number Placeholder 4">
            <a:extLst>
              <a:ext uri="{FF2B5EF4-FFF2-40B4-BE49-F238E27FC236}">
                <a16:creationId xmlns:a16="http://schemas.microsoft.com/office/drawing/2014/main" id="{6677DA99-6F4E-AC91-5357-5A64ECE0F396}"/>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4">
            <a:extLst>
              <a:ext uri="{FF2B5EF4-FFF2-40B4-BE49-F238E27FC236}">
                <a16:creationId xmlns:a16="http://schemas.microsoft.com/office/drawing/2014/main" id="{3883929B-D9CE-85F1-26DA-5D65710F23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7275" y="3372644"/>
            <a:ext cx="2457450" cy="1257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4C8ACC-9657-6AF4-8931-65E125501A2B}"/>
              </a:ext>
            </a:extLst>
          </p:cNvPr>
          <p:cNvSpPr txBox="1"/>
          <p:nvPr/>
        </p:nvSpPr>
        <p:spPr>
          <a:xfrm>
            <a:off x="3048000" y="2047776"/>
            <a:ext cx="6096000" cy="923330"/>
          </a:xfrm>
          <a:prstGeom prst="rect">
            <a:avLst/>
          </a:prstGeom>
          <a:noFill/>
        </p:spPr>
        <p:txBody>
          <a:bodyPr wrap="square">
            <a:spAutoFit/>
          </a:bodyPr>
          <a:lstStyle/>
          <a:p>
            <a:r>
              <a:rPr lang="en-US" altLang="en-US" dirty="0"/>
              <a:t>Percepts: location and contents, e.g., [</a:t>
            </a:r>
            <a:r>
              <a:rPr lang="en-US" altLang="en-US" dirty="0" err="1"/>
              <a:t>A,Dirty</a:t>
            </a:r>
            <a:r>
              <a:rPr lang="en-US" altLang="en-US" dirty="0"/>
              <a:t>]
</a:t>
            </a:r>
          </a:p>
          <a:p>
            <a:r>
              <a:rPr lang="en-US" altLang="en-US" dirty="0"/>
              <a:t>Actions: </a:t>
            </a:r>
            <a:r>
              <a:rPr lang="en-US" altLang="en-US" i="1" dirty="0"/>
              <a:t>Left</a:t>
            </a:r>
            <a:r>
              <a:rPr lang="en-US" altLang="en-US" dirty="0"/>
              <a:t>, </a:t>
            </a:r>
            <a:r>
              <a:rPr lang="en-US" altLang="en-US" i="1" dirty="0"/>
              <a:t>Right</a:t>
            </a:r>
            <a:r>
              <a:rPr lang="en-US" altLang="en-US" dirty="0"/>
              <a:t>, </a:t>
            </a:r>
            <a:r>
              <a:rPr lang="en-US" altLang="en-US" i="1" dirty="0"/>
              <a:t>Suck</a:t>
            </a:r>
            <a:r>
              <a:rPr lang="en-US" altLang="en-US" dirty="0"/>
              <a:t>, </a:t>
            </a:r>
            <a:r>
              <a:rPr lang="en-US" altLang="en-US" i="1" dirty="0" err="1"/>
              <a:t>NoOp</a:t>
            </a:r>
            <a:endParaRPr lang="en-IN" dirty="0"/>
          </a:p>
        </p:txBody>
      </p:sp>
    </p:spTree>
    <p:extLst>
      <p:ext uri="{BB962C8B-B14F-4D97-AF65-F5344CB8AC3E}">
        <p14:creationId xmlns:p14="http://schemas.microsoft.com/office/powerpoint/2010/main" val="184056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AA0F-EE5D-C728-B8E2-C9415BE991FA}"/>
              </a:ext>
            </a:extLst>
          </p:cNvPr>
          <p:cNvSpPr>
            <a:spLocks noGrp="1"/>
          </p:cNvSpPr>
          <p:nvPr>
            <p:ph type="title"/>
          </p:nvPr>
        </p:nvSpPr>
        <p:spPr/>
        <p:txBody>
          <a:bodyPr/>
          <a:lstStyle/>
          <a:p>
            <a:r>
              <a:rPr lang="en-US" altLang="en-US" dirty="0"/>
              <a:t>Rational agents</a:t>
            </a:r>
            <a:endParaRPr lang="en-IN" dirty="0"/>
          </a:p>
        </p:txBody>
      </p:sp>
      <p:sp>
        <p:nvSpPr>
          <p:cNvPr id="3" name="Content Placeholder 2">
            <a:extLst>
              <a:ext uri="{FF2B5EF4-FFF2-40B4-BE49-F238E27FC236}">
                <a16:creationId xmlns:a16="http://schemas.microsoft.com/office/drawing/2014/main" id="{6C6EBD43-E821-B068-BDC2-583DB6F91237}"/>
              </a:ext>
            </a:extLst>
          </p:cNvPr>
          <p:cNvSpPr>
            <a:spLocks noGrp="1"/>
          </p:cNvSpPr>
          <p:nvPr>
            <p:ph idx="1"/>
          </p:nvPr>
        </p:nvSpPr>
        <p:spPr>
          <a:xfrm>
            <a:off x="838200" y="1825625"/>
            <a:ext cx="6503504" cy="4351338"/>
          </a:xfrm>
        </p:spPr>
        <p:txBody>
          <a:bodyPr>
            <a:normAutofit fontScale="85000" lnSpcReduction="10000"/>
          </a:bodyPr>
          <a:lstStyle/>
          <a:p>
            <a:pPr>
              <a:lnSpc>
                <a:spcPct val="90000"/>
              </a:lnSpc>
            </a:pPr>
            <a:r>
              <a:rPr lang="en-US" altLang="en-US" sz="2800" dirty="0"/>
              <a:t>An agent should strive to "do the right thing", based on what it can perceive and the actions it can perform. The right action is the one that will cause the agent to be most successful
</a:t>
            </a:r>
          </a:p>
          <a:p>
            <a:pPr>
              <a:lnSpc>
                <a:spcPct val="90000"/>
              </a:lnSpc>
            </a:pPr>
            <a:r>
              <a:rPr lang="en-US" altLang="en-US" sz="2800" dirty="0"/>
              <a:t>Performance measure: An objective criterion for success of an agent's behavior
</a:t>
            </a:r>
          </a:p>
          <a:p>
            <a:pPr>
              <a:lnSpc>
                <a:spcPct val="90000"/>
              </a:lnSpc>
            </a:pPr>
            <a:r>
              <a:rPr lang="en-US" altLang="en-US" sz="2800" dirty="0"/>
              <a:t>E.g., performance measure of a vacuum-cleaner agent could be amount of dirt cleaned up, amount of time taken, amount of electricity consumed, amount of noise generated, etc.</a:t>
            </a:r>
            <a:endParaRPr lang="en-IN" dirty="0"/>
          </a:p>
        </p:txBody>
      </p:sp>
      <p:sp>
        <p:nvSpPr>
          <p:cNvPr id="5" name="Slide Number Placeholder 4">
            <a:extLst>
              <a:ext uri="{FF2B5EF4-FFF2-40B4-BE49-F238E27FC236}">
                <a16:creationId xmlns:a16="http://schemas.microsoft.com/office/drawing/2014/main" id="{D0837828-40FF-4A18-F1B5-7C651529B05B}"/>
              </a:ext>
            </a:extLst>
          </p:cNvPr>
          <p:cNvSpPr>
            <a:spLocks noGrp="1"/>
          </p:cNvSpPr>
          <p:nvPr>
            <p:ph type="sldNum" sz="quarter" idx="12"/>
          </p:nvPr>
        </p:nvSpPr>
        <p:spPr/>
        <p:txBody>
          <a:bodyPr/>
          <a:lstStyle/>
          <a:p>
            <a:fld id="{BDCDBBEF-AA6C-4BA6-85B2-A17D7F280E38}" type="slidenum">
              <a:rPr lang="en-US" smtClean="0"/>
              <a:pPr/>
              <a:t>19</a:t>
            </a:fld>
            <a:endParaRPr lang="en-US"/>
          </a:p>
        </p:txBody>
      </p:sp>
      <p:sp>
        <p:nvSpPr>
          <p:cNvPr id="7" name="TextBox 6">
            <a:extLst>
              <a:ext uri="{FF2B5EF4-FFF2-40B4-BE49-F238E27FC236}">
                <a16:creationId xmlns:a16="http://schemas.microsoft.com/office/drawing/2014/main" id="{6E084FF2-529B-A8C1-770A-9B7F1FBFFAEC}"/>
              </a:ext>
            </a:extLst>
          </p:cNvPr>
          <p:cNvSpPr txBox="1"/>
          <p:nvPr/>
        </p:nvSpPr>
        <p:spPr>
          <a:xfrm>
            <a:off x="7497417" y="465495"/>
            <a:ext cx="3485322" cy="2585323"/>
          </a:xfrm>
          <a:prstGeom prst="rect">
            <a:avLst/>
          </a:prstGeom>
          <a:noFill/>
        </p:spPr>
        <p:txBody>
          <a:bodyPr wrap="square">
            <a:spAutoFit/>
          </a:bodyPr>
          <a:lstStyle/>
          <a:p>
            <a:r>
              <a:rPr lang="en-US" altLang="en-US" dirty="0">
                <a:solidFill>
                  <a:srgbClr val="FF0000"/>
                </a:solidFill>
              </a:rPr>
              <a:t>Rational</a:t>
            </a:r>
            <a:r>
              <a:rPr lang="en-US" altLang="en-US" dirty="0"/>
              <a:t> </a:t>
            </a:r>
            <a:r>
              <a:rPr lang="en-US" altLang="en-US" dirty="0">
                <a:solidFill>
                  <a:srgbClr val="FF0000"/>
                </a:solidFill>
              </a:rPr>
              <a:t>Agent</a:t>
            </a:r>
            <a:r>
              <a:rPr lang="en-US" altLang="en-US" dirty="0"/>
              <a:t>: For each possible percept sequence, a rational agent should select an action that is expected to maximize its performance measure, given the evidence provided by the percept sequence and whatever built-in knowledge the agent has.
</a:t>
            </a:r>
          </a:p>
        </p:txBody>
      </p:sp>
      <p:sp>
        <p:nvSpPr>
          <p:cNvPr id="9" name="TextBox 8">
            <a:extLst>
              <a:ext uri="{FF2B5EF4-FFF2-40B4-BE49-F238E27FC236}">
                <a16:creationId xmlns:a16="http://schemas.microsoft.com/office/drawing/2014/main" id="{2F25393B-5626-480F-A04E-4D857FBC972B}"/>
              </a:ext>
            </a:extLst>
          </p:cNvPr>
          <p:cNvSpPr txBox="1"/>
          <p:nvPr/>
        </p:nvSpPr>
        <p:spPr>
          <a:xfrm>
            <a:off x="7497417" y="3687921"/>
            <a:ext cx="4621696" cy="2031325"/>
          </a:xfrm>
          <a:prstGeom prst="rect">
            <a:avLst/>
          </a:prstGeom>
          <a:noFill/>
        </p:spPr>
        <p:txBody>
          <a:bodyPr wrap="square">
            <a:spAutoFit/>
          </a:bodyPr>
          <a:lstStyle/>
          <a:p>
            <a:r>
              <a:rPr lang="en-US" altLang="en-US" dirty="0">
                <a:solidFill>
                  <a:srgbClr val="FF0000"/>
                </a:solidFill>
              </a:rPr>
              <a:t>Rational</a:t>
            </a:r>
            <a:r>
              <a:rPr lang="en-US" altLang="en-US" dirty="0"/>
              <a:t> </a:t>
            </a:r>
            <a:r>
              <a:rPr lang="en-US" altLang="en-US" dirty="0">
                <a:solidFill>
                  <a:srgbClr val="FF0000"/>
                </a:solidFill>
              </a:rPr>
              <a:t>Agent</a:t>
            </a:r>
            <a:r>
              <a:rPr lang="en-US" altLang="en-US" dirty="0"/>
              <a:t>: For each possible percept sequence, a rational agent should select an action that is expected to maximize its performance measure, given the evidence provided by the percept sequence and whatever built-in knowledge the agent has.
</a:t>
            </a:r>
          </a:p>
        </p:txBody>
      </p:sp>
    </p:spTree>
    <p:extLst>
      <p:ext uri="{BB962C8B-B14F-4D97-AF65-F5344CB8AC3E}">
        <p14:creationId xmlns:p14="http://schemas.microsoft.com/office/powerpoint/2010/main" val="321310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48464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1D2125"/>
                </a:solidFill>
                <a:effectLst/>
                <a:latin typeface="Times New Roman" panose="02020603050405020304" pitchFamily="18" charset="0"/>
                <a:cs typeface="Times New Roman" panose="02020603050405020304" pitchFamily="18" charset="0"/>
              </a:rPr>
              <a:t>(AI) is a research field that studies how to realize the intelligent human</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behaviors on a computer. The ultimate goal of AI is to make a computer that</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can learn, plan, and solve problems autonomously. Although AI has been studied</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for more than half a century, we still cannot make a computer that is as</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intelligent as a human in all aspects, The main research topics in AI include: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problem solving, reasoning, planning, natural language understanding, computer</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vision, automatic programming, machine learning, and so on. Of course, these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topics are closely related with each other. In this course, we will study the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most fundamental knowledge for understanding AI. We will introduce some basic</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search algorithms for problem solving; knowledge representation and reasoning;</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pattern recognition; fuzzy logic; and neural networks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931A-8E8B-9DF3-9D7C-3113F9773DA3}"/>
              </a:ext>
            </a:extLst>
          </p:cNvPr>
          <p:cNvSpPr>
            <a:spLocks noGrp="1"/>
          </p:cNvSpPr>
          <p:nvPr>
            <p:ph type="title"/>
          </p:nvPr>
        </p:nvSpPr>
        <p:spPr>
          <a:xfrm>
            <a:off x="838200" y="365125"/>
            <a:ext cx="2342322" cy="1325563"/>
          </a:xfrm>
        </p:spPr>
        <p:txBody>
          <a:bodyPr/>
          <a:lstStyle/>
          <a:p>
            <a:r>
              <a:rPr lang="en-IN" b="1" dirty="0"/>
              <a:t>PEAS</a:t>
            </a:r>
          </a:p>
        </p:txBody>
      </p:sp>
      <p:sp>
        <p:nvSpPr>
          <p:cNvPr id="3" name="Content Placeholder 2">
            <a:extLst>
              <a:ext uri="{FF2B5EF4-FFF2-40B4-BE49-F238E27FC236}">
                <a16:creationId xmlns:a16="http://schemas.microsoft.com/office/drawing/2014/main" id="{B17566DA-908D-7E8C-1625-1F0D4C6AB7EF}"/>
              </a:ext>
            </a:extLst>
          </p:cNvPr>
          <p:cNvSpPr>
            <a:spLocks noGrp="1"/>
          </p:cNvSpPr>
          <p:nvPr>
            <p:ph idx="1"/>
          </p:nvPr>
        </p:nvSpPr>
        <p:spPr>
          <a:xfrm>
            <a:off x="838200" y="1825625"/>
            <a:ext cx="5257800" cy="4351338"/>
          </a:xfrm>
        </p:spPr>
        <p:txBody>
          <a:bodyPr>
            <a:normAutofit fontScale="92500"/>
          </a:bodyPr>
          <a:lstStyle/>
          <a:p>
            <a:pPr>
              <a:lnSpc>
                <a:spcPct val="90000"/>
              </a:lnSpc>
            </a:pPr>
            <a:r>
              <a:rPr lang="en-US" altLang="en-US" dirty="0"/>
              <a:t>PEAS: Performance measure, Environment, Actuators, Sensors</a:t>
            </a:r>
          </a:p>
          <a:p>
            <a:pPr>
              <a:lnSpc>
                <a:spcPct val="90000"/>
              </a:lnSpc>
            </a:pPr>
            <a:r>
              <a:rPr lang="en-US" altLang="en-US" dirty="0"/>
              <a:t>Must first specify the setting for intelligent agent design</a:t>
            </a:r>
          </a:p>
          <a:p>
            <a:pPr>
              <a:lnSpc>
                <a:spcPct val="90000"/>
              </a:lnSpc>
            </a:pPr>
            <a:r>
              <a:rPr lang="en-US" altLang="en-US" dirty="0"/>
              <a:t>Consider, e.g., the task of designing an automated taxi driver:</a:t>
            </a:r>
          </a:p>
          <a:p>
            <a:pPr lvl="1">
              <a:lnSpc>
                <a:spcPct val="90000"/>
              </a:lnSpc>
            </a:pPr>
            <a:r>
              <a:rPr lang="en-US" altLang="en-US" sz="2800" dirty="0"/>
              <a:t>Performance measure</a:t>
            </a:r>
          </a:p>
          <a:p>
            <a:pPr lvl="1">
              <a:lnSpc>
                <a:spcPct val="90000"/>
              </a:lnSpc>
            </a:pPr>
            <a:r>
              <a:rPr lang="en-US" altLang="en-US" sz="2800" dirty="0"/>
              <a:t>Environment</a:t>
            </a:r>
          </a:p>
          <a:p>
            <a:pPr lvl="1">
              <a:lnSpc>
                <a:spcPct val="90000"/>
              </a:lnSpc>
            </a:pPr>
            <a:r>
              <a:rPr lang="en-US" altLang="en-US" sz="2800" dirty="0"/>
              <a:t>Actuators</a:t>
            </a:r>
          </a:p>
          <a:p>
            <a:pPr lvl="1">
              <a:lnSpc>
                <a:spcPct val="90000"/>
              </a:lnSpc>
            </a:pPr>
            <a:r>
              <a:rPr lang="en-US" altLang="en-US" sz="2800" dirty="0"/>
              <a:t>Sensors</a:t>
            </a:r>
          </a:p>
          <a:p>
            <a:endParaRPr lang="en-IN" dirty="0"/>
          </a:p>
        </p:txBody>
      </p:sp>
      <p:sp>
        <p:nvSpPr>
          <p:cNvPr id="5" name="Slide Number Placeholder 4">
            <a:extLst>
              <a:ext uri="{FF2B5EF4-FFF2-40B4-BE49-F238E27FC236}">
                <a16:creationId xmlns:a16="http://schemas.microsoft.com/office/drawing/2014/main" id="{A17F6FA0-94B6-52CF-6E01-BD29E5401221}"/>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7" name="TextBox 6">
            <a:extLst>
              <a:ext uri="{FF2B5EF4-FFF2-40B4-BE49-F238E27FC236}">
                <a16:creationId xmlns:a16="http://schemas.microsoft.com/office/drawing/2014/main" id="{317F65D0-02DD-5447-462B-6B1AAFA938AF}"/>
              </a:ext>
            </a:extLst>
          </p:cNvPr>
          <p:cNvSpPr txBox="1"/>
          <p:nvPr/>
        </p:nvSpPr>
        <p:spPr>
          <a:xfrm>
            <a:off x="6096000" y="1280386"/>
            <a:ext cx="5562600" cy="3643433"/>
          </a:xfrm>
          <a:prstGeom prst="rect">
            <a:avLst/>
          </a:prstGeom>
          <a:noFill/>
        </p:spPr>
        <p:txBody>
          <a:bodyPr wrap="square">
            <a:spAutoFit/>
          </a:bodyPr>
          <a:lstStyle/>
          <a:p>
            <a:pPr>
              <a:lnSpc>
                <a:spcPct val="80000"/>
              </a:lnSpc>
            </a:pPr>
            <a:r>
              <a:rPr lang="en-US" altLang="en-US" sz="1800" dirty="0"/>
              <a:t>Must first specify the setting for intelligent agent design
</a:t>
            </a:r>
          </a:p>
          <a:p>
            <a:pPr>
              <a:lnSpc>
                <a:spcPct val="80000"/>
              </a:lnSpc>
            </a:pPr>
            <a:r>
              <a:rPr lang="en-US" altLang="en-US" sz="1800" dirty="0"/>
              <a:t>Consider, e.g., the task of designing an automated taxi driver:
</a:t>
            </a:r>
          </a:p>
          <a:p>
            <a:pPr lvl="1">
              <a:lnSpc>
                <a:spcPct val="80000"/>
              </a:lnSpc>
            </a:pPr>
            <a:r>
              <a:rPr lang="en-US" altLang="en-US" sz="1800" dirty="0"/>
              <a:t>Performance measure: Safe, fast, legal, comfortable trip, maximize profits
</a:t>
            </a:r>
          </a:p>
          <a:p>
            <a:pPr lvl="1">
              <a:lnSpc>
                <a:spcPct val="80000"/>
              </a:lnSpc>
            </a:pPr>
            <a:r>
              <a:rPr lang="en-US" altLang="en-US" sz="1800" dirty="0"/>
              <a:t>Environment: Roads, other traffic, pedestrians, customers
</a:t>
            </a:r>
          </a:p>
          <a:p>
            <a:pPr lvl="1">
              <a:lnSpc>
                <a:spcPct val="80000"/>
              </a:lnSpc>
            </a:pPr>
            <a:r>
              <a:rPr lang="en-US" altLang="en-US" sz="1800" dirty="0"/>
              <a:t>Actuators: Steering wheel, accelerator, brake, signal, horn
</a:t>
            </a:r>
          </a:p>
          <a:p>
            <a:pPr lvl="1">
              <a:lnSpc>
                <a:spcPct val="80000"/>
              </a:lnSpc>
            </a:pPr>
            <a:r>
              <a:rPr lang="en-US" altLang="en-US" sz="1800" dirty="0"/>
              <a:t>Sensors: Cameras, sonar, speedometer, GPS, odometer, engine sensors, keyboard</a:t>
            </a:r>
            <a:endParaRPr lang="en-IN" dirty="0"/>
          </a:p>
        </p:txBody>
      </p:sp>
    </p:spTree>
    <p:extLst>
      <p:ext uri="{BB962C8B-B14F-4D97-AF65-F5344CB8AC3E}">
        <p14:creationId xmlns:p14="http://schemas.microsoft.com/office/powerpoint/2010/main" val="238929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8062-046A-D121-A630-C55C00DF9CCF}"/>
              </a:ext>
            </a:extLst>
          </p:cNvPr>
          <p:cNvSpPr>
            <a:spLocks noGrp="1"/>
          </p:cNvSpPr>
          <p:nvPr>
            <p:ph type="title"/>
          </p:nvPr>
        </p:nvSpPr>
        <p:spPr/>
        <p:txBody>
          <a:bodyPr/>
          <a:lstStyle/>
          <a:p>
            <a:r>
              <a:rPr lang="en-US" altLang="en-US" dirty="0"/>
              <a:t>Environment types</a:t>
            </a:r>
            <a:endParaRPr lang="en-IN" dirty="0"/>
          </a:p>
        </p:txBody>
      </p:sp>
      <p:sp>
        <p:nvSpPr>
          <p:cNvPr id="3" name="Content Placeholder 2">
            <a:extLst>
              <a:ext uri="{FF2B5EF4-FFF2-40B4-BE49-F238E27FC236}">
                <a16:creationId xmlns:a16="http://schemas.microsoft.com/office/drawing/2014/main" id="{BF35830C-B520-0206-1C80-CC69736CE080}"/>
              </a:ext>
            </a:extLst>
          </p:cNvPr>
          <p:cNvSpPr>
            <a:spLocks noGrp="1"/>
          </p:cNvSpPr>
          <p:nvPr>
            <p:ph idx="1"/>
          </p:nvPr>
        </p:nvSpPr>
        <p:spPr/>
        <p:txBody>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	Chess with 	Chess without 	Taxi driving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				a clock		a clock</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Fully observable	Yes		Yes		No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Deterministic		Strategic	Strategic	No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Episodic          		No		No		No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Static 			Semi		Yes 		No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Discrete		Yes 		Yes		No</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Single agent		No		No		No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en-US" altLang="en-US" sz="20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The environment type largely determines the agent design</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The real world is (of course) partially observable, stochastic, sequential, dynamic, continuous, multi-agent</a:t>
            </a:r>
          </a:p>
          <a:p>
            <a:endParaRPr lang="en-IN" dirty="0"/>
          </a:p>
        </p:txBody>
      </p:sp>
      <p:sp>
        <p:nvSpPr>
          <p:cNvPr id="5" name="Slide Number Placeholder 4">
            <a:extLst>
              <a:ext uri="{FF2B5EF4-FFF2-40B4-BE49-F238E27FC236}">
                <a16:creationId xmlns:a16="http://schemas.microsoft.com/office/drawing/2014/main" id="{8C29C210-2870-C7F7-0DD5-4666D1443E46}"/>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44227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5712-BDA2-6851-A41A-CE0FBAA3B7C4}"/>
              </a:ext>
            </a:extLst>
          </p:cNvPr>
          <p:cNvSpPr>
            <a:spLocks noGrp="1"/>
          </p:cNvSpPr>
          <p:nvPr>
            <p:ph type="title"/>
          </p:nvPr>
        </p:nvSpPr>
        <p:spPr/>
        <p:txBody>
          <a:bodyPr/>
          <a:lstStyle/>
          <a:p>
            <a:r>
              <a:rPr lang="en-US" altLang="en-US" dirty="0"/>
              <a:t>Agent types</a:t>
            </a:r>
            <a:endParaRPr lang="en-IN" dirty="0"/>
          </a:p>
        </p:txBody>
      </p:sp>
      <p:sp>
        <p:nvSpPr>
          <p:cNvPr id="3" name="Content Placeholder 2">
            <a:extLst>
              <a:ext uri="{FF2B5EF4-FFF2-40B4-BE49-F238E27FC236}">
                <a16:creationId xmlns:a16="http://schemas.microsoft.com/office/drawing/2014/main" id="{49A8D322-FD46-CEDA-4C2B-D8C5B125005E}"/>
              </a:ext>
            </a:extLst>
          </p:cNvPr>
          <p:cNvSpPr>
            <a:spLocks noGrp="1"/>
          </p:cNvSpPr>
          <p:nvPr>
            <p:ph idx="1"/>
          </p:nvPr>
        </p:nvSpPr>
        <p:spPr>
          <a:xfrm>
            <a:off x="838200" y="1825625"/>
            <a:ext cx="4422913" cy="4351338"/>
          </a:xfrm>
        </p:spPr>
        <p:txBody>
          <a:bodyPr/>
          <a:lstStyle/>
          <a:p>
            <a:r>
              <a:rPr lang="en-US" altLang="en-US" dirty="0"/>
              <a:t>Four basic types in order of increasing generality:</a:t>
            </a:r>
          </a:p>
          <a:p>
            <a:r>
              <a:rPr lang="en-US" altLang="en-US" dirty="0"/>
              <a:t>Simple reflex agents</a:t>
            </a:r>
          </a:p>
          <a:p>
            <a:r>
              <a:rPr lang="en-US" altLang="en-US" dirty="0"/>
              <a:t>Model-based reflex agents</a:t>
            </a:r>
          </a:p>
          <a:p>
            <a:pPr marL="0" indent="0">
              <a:buNone/>
            </a:pPr>
            <a:endParaRPr lang="en-IN" dirty="0"/>
          </a:p>
        </p:txBody>
      </p:sp>
      <p:sp>
        <p:nvSpPr>
          <p:cNvPr id="5" name="Slide Number Placeholder 4">
            <a:extLst>
              <a:ext uri="{FF2B5EF4-FFF2-40B4-BE49-F238E27FC236}">
                <a16:creationId xmlns:a16="http://schemas.microsoft.com/office/drawing/2014/main" id="{6D53E9E0-8AED-66AB-E333-0F95F9AB1CEA}"/>
              </a:ext>
            </a:extLst>
          </p:cNvPr>
          <p:cNvSpPr>
            <a:spLocks noGrp="1"/>
          </p:cNvSpPr>
          <p:nvPr>
            <p:ph type="sldNum" sz="quarter" idx="12"/>
          </p:nvPr>
        </p:nvSpPr>
        <p:spPr/>
        <p:txBody>
          <a:bodyPr/>
          <a:lstStyle/>
          <a:p>
            <a:fld id="{BDCDBBEF-AA6C-4BA6-85B2-A17D7F280E38}" type="slidenum">
              <a:rPr lang="en-US" smtClean="0"/>
              <a:pPr/>
              <a:t>22</a:t>
            </a:fld>
            <a:endParaRPr lang="en-US"/>
          </a:p>
        </p:txBody>
      </p:sp>
      <p:pic>
        <p:nvPicPr>
          <p:cNvPr id="9" name="Picture 4">
            <a:extLst>
              <a:ext uri="{FF2B5EF4-FFF2-40B4-BE49-F238E27FC236}">
                <a16:creationId xmlns:a16="http://schemas.microsoft.com/office/drawing/2014/main" id="{E4D3B950-7A56-408A-B345-AD8D0C484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365125"/>
            <a:ext cx="4114800" cy="26198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a:extLst>
              <a:ext uri="{FF2B5EF4-FFF2-40B4-BE49-F238E27FC236}">
                <a16:creationId xmlns:a16="http://schemas.microsoft.com/office/drawing/2014/main" id="{8CF0EC0A-293D-AE70-0269-B371E0A56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96000" y="3361096"/>
            <a:ext cx="4114800" cy="26191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27623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9EAD4-0041-D399-55DD-34D75260F91C}"/>
              </a:ext>
            </a:extLst>
          </p:cNvPr>
          <p:cNvSpPr>
            <a:spLocks noGrp="1"/>
          </p:cNvSpPr>
          <p:nvPr>
            <p:ph idx="1"/>
          </p:nvPr>
        </p:nvSpPr>
        <p:spPr/>
        <p:txBody>
          <a:bodyPr/>
          <a:lstStyle/>
          <a:p>
            <a:r>
              <a:rPr lang="en-US" altLang="en-US" dirty="0"/>
              <a:t>Goal-based agents</a:t>
            </a:r>
          </a:p>
          <a:p>
            <a:endParaRPr lang="en-US" altLang="en-US" dirty="0"/>
          </a:p>
          <a:p>
            <a:endParaRPr lang="en-US" altLang="en-US" dirty="0"/>
          </a:p>
          <a:p>
            <a:endParaRPr lang="en-US" altLang="en-US" dirty="0"/>
          </a:p>
          <a:p>
            <a:endParaRPr lang="en-US" altLang="en-US" dirty="0"/>
          </a:p>
          <a:p>
            <a:r>
              <a:rPr lang="en-US" altLang="en-US" dirty="0"/>
              <a:t>Utility-based agents</a:t>
            </a:r>
          </a:p>
          <a:p>
            <a:endParaRPr lang="en-IN" dirty="0"/>
          </a:p>
        </p:txBody>
      </p:sp>
      <p:sp>
        <p:nvSpPr>
          <p:cNvPr id="5" name="Slide Number Placeholder 4">
            <a:extLst>
              <a:ext uri="{FF2B5EF4-FFF2-40B4-BE49-F238E27FC236}">
                <a16:creationId xmlns:a16="http://schemas.microsoft.com/office/drawing/2014/main" id="{4C573BDB-C36B-D871-4E3E-C01752C79BDC}"/>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6" name="Picture 5">
            <a:extLst>
              <a:ext uri="{FF2B5EF4-FFF2-40B4-BE49-F238E27FC236}">
                <a16:creationId xmlns:a16="http://schemas.microsoft.com/office/drawing/2014/main" id="{D2ACFFC1-B992-69AA-EF54-05673051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44548" y="322881"/>
            <a:ext cx="3733800" cy="23768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5">
            <a:extLst>
              <a:ext uri="{FF2B5EF4-FFF2-40B4-BE49-F238E27FC236}">
                <a16:creationId xmlns:a16="http://schemas.microsoft.com/office/drawing/2014/main" id="{51980CD9-1CB7-1D32-369E-EA0D1D837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44424" y="3429000"/>
            <a:ext cx="3733924" cy="23768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9006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B8BE-3A1D-0912-6A6F-7CD45BC1F1AA}"/>
              </a:ext>
            </a:extLst>
          </p:cNvPr>
          <p:cNvSpPr>
            <a:spLocks noGrp="1"/>
          </p:cNvSpPr>
          <p:nvPr>
            <p:ph type="title"/>
          </p:nvPr>
        </p:nvSpPr>
        <p:spPr/>
        <p:txBody>
          <a:bodyPr/>
          <a:lstStyle/>
          <a:p>
            <a:r>
              <a:rPr lang="en-IN" dirty="0"/>
              <a:t>Learning agents</a:t>
            </a:r>
          </a:p>
        </p:txBody>
      </p:sp>
      <p:sp>
        <p:nvSpPr>
          <p:cNvPr id="5" name="Slide Number Placeholder 4">
            <a:extLst>
              <a:ext uri="{FF2B5EF4-FFF2-40B4-BE49-F238E27FC236}">
                <a16:creationId xmlns:a16="http://schemas.microsoft.com/office/drawing/2014/main" id="{B20B63B1-7D85-6B27-95E1-6F9544113ECF}"/>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7" name="Picture 9">
            <a:extLst>
              <a:ext uri="{FF2B5EF4-FFF2-40B4-BE49-F238E27FC236}">
                <a16:creationId xmlns:a16="http://schemas.microsoft.com/office/drawing/2014/main" id="{BD0DBE0B-384D-11D1-4646-7C30D41EF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85862"/>
            <a:ext cx="7162800" cy="5031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865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Assessment Questions</a:t>
            </a:r>
            <a:endParaRPr lang="en-US" dirty="0"/>
          </a:p>
        </p:txBody>
      </p:sp>
      <p:sp>
        <p:nvSpPr>
          <p:cNvPr id="3" name="Content Placeholder 2"/>
          <p:cNvSpPr>
            <a:spLocks noGrp="1"/>
          </p:cNvSpPr>
          <p:nvPr>
            <p:ph idx="1"/>
          </p:nvPr>
        </p:nvSpPr>
        <p:spPr/>
        <p:txBody>
          <a:bodyPr/>
          <a:lstStyle/>
          <a:p>
            <a:pPr algn="just"/>
            <a:r>
              <a:rPr lang="en-US" dirty="0"/>
              <a:t>What do you mean by AI? Discuss its advantages and disadvantages.</a:t>
            </a:r>
          </a:p>
          <a:p>
            <a:pPr algn="just"/>
            <a:endParaRPr lang="en-US" dirty="0"/>
          </a:p>
          <a:p>
            <a:pPr algn="just"/>
            <a:r>
              <a:rPr lang="en-US" dirty="0"/>
              <a:t>Explain 3 main applications of AI in Current era .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25</a:t>
            </a:fld>
            <a:endParaRPr lang="en-US" altLang="en-US"/>
          </a:p>
        </p:txBody>
      </p:sp>
    </p:spTree>
    <p:extLst>
      <p:ext uri="{BB962C8B-B14F-4D97-AF65-F5344CB8AC3E}">
        <p14:creationId xmlns:p14="http://schemas.microsoft.com/office/powerpoint/2010/main" val="1181376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Artificial Intelligence: A Modern Approach by Stuart Russell and Peter Norvig. Prentice-Hall, 2003 (2nd Edition).</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26</a:t>
            </a:fld>
            <a:endParaRPr lang="en-US"/>
          </a:p>
        </p:txBody>
      </p:sp>
    </p:spTree>
    <p:extLst>
      <p:ext uri="{BB962C8B-B14F-4D97-AF65-F5344CB8AC3E}">
        <p14:creationId xmlns:p14="http://schemas.microsoft.com/office/powerpoint/2010/main" val="1029974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492209"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a:latin typeface="Casper" panose="02000506000000020004" pitchFamily="2" charset="0"/>
                <a:cs typeface="Segoe UI" panose="020B0502040204020203" pitchFamily="34" charset="0"/>
                <a:hlinkClick r:id="rId4"/>
              </a:rPr>
              <a:t>Ankur.e13693@cumail.in</a:t>
            </a:r>
            <a:endParaRPr lang="en-US" sz="3200" dirty="0">
              <a:latin typeface="Casper" panose="02000506000000020004" pitchFamily="2" charset="0"/>
              <a:cs typeface="Segoe UI" panose="020B0502040204020203" pitchFamily="34" charset="0"/>
            </a:endParaRPr>
          </a:p>
          <a:p>
            <a:r>
              <a:rPr lang="en-US" sz="3200" dirty="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60718306"/>
              </p:ext>
            </p:extLst>
          </p:nvPr>
        </p:nvGraphicFramePr>
        <p:xfrm>
          <a:off x="837127" y="1931829"/>
          <a:ext cx="10824649" cy="128016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Understand the basics of the theory and practice of Artificial Intelligence as a discipline and about intelligent agents capable of problem formulation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65407867"/>
              </p:ext>
            </p:extLst>
          </p:nvPr>
        </p:nvGraphicFramePr>
        <p:xfrm>
          <a:off x="821635" y="1120462"/>
          <a:ext cx="10760764" cy="4973284"/>
        </p:xfrm>
        <a:graphic>
          <a:graphicData uri="http://schemas.openxmlformats.org/drawingml/2006/table">
            <a:tbl>
              <a:tblPr firstRow="1" firstCol="1" bandRow="1"/>
              <a:tblGrid>
                <a:gridCol w="1855074">
                  <a:extLst>
                    <a:ext uri="{9D8B030D-6E8A-4147-A177-3AD203B41FA5}">
                      <a16:colId xmlns:a16="http://schemas.microsoft.com/office/drawing/2014/main" val="20000"/>
                    </a:ext>
                  </a:extLst>
                </a:gridCol>
                <a:gridCol w="3893579">
                  <a:extLst>
                    <a:ext uri="{9D8B030D-6E8A-4147-A177-3AD203B41FA5}">
                      <a16:colId xmlns:a16="http://schemas.microsoft.com/office/drawing/2014/main" val="2301059245"/>
                    </a:ext>
                  </a:extLst>
                </a:gridCol>
                <a:gridCol w="5012111">
                  <a:extLst>
                    <a:ext uri="{9D8B030D-6E8A-4147-A177-3AD203B41FA5}">
                      <a16:colId xmlns:a16="http://schemas.microsoft.com/office/drawing/2014/main" val="20001"/>
                    </a:ext>
                  </a:extLst>
                </a:gridCol>
              </a:tblGrid>
              <a:tr h="548618">
                <a:tc>
                  <a:txBody>
                    <a:bodyPr/>
                    <a:lstStyle/>
                    <a:p>
                      <a:pPr marL="0" marR="53975" algn="just">
                        <a:spcBef>
                          <a:spcPts val="0"/>
                        </a:spcBef>
                        <a:spcAft>
                          <a:spcPts val="0"/>
                        </a:spcAft>
                      </a:pPr>
                      <a:r>
                        <a:rPr lang="en-IN" sz="2400" b="1" dirty="0">
                          <a:effectLst/>
                          <a:latin typeface="Times New Roman"/>
                          <a:ea typeface="Calibri"/>
                          <a:cs typeface="Arial"/>
                        </a:rPr>
                        <a:t>Unit-1</a:t>
                      </a: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02793">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Ch1.Introduction to AI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Introduction Artificial Intelligence and its applications, Artificial Intelligence Techniques, Intelligent Agents, Nature of Agents, Learning Agents., advantages, and limitations of AI, Application of AI.</a:t>
                      </a:r>
                    </a:p>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59680"/>
                  </a:ext>
                </a:extLst>
              </a:tr>
              <a:tr h="1102412">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Ch2.Searching techniques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Problem solving techniques State space search, control strategies, Blind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5854">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Ch3.Informed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Heuristic search, problem characteristics, production system characteristics., Generate and test, Hill climbing, best first search, A* search, Constraint satisfaction problem.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p:txBody>
          <a:bodyPr>
            <a:normAutofit lnSpcReduction="10000"/>
          </a:bodyPr>
          <a:lstStyle/>
          <a:p>
            <a:pPr lvl="0" algn="just"/>
            <a:r>
              <a:rPr lang="en-IN" sz="3200" b="1" dirty="0">
                <a:solidFill>
                  <a:srgbClr val="000000"/>
                </a:solidFill>
                <a:latin typeface="Times New Roman" panose="02020603050405020304" pitchFamily="18" charset="0"/>
                <a:cs typeface="Times New Roman" panose="02020603050405020304" pitchFamily="18" charset="0"/>
              </a:rPr>
              <a:t>TEXT BOOKS</a:t>
            </a:r>
            <a:endParaRPr lang="en-US" sz="3200" b="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1700"/>
              </a:spcBef>
              <a:spcAft>
                <a:spcPts val="1200"/>
              </a:spcAft>
              <a:buNone/>
              <a:tabLst>
                <a:tab pos="3289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Intelligence: A Modern Approach by Stuart Russell and Peter Norvig. Prentice-Hall, 2003 (2ndEdition).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Elaine Riche, Kevin Knight and Shivashankar B. Nair, “Artificial Intelligence”, Third Edition, TMH Educations Pvt. Ltd., 2008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r>
              <a:rPr lang="en-IN" b="1" dirty="0">
                <a:solidFill>
                  <a:srgbClr val="000000"/>
                </a:solidFill>
                <a:latin typeface="Times New Roman" panose="02020603050405020304" pitchFamily="18" charset="0"/>
                <a:cs typeface="Times New Roman" panose="02020603050405020304" pitchFamily="18" charset="0"/>
              </a:rPr>
              <a:t>REFERENCE BOOKS</a:t>
            </a:r>
            <a:endParaRPr lang="en-US" b="1" dirty="0">
              <a:solidFill>
                <a:srgbClr val="000000"/>
              </a:solidFill>
              <a:latin typeface="Times New Roman" panose="02020603050405020304" pitchFamily="18" charset="0"/>
              <a:cs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R1 	</a:t>
            </a:r>
            <a:r>
              <a:rPr lang="en-US" sz="1800" dirty="0">
                <a:solidFill>
                  <a:srgbClr val="000000"/>
                </a:solidFill>
                <a:effectLst/>
                <a:latin typeface="Times New Roman" panose="02020603050405020304" pitchFamily="18" charset="0"/>
                <a:ea typeface="Times New Roman" panose="02020603050405020304" pitchFamily="18" charset="0"/>
              </a:rPr>
              <a:t>Nils J. Nilsson, “The Quest for Artificial Intelligence”, Second Edition, Cambridge University Press, 2009</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fontAlgn="base">
              <a:buNone/>
            </a:pPr>
            <a:r>
              <a:rPr lang="en-US" sz="1800" b="1" dirty="0">
                <a:solidFill>
                  <a:srgbClr val="000000"/>
                </a:solidFill>
                <a:effectLst/>
                <a:latin typeface="Times New Roman" panose="02020603050405020304" pitchFamily="18" charset="0"/>
                <a:ea typeface="Times New Roman" panose="02020603050405020304" pitchFamily="18" charset="0"/>
              </a:rPr>
              <a:t>R2        </a:t>
            </a:r>
            <a:r>
              <a:rPr lang="en-US" sz="1800" dirty="0">
                <a:solidFill>
                  <a:srgbClr val="000000"/>
                </a:solidFill>
                <a:effectLst/>
                <a:latin typeface="Times New Roman" panose="02020603050405020304" pitchFamily="18" charset="0"/>
                <a:ea typeface="Times New Roman" panose="02020603050405020304" pitchFamily="18" charset="0"/>
              </a:rPr>
              <a:t>Artificial Intelligence and Expert Systems – Dan W. Patterson, Prentice Hall of India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What is AI </a:t>
            </a:r>
          </a:p>
        </p:txBody>
      </p:sp>
      <p:sp>
        <p:nvSpPr>
          <p:cNvPr id="3" name="Content Placeholder 2"/>
          <p:cNvSpPr>
            <a:spLocks noGrp="1"/>
          </p:cNvSpPr>
          <p:nvPr>
            <p:ph idx="1"/>
          </p:nvPr>
        </p:nvSpPr>
        <p:spPr>
          <a:xfrm>
            <a:off x="665922" y="1974227"/>
            <a:ext cx="10515600" cy="3141111"/>
          </a:xfrm>
        </p:spPr>
        <p:txBody>
          <a:bodyPr>
            <a:noAutofit/>
          </a:bodyPr>
          <a:lstStyle/>
          <a:p>
            <a:pPr algn="just" rtl="0" fontAlgn="base">
              <a:lnSpc>
                <a:spcPct val="160000"/>
              </a:lnSpc>
              <a:spcBef>
                <a:spcPts val="0"/>
              </a:spcBef>
              <a:spcAft>
                <a:spcPts val="0"/>
              </a:spcAft>
              <a:buFont typeface="Arial" panose="020B0604020202090204" pitchFamily="34" charset="0"/>
              <a:buChar char="•"/>
            </a:pPr>
            <a:r>
              <a:rPr lang="en-US" sz="2000" b="0" i="0" u="none" strike="noStrike" dirty="0">
                <a:solidFill>
                  <a:srgbClr val="000000"/>
                </a:solidFill>
                <a:effectLst/>
                <a:latin typeface="Rockwell" panose="02060603020205020403" pitchFamily="18" charset="0"/>
              </a:rPr>
              <a:t>Artificial Intelligence is composed of two words </a:t>
            </a:r>
            <a:r>
              <a:rPr lang="en-US" sz="2000" b="1" i="0" u="none" strike="noStrike" dirty="0">
                <a:solidFill>
                  <a:srgbClr val="000000"/>
                </a:solidFill>
                <a:effectLst/>
                <a:latin typeface="Rockwell" panose="02060603020205020403" pitchFamily="18" charset="0"/>
              </a:rPr>
              <a:t>Artificial</a:t>
            </a:r>
            <a:r>
              <a:rPr lang="en-US" sz="2000" b="0" i="0" u="none" strike="noStrike" dirty="0">
                <a:solidFill>
                  <a:srgbClr val="000000"/>
                </a:solidFill>
                <a:effectLst/>
                <a:latin typeface="Rockwell" panose="02060603020205020403" pitchFamily="18" charset="0"/>
              </a:rPr>
              <a:t> and </a:t>
            </a:r>
            <a:r>
              <a:rPr lang="en-US" sz="2000" b="1" i="0" u="none" strike="noStrike" dirty="0">
                <a:solidFill>
                  <a:srgbClr val="000000"/>
                </a:solidFill>
                <a:effectLst/>
                <a:latin typeface="Rockwell" panose="02060603020205020403" pitchFamily="18" charset="0"/>
              </a:rPr>
              <a:t>Intelligence</a:t>
            </a:r>
            <a:r>
              <a:rPr lang="en-US" sz="2000" b="0" i="0" u="none" strike="noStrike" dirty="0">
                <a:solidFill>
                  <a:srgbClr val="000000"/>
                </a:solidFill>
                <a:effectLst/>
                <a:latin typeface="Rockwell" panose="02060603020205020403" pitchFamily="18" charset="0"/>
              </a:rPr>
              <a:t>, where Artificial defines </a:t>
            </a:r>
            <a:r>
              <a:rPr lang="en-US" sz="2000" b="0" i="1" u="none" strike="noStrike" dirty="0">
                <a:solidFill>
                  <a:srgbClr val="000000"/>
                </a:solidFill>
                <a:effectLst/>
                <a:latin typeface="Rockwell" panose="02060603020205020403" pitchFamily="18" charset="0"/>
              </a:rPr>
              <a:t>"man-made,"</a:t>
            </a:r>
            <a:r>
              <a:rPr lang="en-US" sz="2000" b="0" i="0" u="none" strike="noStrike" dirty="0">
                <a:solidFill>
                  <a:srgbClr val="000000"/>
                </a:solidFill>
                <a:effectLst/>
                <a:latin typeface="Rockwell" panose="02060603020205020403" pitchFamily="18" charset="0"/>
              </a:rPr>
              <a:t> and intelligence defines </a:t>
            </a:r>
            <a:r>
              <a:rPr lang="en-US" sz="2000" b="0" i="1" u="none" strike="noStrike" dirty="0">
                <a:solidFill>
                  <a:srgbClr val="000000"/>
                </a:solidFill>
                <a:effectLst/>
                <a:latin typeface="Rockwell" panose="02060603020205020403" pitchFamily="18" charset="0"/>
              </a:rPr>
              <a:t>"thinking power"</a:t>
            </a:r>
            <a:r>
              <a:rPr lang="en-US" sz="2000" b="0" i="0" u="none" strike="noStrike" dirty="0">
                <a:solidFill>
                  <a:srgbClr val="000000"/>
                </a:solidFill>
                <a:effectLst/>
                <a:latin typeface="Rockwell" panose="02060603020205020403" pitchFamily="18" charset="0"/>
              </a:rPr>
              <a:t>, hence AI means </a:t>
            </a:r>
            <a:r>
              <a:rPr lang="en-US" sz="2000" b="0" i="1" u="none" strike="noStrike" dirty="0">
                <a:solidFill>
                  <a:srgbClr val="000000"/>
                </a:solidFill>
                <a:effectLst/>
                <a:latin typeface="Rockwell" panose="02060603020205020403" pitchFamily="18" charset="0"/>
              </a:rPr>
              <a:t>"a man-made thinking power.“</a:t>
            </a:r>
          </a:p>
          <a:p>
            <a:pPr rtl="0" fontAlgn="base">
              <a:lnSpc>
                <a:spcPct val="160000"/>
              </a:lnSpc>
              <a:spcBef>
                <a:spcPts val="0"/>
              </a:spcBef>
              <a:spcAft>
                <a:spcPts val="0"/>
              </a:spcAft>
              <a:buFont typeface="Arial" panose="020B0604020202090204" pitchFamily="34" charset="0"/>
              <a:buChar char="•"/>
            </a:pPr>
            <a:br>
              <a:rPr lang="en-US" sz="2000" b="0" dirty="0">
                <a:effectLst/>
              </a:rPr>
            </a:br>
            <a:r>
              <a:rPr lang="en-US" sz="2000" b="0" i="0" u="none" strike="noStrike" dirty="0">
                <a:solidFill>
                  <a:srgbClr val="000000"/>
                </a:solidFill>
                <a:effectLst/>
                <a:latin typeface="Rockwell" panose="02060603020205020403" pitchFamily="18" charset="0"/>
              </a:rPr>
              <a:t>Artificial Intelligence exists when a machine can have human based skills such as learning, reasoning, and solving problems</a:t>
            </a:r>
            <a:endParaRPr lang="en-US" sz="2000" b="0" i="0" u="none" strike="noStrike" dirty="0">
              <a:solidFill>
                <a:srgbClr val="000000"/>
              </a:solidFill>
              <a:effectLst/>
              <a:latin typeface="Courier New" panose="02070309020205020404" pitchFamily="49" charset="0"/>
            </a:endParaRPr>
          </a:p>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Tree>
    <p:extLst>
      <p:ext uri="{BB962C8B-B14F-4D97-AF65-F5344CB8AC3E}">
        <p14:creationId xmlns:p14="http://schemas.microsoft.com/office/powerpoint/2010/main" val="416869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1D09-A230-6F1B-E004-F671BF2D64BE}"/>
              </a:ext>
            </a:extLst>
          </p:cNvPr>
          <p:cNvSpPr>
            <a:spLocks noGrp="1"/>
          </p:cNvSpPr>
          <p:nvPr>
            <p:ph type="title"/>
          </p:nvPr>
        </p:nvSpPr>
        <p:spPr/>
        <p:txBody>
          <a:bodyPr/>
          <a:lstStyle/>
          <a:p>
            <a:r>
              <a:rPr lang="en-IN" dirty="0"/>
              <a:t>History of AI</a:t>
            </a:r>
          </a:p>
        </p:txBody>
      </p:sp>
      <p:sp>
        <p:nvSpPr>
          <p:cNvPr id="5" name="Slide Number Placeholder 4">
            <a:extLst>
              <a:ext uri="{FF2B5EF4-FFF2-40B4-BE49-F238E27FC236}">
                <a16:creationId xmlns:a16="http://schemas.microsoft.com/office/drawing/2014/main" id="{8AE06EC5-66DC-9785-D88B-A6EA386137A7}"/>
              </a:ext>
            </a:extLst>
          </p:cNvPr>
          <p:cNvSpPr>
            <a:spLocks noGrp="1"/>
          </p:cNvSpPr>
          <p:nvPr>
            <p:ph type="sldNum" sz="quarter" idx="12"/>
          </p:nvPr>
        </p:nvSpPr>
        <p:spPr/>
        <p:txBody>
          <a:bodyPr/>
          <a:lstStyle/>
          <a:p>
            <a:fld id="{BDCDBBEF-AA6C-4BA6-85B2-A17D7F280E38}" type="slidenum">
              <a:rPr lang="en-US" smtClean="0"/>
              <a:pPr/>
              <a:t>7</a:t>
            </a:fld>
            <a:endParaRPr lang="en-US" dirty="0"/>
          </a:p>
        </p:txBody>
      </p:sp>
      <p:pic>
        <p:nvPicPr>
          <p:cNvPr id="41986" name="Picture 2" descr="History of Artificial Intelligence">
            <a:extLst>
              <a:ext uri="{FF2B5EF4-FFF2-40B4-BE49-F238E27FC236}">
                <a16:creationId xmlns:a16="http://schemas.microsoft.com/office/drawing/2014/main" id="{4F454F8C-FCE9-0671-88BC-8BFB47FB76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0948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80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98A5-AE5B-37F5-19BF-9A9789798A02}"/>
              </a:ext>
            </a:extLst>
          </p:cNvPr>
          <p:cNvSpPr>
            <a:spLocks noGrp="1"/>
          </p:cNvSpPr>
          <p:nvPr>
            <p:ph type="title"/>
          </p:nvPr>
        </p:nvSpPr>
        <p:spPr/>
        <p:txBody>
          <a:bodyPr/>
          <a:lstStyle/>
          <a:p>
            <a:r>
              <a:rPr lang="en-IN" dirty="0"/>
              <a:t>Does AI have applications?</a:t>
            </a:r>
            <a:br>
              <a:rPr lang="en-IN" dirty="0"/>
            </a:br>
            <a:endParaRPr lang="en-IN" dirty="0"/>
          </a:p>
        </p:txBody>
      </p:sp>
      <p:sp>
        <p:nvSpPr>
          <p:cNvPr id="3" name="Content Placeholder 2">
            <a:extLst>
              <a:ext uri="{FF2B5EF4-FFF2-40B4-BE49-F238E27FC236}">
                <a16:creationId xmlns:a16="http://schemas.microsoft.com/office/drawing/2014/main" id="{2886E2DF-643B-F337-F351-43F5D39665CA}"/>
              </a:ext>
            </a:extLst>
          </p:cNvPr>
          <p:cNvSpPr>
            <a:spLocks noGrp="1"/>
          </p:cNvSpPr>
          <p:nvPr>
            <p:ph idx="1"/>
          </p:nvPr>
        </p:nvSpPr>
        <p:spPr/>
        <p:txBody>
          <a:bodyPr>
            <a:normAutofit fontScale="85000" lnSpcReduction="20000"/>
          </a:bodyPr>
          <a:lstStyle/>
          <a:p>
            <a:r>
              <a:rPr lang="en-US" dirty="0"/>
              <a:t>Autonomous planning and scheduling of tasks aboard a spacecraft</a:t>
            </a:r>
          </a:p>
          <a:p>
            <a:endParaRPr lang="en-US" dirty="0"/>
          </a:p>
          <a:p>
            <a:r>
              <a:rPr lang="en-US" dirty="0"/>
              <a:t>Beating Gary Kasparov in a chess match</a:t>
            </a:r>
          </a:p>
          <a:p>
            <a:endParaRPr lang="en-US" dirty="0"/>
          </a:p>
          <a:p>
            <a:r>
              <a:rPr lang="en-US" dirty="0"/>
              <a:t>Steering a driver-less car</a:t>
            </a:r>
          </a:p>
          <a:p>
            <a:endParaRPr lang="en-US" dirty="0"/>
          </a:p>
          <a:p>
            <a:r>
              <a:rPr lang="en-US" dirty="0"/>
              <a:t>Understanding language</a:t>
            </a:r>
          </a:p>
          <a:p>
            <a:endParaRPr lang="en-US" dirty="0"/>
          </a:p>
          <a:p>
            <a:r>
              <a:rPr lang="en-US" dirty="0"/>
              <a:t>Robotic assistants in surgery</a:t>
            </a:r>
          </a:p>
          <a:p>
            <a:endParaRPr lang="en-US" dirty="0"/>
          </a:p>
          <a:p>
            <a:r>
              <a:rPr lang="en-US" dirty="0"/>
              <a:t>Monitoring trade in the stock market to see if insider trading is going on</a:t>
            </a:r>
          </a:p>
          <a:p>
            <a:endParaRPr lang="en-IN" dirty="0"/>
          </a:p>
        </p:txBody>
      </p:sp>
      <p:sp>
        <p:nvSpPr>
          <p:cNvPr id="5" name="Slide Number Placeholder 4">
            <a:extLst>
              <a:ext uri="{FF2B5EF4-FFF2-40B4-BE49-F238E27FC236}">
                <a16:creationId xmlns:a16="http://schemas.microsoft.com/office/drawing/2014/main" id="{D2FCF5EC-DC55-E349-9969-95FD09449BD4}"/>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857612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E13E-03D7-2E7A-2B12-0311D9112D1B}"/>
              </a:ext>
            </a:extLst>
          </p:cNvPr>
          <p:cNvSpPr>
            <a:spLocks noGrp="1"/>
          </p:cNvSpPr>
          <p:nvPr>
            <p:ph type="title"/>
          </p:nvPr>
        </p:nvSpPr>
        <p:spPr/>
        <p:txBody>
          <a:bodyPr/>
          <a:lstStyle/>
          <a:p>
            <a:r>
              <a:rPr lang="en-IN" dirty="0"/>
              <a:t>Applications</a:t>
            </a:r>
            <a:br>
              <a:rPr lang="en-IN" dirty="0"/>
            </a:br>
            <a:endParaRPr lang="en-IN" dirty="0"/>
          </a:p>
        </p:txBody>
      </p:sp>
      <p:sp>
        <p:nvSpPr>
          <p:cNvPr id="5" name="Slide Number Placeholder 4">
            <a:extLst>
              <a:ext uri="{FF2B5EF4-FFF2-40B4-BE49-F238E27FC236}">
                <a16:creationId xmlns:a16="http://schemas.microsoft.com/office/drawing/2014/main" id="{AA7CB043-8501-7E60-2468-CF97320D8CD1}"/>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3010" name="Picture 2" descr="Application of AI">
            <a:extLst>
              <a:ext uri="{FF2B5EF4-FFF2-40B4-BE49-F238E27FC236}">
                <a16:creationId xmlns:a16="http://schemas.microsoft.com/office/drawing/2014/main" id="{2B94133E-5A57-B2E6-D369-7BCCA2DE34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843" y="1325217"/>
            <a:ext cx="10783957" cy="484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4239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1071</TotalTime>
  <Words>1384</Words>
  <Application>Microsoft Office PowerPoint</Application>
  <PresentationFormat>Widescreen</PresentationFormat>
  <Paragraphs>177</Paragraphs>
  <Slides>27</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42" baseType="lpstr">
      <vt:lpstr>Arial</vt:lpstr>
      <vt:lpstr>Calibri</vt:lpstr>
      <vt:lpstr>Calibri Light</vt:lpstr>
      <vt:lpstr>Cambria</vt:lpstr>
      <vt:lpstr>Casper</vt:lpstr>
      <vt:lpstr>Courier New</vt:lpstr>
      <vt:lpstr>Monotype Corsiva</vt:lpstr>
      <vt:lpstr>NotoSans-Italic_75</vt:lpstr>
      <vt:lpstr>NotoSansMono-Bold_70</vt:lpstr>
      <vt:lpstr>NotoSansMono-Regular_6w</vt:lpstr>
      <vt:lpstr>Rockwell</vt:lpstr>
      <vt:lpstr>Times New Roman</vt:lpstr>
      <vt:lpstr>1_Office Theme</vt:lpstr>
      <vt:lpstr>Contents Slide Master</vt:lpstr>
      <vt:lpstr>CorelDRAW</vt:lpstr>
      <vt:lpstr>PowerPoint Presentation</vt:lpstr>
      <vt:lpstr>Artificial Intelligence : Course Objectives</vt:lpstr>
      <vt:lpstr>COURSE OUTCOMES</vt:lpstr>
      <vt:lpstr>Unit-1 Syllabus</vt:lpstr>
      <vt:lpstr>SUGGESTIVE READINGS</vt:lpstr>
      <vt:lpstr>INTRODUCTION : What is AI </vt:lpstr>
      <vt:lpstr>History of AI</vt:lpstr>
      <vt:lpstr>Does AI have applications? </vt:lpstr>
      <vt:lpstr>Applications </vt:lpstr>
      <vt:lpstr>Goals of AI </vt:lpstr>
      <vt:lpstr>An Agent</vt:lpstr>
      <vt:lpstr>Agents </vt:lpstr>
      <vt:lpstr>The World Model</vt:lpstr>
      <vt:lpstr>Agents and environments</vt:lpstr>
      <vt:lpstr>Environments</vt:lpstr>
      <vt:lpstr>Agents</vt:lpstr>
      <vt:lpstr>What is an (Intelligent) Agent? </vt:lpstr>
      <vt:lpstr>Vacuum-cleaner world</vt:lpstr>
      <vt:lpstr>Rational agents</vt:lpstr>
      <vt:lpstr>PEAS</vt:lpstr>
      <vt:lpstr>Environment types</vt:lpstr>
      <vt:lpstr>Agent types</vt:lpstr>
      <vt:lpstr>PowerPoint Presentation</vt:lpstr>
      <vt:lpstr>Learning agents</vt:lpstr>
      <vt:lpstr>Assessment 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Mr Ankur Sharma</cp:lastModifiedBy>
  <cp:revision>143</cp:revision>
  <dcterms:created xsi:type="dcterms:W3CDTF">2019-01-09T10:33:58Z</dcterms:created>
  <dcterms:modified xsi:type="dcterms:W3CDTF">2023-01-07T05:15:21Z</dcterms:modified>
</cp:coreProperties>
</file>