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 id="2147483686" r:id="rId2"/>
  </p:sldMasterIdLst>
  <p:notesMasterIdLst>
    <p:notesMasterId r:id="rId26"/>
  </p:notesMasterIdLst>
  <p:handoutMasterIdLst>
    <p:handoutMasterId r:id="rId27"/>
  </p:handoutMasterIdLst>
  <p:sldIdLst>
    <p:sldId id="525" r:id="rId3"/>
    <p:sldId id="522" r:id="rId4"/>
    <p:sldId id="265" r:id="rId5"/>
    <p:sldId id="490" r:id="rId6"/>
    <p:sldId id="570" r:id="rId7"/>
    <p:sldId id="528" r:id="rId8"/>
    <p:sldId id="571" r:id="rId9"/>
    <p:sldId id="572" r:id="rId10"/>
    <p:sldId id="573" r:id="rId11"/>
    <p:sldId id="574" r:id="rId12"/>
    <p:sldId id="575" r:id="rId13"/>
    <p:sldId id="576" r:id="rId14"/>
    <p:sldId id="579" r:id="rId15"/>
    <p:sldId id="580" r:id="rId16"/>
    <p:sldId id="581" r:id="rId17"/>
    <p:sldId id="582" r:id="rId18"/>
    <p:sldId id="583" r:id="rId19"/>
    <p:sldId id="584" r:id="rId20"/>
    <p:sldId id="585" r:id="rId21"/>
    <p:sldId id="590" r:id="rId22"/>
    <p:sldId id="594" r:id="rId23"/>
    <p:sldId id="578" r:id="rId24"/>
    <p:sldId id="52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4660"/>
  </p:normalViewPr>
  <p:slideViewPr>
    <p:cSldViewPr snapToGrid="0">
      <p:cViewPr varScale="1">
        <p:scale>
          <a:sx n="58" d="100"/>
          <a:sy n="58" d="100"/>
        </p:scale>
        <p:origin x="96" y="3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By: Pramod Vishwakarma (E9758)</a:t>
            </a: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3903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By: Pramod Vishwakarma (E9758)</a:t>
            </a:r>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By: Pramod Vishwakarma (E9758)</a:t>
            </a:r>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By: Pramod Vishwakarma (E9758)</a:t>
            </a:r>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By: Pramod Vishwakarma (E9758)</a:t>
            </a:r>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By: Pramod Vishwakarma (E9758)</a:t>
            </a:r>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Pramod Vishwakarma (E9758)</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705"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2.xml"/><Relationship Id="rId4" Type="http://schemas.openxmlformats.org/officeDocument/2006/relationships/hyperlink" Target="mailto:vineet.e13038@cumail.i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19"/>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25771"/>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94197" y="103588"/>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355191" y="5701816"/>
            <a:ext cx="6432043"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IN" sz="2400" b="1" dirty="0">
                <a:solidFill>
                  <a:prstClr val="black">
                    <a:lumMod val="85000"/>
                    <a:lumOff val="15000"/>
                  </a:prstClr>
                </a:solidFill>
                <a:latin typeface="Times New Roman" panose="02020603050405020304" pitchFamily="18" charset="0"/>
                <a:cs typeface="Times New Roman" panose="02020603050405020304" pitchFamily="18" charset="0"/>
              </a:rPr>
              <a:t>Lecture – 1.2</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600" b="1" dirty="0">
                <a:solidFill>
                  <a:srgbClr val="000000"/>
                </a:solidFill>
                <a:effectLst/>
                <a:latin typeface="Times New Roman" panose="02020603050405020304" pitchFamily="18" charset="0"/>
                <a:ea typeface="Times New Roman" panose="02020603050405020304" pitchFamily="18" charset="0"/>
              </a:rPr>
              <a:t>Searching Techniques </a:t>
            </a:r>
            <a:endParaRPr lang="en-US" sz="4400" b="1" dirty="0">
              <a:latin typeface="Times New Roman" panose="02020603050405020304" pitchFamily="18" charset="0"/>
              <a:cs typeface="Times New Roman" panose="02020603050405020304" pitchFamily="18" charset="0"/>
            </a:endParaRPr>
          </a:p>
        </p:txBody>
      </p:sp>
      <p:sp>
        <p:nvSpPr>
          <p:cNvPr id="26" name="TextBox 25"/>
          <p:cNvSpPr txBox="1">
            <a:spLocks noChangeArrowheads="1"/>
          </p:cNvSpPr>
          <p:nvPr/>
        </p:nvSpPr>
        <p:spPr bwMode="auto">
          <a:xfrm>
            <a:off x="497492" y="1461582"/>
            <a:ext cx="11103427" cy="339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4800" b="1" dirty="0">
                <a:latin typeface="Cambria" panose="02040503050406030204" pitchFamily="18" charset="0"/>
              </a:rPr>
              <a:t>APEX INSTITUTE OF TECHNOLOGY</a:t>
            </a:r>
            <a:endParaRPr lang="en-US" sz="4800" dirty="0">
              <a:latin typeface="Cambria" panose="02040503050406030204" pitchFamily="18" charset="0"/>
            </a:endParaRPr>
          </a:p>
          <a:p>
            <a:pPr algn="ctr"/>
            <a:r>
              <a:rPr lang="en-IN" sz="3200" b="1" dirty="0">
                <a:latin typeface="Cambria" panose="02040503050406030204" pitchFamily="18" charset="0"/>
              </a:rPr>
              <a:t>DEPARTMENT OF COMPUTER SCIENCE &amp; ENGINEERING</a:t>
            </a:r>
            <a:endParaRPr lang="en-US" sz="3200" b="1" dirty="0">
              <a:latin typeface="Cambria" panose="02040503050406030204" pitchFamily="18" charset="0"/>
            </a:endParaRPr>
          </a:p>
          <a:p>
            <a:pPr algn="ctr" defTabSz="622300">
              <a:lnSpc>
                <a:spcPct val="90000"/>
              </a:lnSpc>
              <a:spcBef>
                <a:spcPct val="0"/>
              </a:spcBef>
              <a:spcAft>
                <a:spcPct val="35000"/>
              </a:spcAft>
            </a:pPr>
            <a:endParaRPr lang="en-US" altLang="en-US" sz="3200" b="1" dirty="0">
              <a:latin typeface="Cambria" panose="02040503050406030204" pitchFamily="18" charset="0"/>
              <a:ea typeface="Calibri" charset="0"/>
              <a:cs typeface="Times New Roman" charset="0"/>
            </a:endParaRPr>
          </a:p>
          <a:p>
            <a:pPr lvl="0" algn="ctr" defTabSz="622300">
              <a:lnSpc>
                <a:spcPct val="90000"/>
              </a:lnSpc>
              <a:spcBef>
                <a:spcPct val="0"/>
              </a:spcBef>
              <a:spcAft>
                <a:spcPct val="35000"/>
              </a:spcAft>
            </a:pPr>
            <a:r>
              <a:rPr lang="en-US" sz="3200" dirty="0">
                <a:solidFill>
                  <a:prstClr val="black">
                    <a:lumMod val="85000"/>
                    <a:lumOff val="15000"/>
                  </a:prstClr>
                </a:solidFill>
                <a:latin typeface="Cambria" panose="02040503050406030204" pitchFamily="18" charset="0"/>
                <a:cs typeface="Times New Roman" panose="02020603050405020304" pitchFamily="18" charset="0"/>
              </a:rPr>
              <a:t>Artificial Intelligence (20CSD-385)</a:t>
            </a:r>
          </a:p>
          <a:p>
            <a:pPr algn="ctr" defTabSz="622300">
              <a:lnSpc>
                <a:spcPct val="90000"/>
              </a:lnSpc>
              <a:spcBef>
                <a:spcPct val="0"/>
              </a:spcBef>
              <a:spcAft>
                <a:spcPct val="35000"/>
              </a:spcAft>
            </a:pPr>
            <a:r>
              <a:rPr lang="en-US" sz="3200" b="1" dirty="0">
                <a:solidFill>
                  <a:prstClr val="black">
                    <a:lumMod val="85000"/>
                    <a:lumOff val="15000"/>
                  </a:prstClr>
                </a:solidFill>
                <a:latin typeface="Cambria" panose="02040503050406030204" pitchFamily="18" charset="0"/>
                <a:cs typeface="Times New Roman" panose="02020603050405020304" pitchFamily="18" charset="0"/>
              </a:rPr>
              <a:t>Faculty:</a:t>
            </a:r>
            <a:r>
              <a:rPr lang="en-US" sz="3200" dirty="0">
                <a:solidFill>
                  <a:prstClr val="black">
                    <a:lumMod val="85000"/>
                    <a:lumOff val="15000"/>
                  </a:prstClr>
                </a:solidFill>
                <a:latin typeface="Cambria" panose="02040503050406030204" pitchFamily="18" charset="0"/>
                <a:cs typeface="Times New Roman" panose="02020603050405020304" pitchFamily="18" charset="0"/>
              </a:rPr>
              <a:t> Ankur Sharma(E13693)</a:t>
            </a:r>
          </a:p>
          <a:p>
            <a:pPr lvl="0" algn="ctr" defTabSz="622300">
              <a:lnSpc>
                <a:spcPct val="90000"/>
              </a:lnSpc>
              <a:spcBef>
                <a:spcPct val="0"/>
              </a:spcBef>
              <a:spcAft>
                <a:spcPct val="35000"/>
              </a:spcAft>
            </a:pPr>
            <a:endParaRPr lang="en-US" sz="1600" dirty="0">
              <a:latin typeface="Cambria" panose="020405030504060302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Tree>
    <p:extLst>
      <p:ext uri="{BB962C8B-B14F-4D97-AF65-F5344CB8AC3E}">
        <p14:creationId xmlns:p14="http://schemas.microsoft.com/office/powerpoint/2010/main" val="2366570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666666"/>
                </a:solidFill>
                <a:latin typeface="Quicksand"/>
              </a:rPr>
              <a:t>U</a:t>
            </a:r>
            <a:r>
              <a:rPr lang="en-US" b="0" i="0" dirty="0">
                <a:solidFill>
                  <a:srgbClr val="666666"/>
                </a:solidFill>
                <a:effectLst/>
                <a:latin typeface="Quicksand"/>
              </a:rPr>
              <a:t>nderstand how searching can be used by the agent to solve a problem.</a:t>
            </a:r>
            <a:endParaRPr lang="en-US" dirty="0"/>
          </a:p>
        </p:txBody>
      </p:sp>
      <p:sp>
        <p:nvSpPr>
          <p:cNvPr id="3" name="Content Placeholder 2"/>
          <p:cNvSpPr>
            <a:spLocks noGrp="1"/>
          </p:cNvSpPr>
          <p:nvPr>
            <p:ph idx="1"/>
          </p:nvPr>
        </p:nvSpPr>
        <p:spPr>
          <a:xfrm>
            <a:off x="333411" y="1858444"/>
            <a:ext cx="4072333" cy="3079316"/>
          </a:xfrm>
        </p:spPr>
        <p:txBody>
          <a:bodyPr>
            <a:noAutofit/>
          </a:bodyPr>
          <a:lstStyle/>
          <a:p>
            <a:pPr marL="0" indent="0" algn="just">
              <a:lnSpc>
                <a:spcPct val="160000"/>
              </a:lnSpc>
              <a:buNone/>
            </a:pPr>
            <a:r>
              <a:rPr lang="en-US" sz="2000" b="1" dirty="0">
                <a:solidFill>
                  <a:srgbClr val="333333"/>
                </a:solidFill>
                <a:latin typeface="Quicksand"/>
              </a:rPr>
              <a:t>For solving different kinds of problem, an agent makes use of different strategies to reach the goal by searching the best possible algorithms. This process of searching is known as search strategy</a:t>
            </a:r>
            <a:r>
              <a:rPr lang="en-US" sz="2000" b="0" dirty="0">
                <a:effectLst/>
              </a:rPr>
              <a:t>.</a:t>
            </a:r>
            <a:br>
              <a:rPr lang="en-US" sz="2000" b="0" dirty="0">
                <a:effectLst/>
              </a:rPr>
            </a:br>
            <a:endParaRPr lang="en-US" sz="2000" dirty="0"/>
          </a:p>
        </p:txBody>
      </p:sp>
      <p:sp>
        <p:nvSpPr>
          <p:cNvPr id="4" name="Slide Number Placeholder 3"/>
          <p:cNvSpPr>
            <a:spLocks noGrp="1"/>
          </p:cNvSpPr>
          <p:nvPr>
            <p:ph type="sldNum" sz="quarter" idx="12"/>
          </p:nvPr>
        </p:nvSpPr>
        <p:spPr/>
        <p:txBody>
          <a:bodyPr/>
          <a:lstStyle/>
          <a:p>
            <a:fld id="{54950813-634B-403A-824A-4F332B97447E}" type="slidenum">
              <a:rPr lang="en-US" smtClean="0"/>
              <a:t>10</a:t>
            </a:fld>
            <a:endParaRPr lang="en-US"/>
          </a:p>
        </p:txBody>
      </p:sp>
      <p:sp>
        <p:nvSpPr>
          <p:cNvPr id="6" name="TextBox 5">
            <a:extLst>
              <a:ext uri="{FF2B5EF4-FFF2-40B4-BE49-F238E27FC236}">
                <a16:creationId xmlns:a16="http://schemas.microsoft.com/office/drawing/2014/main" id="{CD4AB08C-52F5-56D0-9A43-D041EFCDB387}"/>
              </a:ext>
            </a:extLst>
          </p:cNvPr>
          <p:cNvSpPr txBox="1"/>
          <p:nvPr/>
        </p:nvSpPr>
        <p:spPr>
          <a:xfrm>
            <a:off x="4719344" y="1701110"/>
            <a:ext cx="7078287" cy="5016758"/>
          </a:xfrm>
          <a:prstGeom prst="rect">
            <a:avLst/>
          </a:prstGeom>
          <a:noFill/>
        </p:spPr>
        <p:txBody>
          <a:bodyPr wrap="square">
            <a:spAutoFit/>
          </a:bodyPr>
          <a:lstStyle/>
          <a:p>
            <a:pPr algn="l" fontAlgn="base"/>
            <a:r>
              <a:rPr lang="en-US" sz="2000" b="1" i="0" dirty="0">
                <a:solidFill>
                  <a:srgbClr val="333333"/>
                </a:solidFill>
                <a:effectLst/>
                <a:latin typeface="Quicksand"/>
              </a:rPr>
              <a:t>Measuring problem-solving performance</a:t>
            </a:r>
          </a:p>
          <a:p>
            <a:pPr algn="l" fontAlgn="base"/>
            <a:r>
              <a:rPr lang="en-US" sz="2000" b="0" i="0" dirty="0">
                <a:solidFill>
                  <a:srgbClr val="666666"/>
                </a:solidFill>
                <a:effectLst/>
                <a:latin typeface="Quicksand"/>
              </a:rPr>
              <a:t>Before discussing different search strategies, the </a:t>
            </a:r>
            <a:r>
              <a:rPr lang="en-US" sz="2000" b="1" i="0" dirty="0">
                <a:solidFill>
                  <a:srgbClr val="504B3A"/>
                </a:solidFill>
                <a:effectLst/>
                <a:latin typeface="Quicksand"/>
              </a:rPr>
              <a:t>performance measure</a:t>
            </a:r>
            <a:r>
              <a:rPr lang="en-US" sz="2000" b="0" i="0" dirty="0">
                <a:solidFill>
                  <a:srgbClr val="666666"/>
                </a:solidFill>
                <a:effectLst/>
                <a:latin typeface="Quicksand"/>
              </a:rPr>
              <a:t> of an algorithm should be measured. Consequently, There are four ways to measure the performance of an algorithm:</a:t>
            </a:r>
          </a:p>
          <a:p>
            <a:pPr algn="l" fontAlgn="base"/>
            <a:r>
              <a:rPr lang="en-US" sz="2000" b="1" i="0" dirty="0">
                <a:solidFill>
                  <a:srgbClr val="504B3A"/>
                </a:solidFill>
                <a:effectLst/>
                <a:latin typeface="Quicksand"/>
              </a:rPr>
              <a:t>Completeness:</a:t>
            </a:r>
            <a:r>
              <a:rPr lang="en-US" sz="2000" b="0" i="0" dirty="0">
                <a:solidFill>
                  <a:srgbClr val="666666"/>
                </a:solidFill>
                <a:effectLst/>
                <a:latin typeface="Quicksand"/>
              </a:rPr>
              <a:t> It measures if the algorithm guarantees to find a solution (if any solution exist).</a:t>
            </a:r>
          </a:p>
          <a:p>
            <a:pPr algn="l" fontAlgn="base"/>
            <a:r>
              <a:rPr lang="en-US" sz="2000" b="1" i="0" dirty="0">
                <a:solidFill>
                  <a:srgbClr val="504B3A"/>
                </a:solidFill>
                <a:effectLst/>
                <a:latin typeface="Quicksand"/>
              </a:rPr>
              <a:t>Optimality:</a:t>
            </a:r>
            <a:r>
              <a:rPr lang="en-US" sz="2000" b="0" i="0" dirty="0">
                <a:solidFill>
                  <a:srgbClr val="666666"/>
                </a:solidFill>
                <a:effectLst/>
                <a:latin typeface="Quicksand"/>
              </a:rPr>
              <a:t> It measures if the strategy searches for an optimal solution.</a:t>
            </a:r>
          </a:p>
          <a:p>
            <a:pPr algn="l" fontAlgn="base"/>
            <a:r>
              <a:rPr lang="en-US" sz="2000" b="1" i="0" dirty="0">
                <a:solidFill>
                  <a:srgbClr val="504B3A"/>
                </a:solidFill>
                <a:effectLst/>
                <a:latin typeface="Quicksand"/>
              </a:rPr>
              <a:t>Time Complexity:</a:t>
            </a:r>
            <a:r>
              <a:rPr lang="en-US" sz="2000" b="0" i="0" dirty="0">
                <a:solidFill>
                  <a:srgbClr val="666666"/>
                </a:solidFill>
                <a:effectLst/>
                <a:latin typeface="Quicksand"/>
              </a:rPr>
              <a:t> The time taken by the algorithm to find a solution.</a:t>
            </a:r>
          </a:p>
          <a:p>
            <a:pPr algn="l" fontAlgn="base"/>
            <a:r>
              <a:rPr lang="en-US" sz="2000" b="1" i="0" dirty="0">
                <a:solidFill>
                  <a:srgbClr val="504B3A"/>
                </a:solidFill>
                <a:effectLst/>
                <a:latin typeface="Quicksand"/>
              </a:rPr>
              <a:t>Space Complexity:</a:t>
            </a:r>
            <a:r>
              <a:rPr lang="en-US" sz="2000" b="0" i="0" dirty="0">
                <a:solidFill>
                  <a:srgbClr val="666666"/>
                </a:solidFill>
                <a:effectLst/>
                <a:latin typeface="Quicksand"/>
              </a:rPr>
              <a:t> Amount of memory required to perform a search.</a:t>
            </a:r>
          </a:p>
          <a:p>
            <a:pPr algn="l" fontAlgn="base"/>
            <a:r>
              <a:rPr lang="en-US" sz="2000" b="0" i="0" dirty="0">
                <a:solidFill>
                  <a:srgbClr val="666666"/>
                </a:solidFill>
                <a:effectLst/>
                <a:latin typeface="Quicksand"/>
              </a:rPr>
              <a:t>The complexity of an algorithm depends on </a:t>
            </a:r>
            <a:r>
              <a:rPr lang="en-US" sz="2000" b="1" i="0" dirty="0">
                <a:solidFill>
                  <a:srgbClr val="504B3A"/>
                </a:solidFill>
                <a:effectLst/>
                <a:latin typeface="Quicksand"/>
              </a:rPr>
              <a:t>branching factor</a:t>
            </a:r>
            <a:r>
              <a:rPr lang="en-US" sz="2000" b="0" i="0" dirty="0">
                <a:solidFill>
                  <a:srgbClr val="666666"/>
                </a:solidFill>
                <a:effectLst/>
                <a:latin typeface="Quicksand"/>
              </a:rPr>
              <a:t> or </a:t>
            </a:r>
            <a:r>
              <a:rPr lang="en-US" sz="2000" b="1" i="0" dirty="0">
                <a:solidFill>
                  <a:srgbClr val="504B3A"/>
                </a:solidFill>
                <a:effectLst/>
                <a:latin typeface="Quicksand"/>
              </a:rPr>
              <a:t>maximum number of successors</a:t>
            </a:r>
            <a:r>
              <a:rPr lang="en-US" sz="2000" b="0" i="0" dirty="0">
                <a:solidFill>
                  <a:srgbClr val="666666"/>
                </a:solidFill>
                <a:effectLst/>
                <a:latin typeface="Quicksand"/>
              </a:rPr>
              <a:t>, </a:t>
            </a:r>
            <a:r>
              <a:rPr lang="en-US" sz="2000" b="1" i="0" dirty="0">
                <a:solidFill>
                  <a:srgbClr val="504B3A"/>
                </a:solidFill>
                <a:effectLst/>
                <a:latin typeface="Quicksand"/>
              </a:rPr>
              <a:t>depth of the shallowest goal node</a:t>
            </a:r>
            <a:r>
              <a:rPr lang="en-US" sz="2000" b="0" i="0" dirty="0">
                <a:solidFill>
                  <a:srgbClr val="666666"/>
                </a:solidFill>
                <a:effectLst/>
                <a:latin typeface="Quicksand"/>
              </a:rPr>
              <a:t> (i.e., number of steps from root to the path) and </a:t>
            </a:r>
            <a:r>
              <a:rPr lang="en-US" sz="2000" b="1" i="0" dirty="0">
                <a:solidFill>
                  <a:srgbClr val="504B3A"/>
                </a:solidFill>
                <a:effectLst/>
                <a:latin typeface="Quicksand"/>
              </a:rPr>
              <a:t>the maximum length of any path in a state space.</a:t>
            </a:r>
            <a:endParaRPr lang="en-US" sz="2000" b="0" i="0" dirty="0">
              <a:solidFill>
                <a:srgbClr val="666666"/>
              </a:solidFill>
              <a:effectLst/>
              <a:latin typeface="Quicksand"/>
            </a:endParaRPr>
          </a:p>
        </p:txBody>
      </p:sp>
    </p:spTree>
    <p:extLst>
      <p:ext uri="{BB962C8B-B14F-4D97-AF65-F5344CB8AC3E}">
        <p14:creationId xmlns:p14="http://schemas.microsoft.com/office/powerpoint/2010/main" val="3074337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0" dirty="0">
                <a:solidFill>
                  <a:srgbClr val="504B3A"/>
                </a:solidFill>
                <a:effectLst/>
                <a:latin typeface="Quicksand"/>
              </a:rPr>
              <a:t>Search Strategies</a:t>
            </a:r>
            <a:endParaRPr lang="en-US" dirty="0"/>
          </a:p>
        </p:txBody>
      </p:sp>
      <p:sp>
        <p:nvSpPr>
          <p:cNvPr id="3" name="Content Placeholder 2"/>
          <p:cNvSpPr>
            <a:spLocks noGrp="1"/>
          </p:cNvSpPr>
          <p:nvPr>
            <p:ph idx="1"/>
          </p:nvPr>
        </p:nvSpPr>
        <p:spPr>
          <a:xfrm>
            <a:off x="665922" y="1396539"/>
            <a:ext cx="3856202" cy="4455622"/>
          </a:xfrm>
        </p:spPr>
        <p:txBody>
          <a:bodyPr>
            <a:noAutofit/>
          </a:bodyPr>
          <a:lstStyle/>
          <a:p>
            <a:pPr marL="0" indent="0">
              <a:lnSpc>
                <a:spcPct val="160000"/>
              </a:lnSpc>
              <a:buNone/>
            </a:pPr>
            <a:br>
              <a:rPr lang="en-US" sz="2000" b="0" dirty="0">
                <a:effectLst/>
              </a:rPr>
            </a:br>
            <a:r>
              <a:rPr lang="en-IN" sz="2000" b="1" i="0" dirty="0">
                <a:solidFill>
                  <a:srgbClr val="333333"/>
                </a:solidFill>
                <a:effectLst/>
                <a:latin typeface="Quicksand"/>
              </a:rPr>
              <a:t>Uninformed Search (Blind Search)</a:t>
            </a:r>
          </a:p>
          <a:p>
            <a:pPr algn="l" fontAlgn="base"/>
            <a:r>
              <a:rPr lang="en-US" sz="2000" b="1" i="0" dirty="0">
                <a:solidFill>
                  <a:srgbClr val="504B3A"/>
                </a:solidFill>
                <a:effectLst/>
                <a:latin typeface="Quicksand"/>
              </a:rPr>
              <a:t>There are following types of uninformed searches:</a:t>
            </a:r>
            <a:endParaRPr lang="en-US" sz="2000" b="0" i="0" dirty="0">
              <a:solidFill>
                <a:srgbClr val="666666"/>
              </a:solidFill>
              <a:effectLst/>
              <a:latin typeface="Quicksand"/>
            </a:endParaRPr>
          </a:p>
          <a:p>
            <a:pPr algn="l">
              <a:buFont typeface="Arial" panose="020B0604020202090204" pitchFamily="34" charset="0"/>
              <a:buChar char="•"/>
            </a:pPr>
            <a:r>
              <a:rPr lang="en-US" sz="2000" b="0" i="0" dirty="0">
                <a:solidFill>
                  <a:srgbClr val="666666"/>
                </a:solidFill>
                <a:effectLst/>
                <a:latin typeface="Quicksand"/>
              </a:rPr>
              <a:t>Breadth-first search</a:t>
            </a:r>
          </a:p>
          <a:p>
            <a:pPr algn="l">
              <a:buFont typeface="Arial" panose="020B0604020202090204" pitchFamily="34" charset="0"/>
              <a:buChar char="•"/>
            </a:pPr>
            <a:r>
              <a:rPr lang="en-US" sz="2000" b="0" i="0" dirty="0">
                <a:solidFill>
                  <a:srgbClr val="666666"/>
                </a:solidFill>
                <a:effectLst/>
                <a:latin typeface="Quicksand"/>
              </a:rPr>
              <a:t>Uniform cost search</a:t>
            </a:r>
          </a:p>
          <a:p>
            <a:pPr algn="l">
              <a:buFont typeface="Arial" panose="020B0604020202090204" pitchFamily="34" charset="0"/>
              <a:buChar char="•"/>
            </a:pPr>
            <a:r>
              <a:rPr lang="en-US" sz="2000" b="0" i="0" dirty="0">
                <a:solidFill>
                  <a:srgbClr val="666666"/>
                </a:solidFill>
                <a:effectLst/>
                <a:latin typeface="Quicksand"/>
              </a:rPr>
              <a:t>Depth-first search</a:t>
            </a:r>
          </a:p>
          <a:p>
            <a:pPr algn="l">
              <a:buFont typeface="Arial" panose="020B0604020202090204" pitchFamily="34" charset="0"/>
              <a:buChar char="•"/>
            </a:pPr>
            <a:r>
              <a:rPr lang="en-US" sz="2000" b="0" i="0" dirty="0">
                <a:solidFill>
                  <a:srgbClr val="666666"/>
                </a:solidFill>
                <a:effectLst/>
                <a:latin typeface="Quicksand"/>
              </a:rPr>
              <a:t>Depth-limited search</a:t>
            </a:r>
          </a:p>
          <a:p>
            <a:pPr algn="l">
              <a:buFont typeface="Arial" panose="020B0604020202090204" pitchFamily="34" charset="0"/>
              <a:buChar char="•"/>
            </a:pPr>
            <a:r>
              <a:rPr lang="en-US" sz="2000" b="0" i="0" dirty="0">
                <a:solidFill>
                  <a:srgbClr val="666666"/>
                </a:solidFill>
                <a:effectLst/>
                <a:latin typeface="Quicksand"/>
              </a:rPr>
              <a:t>Iterative deepening search</a:t>
            </a:r>
          </a:p>
          <a:p>
            <a:pPr algn="l">
              <a:buFont typeface="Arial" panose="020B0604020202090204" pitchFamily="34" charset="0"/>
              <a:buChar char="•"/>
            </a:pPr>
            <a:r>
              <a:rPr lang="en-US" sz="2000" b="0" i="0" dirty="0">
                <a:solidFill>
                  <a:srgbClr val="666666"/>
                </a:solidFill>
                <a:effectLst/>
                <a:latin typeface="Quicksand"/>
              </a:rPr>
              <a:t>Bidirectional search</a:t>
            </a:r>
          </a:p>
          <a:p>
            <a:pPr marL="0" indent="0">
              <a:lnSpc>
                <a:spcPct val="160000"/>
              </a:lnSpc>
              <a:buNone/>
            </a:pPr>
            <a:endParaRPr lang="en-US" sz="2000" dirty="0"/>
          </a:p>
        </p:txBody>
      </p:sp>
      <p:sp>
        <p:nvSpPr>
          <p:cNvPr id="4" name="Slide Number Placeholder 3"/>
          <p:cNvSpPr>
            <a:spLocks noGrp="1"/>
          </p:cNvSpPr>
          <p:nvPr>
            <p:ph type="sldNum" sz="quarter" idx="12"/>
          </p:nvPr>
        </p:nvSpPr>
        <p:spPr/>
        <p:txBody>
          <a:bodyPr/>
          <a:lstStyle/>
          <a:p>
            <a:fld id="{54950813-634B-403A-824A-4F332B97447E}" type="slidenum">
              <a:rPr lang="en-US" smtClean="0"/>
              <a:t>11</a:t>
            </a:fld>
            <a:endParaRPr lang="en-US"/>
          </a:p>
        </p:txBody>
      </p:sp>
      <p:sp>
        <p:nvSpPr>
          <p:cNvPr id="6" name="TextBox 5">
            <a:extLst>
              <a:ext uri="{FF2B5EF4-FFF2-40B4-BE49-F238E27FC236}">
                <a16:creationId xmlns:a16="http://schemas.microsoft.com/office/drawing/2014/main" id="{9776C757-2F67-1A0E-2D90-AFB81F6F23D9}"/>
              </a:ext>
            </a:extLst>
          </p:cNvPr>
          <p:cNvSpPr txBox="1"/>
          <p:nvPr/>
        </p:nvSpPr>
        <p:spPr>
          <a:xfrm>
            <a:off x="6098772" y="1901828"/>
            <a:ext cx="6093228" cy="1477328"/>
          </a:xfrm>
          <a:prstGeom prst="rect">
            <a:avLst/>
          </a:prstGeom>
          <a:noFill/>
        </p:spPr>
        <p:txBody>
          <a:bodyPr wrap="square">
            <a:spAutoFit/>
          </a:bodyPr>
          <a:lstStyle/>
          <a:p>
            <a:pPr algn="l" fontAlgn="base"/>
            <a:r>
              <a:rPr lang="en-IN" sz="2400" b="1" i="0" dirty="0">
                <a:solidFill>
                  <a:srgbClr val="333333"/>
                </a:solidFill>
                <a:effectLst/>
                <a:latin typeface="Quicksand"/>
              </a:rPr>
              <a:t>Informed Search (Heuristic Search)</a:t>
            </a:r>
          </a:p>
          <a:p>
            <a:pPr algn="l">
              <a:buFont typeface="Arial" panose="020B0604020202090204" pitchFamily="34" charset="0"/>
              <a:buChar char="•"/>
            </a:pPr>
            <a:r>
              <a:rPr lang="en-US" sz="2400" b="0" i="0" dirty="0">
                <a:solidFill>
                  <a:srgbClr val="666666"/>
                </a:solidFill>
                <a:effectLst/>
                <a:latin typeface="Quicksand"/>
              </a:rPr>
              <a:t>Best first search (Greedy search)</a:t>
            </a:r>
          </a:p>
          <a:p>
            <a:pPr algn="l">
              <a:buFont typeface="Arial" panose="020B0604020202090204" pitchFamily="34" charset="0"/>
              <a:buChar char="•"/>
            </a:pPr>
            <a:r>
              <a:rPr lang="en-US" sz="2400" b="0" i="0" dirty="0">
                <a:solidFill>
                  <a:srgbClr val="666666"/>
                </a:solidFill>
                <a:effectLst/>
                <a:latin typeface="Quicksand"/>
              </a:rPr>
              <a:t>A* search</a:t>
            </a:r>
          </a:p>
          <a:p>
            <a:pPr algn="l" fontAlgn="base"/>
            <a:endParaRPr lang="en-IN" b="1" i="0" dirty="0">
              <a:solidFill>
                <a:srgbClr val="333333"/>
              </a:solidFill>
              <a:effectLst/>
              <a:latin typeface="Quicksand"/>
            </a:endParaRPr>
          </a:p>
        </p:txBody>
      </p:sp>
    </p:spTree>
    <p:extLst>
      <p:ext uri="{BB962C8B-B14F-4D97-AF65-F5344CB8AC3E}">
        <p14:creationId xmlns:p14="http://schemas.microsoft.com/office/powerpoint/2010/main" val="3521267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0" dirty="0">
                <a:solidFill>
                  <a:srgbClr val="333333"/>
                </a:solidFill>
                <a:effectLst/>
                <a:latin typeface="Quicksand"/>
              </a:rPr>
              <a:t>Uninformed Search (Blind Search)</a:t>
            </a:r>
            <a:br>
              <a:rPr lang="en-IN" b="1" i="0" dirty="0">
                <a:solidFill>
                  <a:srgbClr val="333333"/>
                </a:solidFill>
                <a:effectLst/>
                <a:latin typeface="Quicksand"/>
              </a:rPr>
            </a:br>
            <a:endParaRPr lang="en-US" dirty="0"/>
          </a:p>
        </p:txBody>
      </p:sp>
      <p:sp>
        <p:nvSpPr>
          <p:cNvPr id="3" name="Content Placeholder 2"/>
          <p:cNvSpPr>
            <a:spLocks noGrp="1"/>
          </p:cNvSpPr>
          <p:nvPr>
            <p:ph idx="1"/>
          </p:nvPr>
        </p:nvSpPr>
        <p:spPr>
          <a:xfrm>
            <a:off x="665922" y="1609102"/>
            <a:ext cx="5934383" cy="4747248"/>
          </a:xfrm>
        </p:spPr>
        <p:txBody>
          <a:bodyPr>
            <a:noAutofit/>
          </a:bodyPr>
          <a:lstStyle/>
          <a:p>
            <a:pPr marL="0" indent="0" algn="just">
              <a:lnSpc>
                <a:spcPct val="160000"/>
              </a:lnSpc>
              <a:buNone/>
            </a:pPr>
            <a:r>
              <a:rPr lang="en-US" sz="2400" dirty="0">
                <a:solidFill>
                  <a:srgbClr val="666666"/>
                </a:solidFill>
                <a:latin typeface="Quicksand"/>
              </a:rPr>
              <a:t>S</a:t>
            </a:r>
            <a:r>
              <a:rPr lang="en-US" sz="2400" b="0" i="0" dirty="0">
                <a:solidFill>
                  <a:srgbClr val="666666"/>
                </a:solidFill>
                <a:effectLst/>
                <a:latin typeface="Quicksand"/>
              </a:rPr>
              <a:t>earch strategy does not have any additional information about the states except the information provided in the problem definition. They can only generate the successors and distinguish a goal state from a non-goal state. These type of search does not maintain any internal state, that’s why it is also known as </a:t>
            </a:r>
            <a:r>
              <a:rPr lang="en-US" sz="2400" b="1" i="0" dirty="0">
                <a:solidFill>
                  <a:srgbClr val="504B3A"/>
                </a:solidFill>
                <a:effectLst/>
                <a:latin typeface="Quicksand"/>
              </a:rPr>
              <a:t>Blind search</a:t>
            </a:r>
            <a:br>
              <a:rPr lang="en-US" sz="2000" b="0" dirty="0">
                <a:effectLst/>
              </a:rPr>
            </a:br>
            <a:endParaRPr lang="en-US" sz="2000" dirty="0"/>
          </a:p>
        </p:txBody>
      </p:sp>
      <p:sp>
        <p:nvSpPr>
          <p:cNvPr id="4" name="Slide Number Placeholder 3"/>
          <p:cNvSpPr>
            <a:spLocks noGrp="1"/>
          </p:cNvSpPr>
          <p:nvPr>
            <p:ph type="sldNum" sz="quarter" idx="12"/>
          </p:nvPr>
        </p:nvSpPr>
        <p:spPr/>
        <p:txBody>
          <a:bodyPr/>
          <a:lstStyle/>
          <a:p>
            <a:fld id="{54950813-634B-403A-824A-4F332B97447E}" type="slidenum">
              <a:rPr lang="en-US" smtClean="0"/>
              <a:t>12</a:t>
            </a:fld>
            <a:endParaRPr lang="en-US"/>
          </a:p>
        </p:txBody>
      </p:sp>
      <p:sp>
        <p:nvSpPr>
          <p:cNvPr id="6" name="TextBox 5">
            <a:extLst>
              <a:ext uri="{FF2B5EF4-FFF2-40B4-BE49-F238E27FC236}">
                <a16:creationId xmlns:a16="http://schemas.microsoft.com/office/drawing/2014/main" id="{3689C67F-23D7-2DC2-A354-CF68CEB6F220}"/>
              </a:ext>
            </a:extLst>
          </p:cNvPr>
          <p:cNvSpPr txBox="1"/>
          <p:nvPr/>
        </p:nvSpPr>
        <p:spPr>
          <a:xfrm>
            <a:off x="7515670" y="2469247"/>
            <a:ext cx="4010408" cy="3108543"/>
          </a:xfrm>
          <a:prstGeom prst="rect">
            <a:avLst/>
          </a:prstGeom>
          <a:noFill/>
        </p:spPr>
        <p:txBody>
          <a:bodyPr wrap="square">
            <a:spAutoFit/>
          </a:bodyPr>
          <a:lstStyle/>
          <a:p>
            <a:pPr algn="l">
              <a:buFont typeface="Arial" panose="020B0604020202090204" pitchFamily="34" charset="0"/>
              <a:buChar char="•"/>
            </a:pPr>
            <a:r>
              <a:rPr lang="en-US" sz="2800" b="1" i="0" dirty="0">
                <a:solidFill>
                  <a:srgbClr val="666666"/>
                </a:solidFill>
                <a:effectLst/>
                <a:latin typeface="Quicksand"/>
              </a:rPr>
              <a:t>Breadth-first search</a:t>
            </a:r>
          </a:p>
          <a:p>
            <a:pPr algn="l">
              <a:buFont typeface="Arial" panose="020B0604020202090204" pitchFamily="34" charset="0"/>
              <a:buChar char="•"/>
            </a:pPr>
            <a:r>
              <a:rPr lang="en-US" sz="2800" b="1" i="0" dirty="0">
                <a:solidFill>
                  <a:srgbClr val="666666"/>
                </a:solidFill>
                <a:effectLst/>
                <a:latin typeface="Quicksand"/>
              </a:rPr>
              <a:t>Uniform cost search</a:t>
            </a:r>
          </a:p>
          <a:p>
            <a:pPr algn="l">
              <a:buFont typeface="Arial" panose="020B0604020202090204" pitchFamily="34" charset="0"/>
              <a:buChar char="•"/>
            </a:pPr>
            <a:r>
              <a:rPr lang="en-US" sz="2800" b="1" i="0" dirty="0">
                <a:solidFill>
                  <a:srgbClr val="666666"/>
                </a:solidFill>
                <a:effectLst/>
                <a:latin typeface="Quicksand"/>
              </a:rPr>
              <a:t>Depth-first search</a:t>
            </a:r>
          </a:p>
          <a:p>
            <a:pPr algn="l">
              <a:buFont typeface="Arial" panose="020B0604020202090204" pitchFamily="34" charset="0"/>
              <a:buChar char="•"/>
            </a:pPr>
            <a:r>
              <a:rPr lang="en-US" sz="2800" b="1" i="0" dirty="0">
                <a:solidFill>
                  <a:srgbClr val="666666"/>
                </a:solidFill>
                <a:effectLst/>
                <a:latin typeface="Quicksand"/>
              </a:rPr>
              <a:t>Depth-limited search</a:t>
            </a:r>
          </a:p>
          <a:p>
            <a:pPr algn="l">
              <a:buFont typeface="Arial" panose="020B0604020202090204" pitchFamily="34" charset="0"/>
              <a:buChar char="•"/>
            </a:pPr>
            <a:r>
              <a:rPr lang="en-US" sz="2800" b="1" i="0" dirty="0">
                <a:solidFill>
                  <a:srgbClr val="666666"/>
                </a:solidFill>
                <a:effectLst/>
                <a:latin typeface="Quicksand"/>
              </a:rPr>
              <a:t>Iterative deepening search</a:t>
            </a:r>
          </a:p>
          <a:p>
            <a:pPr algn="l">
              <a:buFont typeface="Arial" panose="020B0604020202090204" pitchFamily="34" charset="0"/>
              <a:buChar char="•"/>
            </a:pPr>
            <a:r>
              <a:rPr lang="en-US" sz="2800" b="1" i="0" dirty="0">
                <a:solidFill>
                  <a:srgbClr val="666666"/>
                </a:solidFill>
                <a:effectLst/>
                <a:latin typeface="Quicksand"/>
              </a:rPr>
              <a:t>Bidirectional search</a:t>
            </a:r>
          </a:p>
        </p:txBody>
      </p:sp>
    </p:spTree>
    <p:extLst>
      <p:ext uri="{BB962C8B-B14F-4D97-AF65-F5344CB8AC3E}">
        <p14:creationId xmlns:p14="http://schemas.microsoft.com/office/powerpoint/2010/main" val="3086038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4331" y="185483"/>
            <a:ext cx="5257800" cy="1325563"/>
          </a:xfrm>
        </p:spPr>
        <p:txBody>
          <a:bodyPr/>
          <a:lstStyle/>
          <a:p>
            <a:r>
              <a:rPr lang="en-IN" b="0" i="0" dirty="0">
                <a:solidFill>
                  <a:srgbClr val="000000"/>
                </a:solidFill>
                <a:effectLst/>
                <a:latin typeface="Tahoma_ay"/>
              </a:rPr>
              <a:t>Breadth-first search</a:t>
            </a:r>
            <a:endParaRPr lang="en-US" dirty="0"/>
          </a:p>
        </p:txBody>
      </p:sp>
      <p:sp>
        <p:nvSpPr>
          <p:cNvPr id="3" name="Content Placeholder 2"/>
          <p:cNvSpPr>
            <a:spLocks noGrp="1"/>
          </p:cNvSpPr>
          <p:nvPr>
            <p:ph idx="1"/>
          </p:nvPr>
        </p:nvSpPr>
        <p:spPr>
          <a:xfrm>
            <a:off x="665922" y="1974227"/>
            <a:ext cx="10515600" cy="3141111"/>
          </a:xfrm>
        </p:spPr>
        <p:txBody>
          <a:bodyPr>
            <a:noAutofit/>
          </a:bodyPr>
          <a:lstStyle/>
          <a:p>
            <a:pPr marL="0" indent="0">
              <a:lnSpc>
                <a:spcPct val="160000"/>
              </a:lnSpc>
              <a:buNone/>
            </a:pPr>
            <a:br>
              <a:rPr lang="en-US" sz="2000" b="0" dirty="0">
                <a:effectLst/>
              </a:rPr>
            </a:br>
            <a:endParaRPr lang="en-US" sz="2000" dirty="0"/>
          </a:p>
        </p:txBody>
      </p:sp>
      <p:sp>
        <p:nvSpPr>
          <p:cNvPr id="4" name="Slide Number Placeholder 3"/>
          <p:cNvSpPr>
            <a:spLocks noGrp="1"/>
          </p:cNvSpPr>
          <p:nvPr>
            <p:ph type="sldNum" sz="quarter" idx="12"/>
          </p:nvPr>
        </p:nvSpPr>
        <p:spPr/>
        <p:txBody>
          <a:bodyPr/>
          <a:lstStyle/>
          <a:p>
            <a:fld id="{54950813-634B-403A-824A-4F332B97447E}" type="slidenum">
              <a:rPr lang="en-US" smtClean="0"/>
              <a:t>13</a:t>
            </a:fld>
            <a:endParaRPr lang="en-US"/>
          </a:p>
        </p:txBody>
      </p:sp>
      <p:pic>
        <p:nvPicPr>
          <p:cNvPr id="6" name="Picture 5">
            <a:extLst>
              <a:ext uri="{FF2B5EF4-FFF2-40B4-BE49-F238E27FC236}">
                <a16:creationId xmlns:a16="http://schemas.microsoft.com/office/drawing/2014/main" id="{F96EA365-A775-B8FE-0476-259DD377DD91}"/>
              </a:ext>
            </a:extLst>
          </p:cNvPr>
          <p:cNvPicPr>
            <a:picLocks noChangeAspect="1"/>
          </p:cNvPicPr>
          <p:nvPr/>
        </p:nvPicPr>
        <p:blipFill>
          <a:blip r:embed="rId2"/>
          <a:stretch>
            <a:fillRect/>
          </a:stretch>
        </p:blipFill>
        <p:spPr>
          <a:xfrm>
            <a:off x="282633" y="1578183"/>
            <a:ext cx="6184669" cy="3141112"/>
          </a:xfrm>
          <a:prstGeom prst="rect">
            <a:avLst/>
          </a:prstGeom>
        </p:spPr>
      </p:pic>
      <p:pic>
        <p:nvPicPr>
          <p:cNvPr id="8" name="Picture 7">
            <a:extLst>
              <a:ext uri="{FF2B5EF4-FFF2-40B4-BE49-F238E27FC236}">
                <a16:creationId xmlns:a16="http://schemas.microsoft.com/office/drawing/2014/main" id="{AA92191D-DD74-9A82-1B85-B3BAEA0D6E05}"/>
              </a:ext>
            </a:extLst>
          </p:cNvPr>
          <p:cNvPicPr>
            <a:picLocks noChangeAspect="1"/>
          </p:cNvPicPr>
          <p:nvPr/>
        </p:nvPicPr>
        <p:blipFill>
          <a:blip r:embed="rId3"/>
          <a:stretch>
            <a:fillRect/>
          </a:stretch>
        </p:blipFill>
        <p:spPr>
          <a:xfrm>
            <a:off x="1519669" y="5184775"/>
            <a:ext cx="9419880" cy="1308100"/>
          </a:xfrm>
          <a:prstGeom prst="rect">
            <a:avLst/>
          </a:prstGeom>
        </p:spPr>
      </p:pic>
      <p:pic>
        <p:nvPicPr>
          <p:cNvPr id="10" name="Picture 9">
            <a:extLst>
              <a:ext uri="{FF2B5EF4-FFF2-40B4-BE49-F238E27FC236}">
                <a16:creationId xmlns:a16="http://schemas.microsoft.com/office/drawing/2014/main" id="{9761DD64-B1BC-0C9C-F985-38E9D557CD90}"/>
              </a:ext>
            </a:extLst>
          </p:cNvPr>
          <p:cNvPicPr>
            <a:picLocks noChangeAspect="1"/>
          </p:cNvPicPr>
          <p:nvPr/>
        </p:nvPicPr>
        <p:blipFill>
          <a:blip r:embed="rId4"/>
          <a:stretch>
            <a:fillRect/>
          </a:stretch>
        </p:blipFill>
        <p:spPr>
          <a:xfrm>
            <a:off x="7047114" y="365125"/>
            <a:ext cx="4762500" cy="4472882"/>
          </a:xfrm>
          <a:prstGeom prst="rect">
            <a:avLst/>
          </a:prstGeom>
        </p:spPr>
      </p:pic>
    </p:spTree>
    <p:extLst>
      <p:ext uri="{BB962C8B-B14F-4D97-AF65-F5344CB8AC3E}">
        <p14:creationId xmlns:p14="http://schemas.microsoft.com/office/powerpoint/2010/main" val="1375561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922" y="1974227"/>
            <a:ext cx="10515600" cy="3141111"/>
          </a:xfrm>
        </p:spPr>
        <p:txBody>
          <a:bodyPr>
            <a:noAutofit/>
          </a:bodyPr>
          <a:lstStyle/>
          <a:p>
            <a:pPr marL="0" indent="0">
              <a:lnSpc>
                <a:spcPct val="160000"/>
              </a:lnSpc>
              <a:buNone/>
            </a:pPr>
            <a:br>
              <a:rPr lang="en-US" sz="2000" b="0" dirty="0">
                <a:effectLst/>
              </a:rPr>
            </a:br>
            <a:endParaRPr lang="en-US" sz="2000" dirty="0"/>
          </a:p>
        </p:txBody>
      </p:sp>
      <p:sp>
        <p:nvSpPr>
          <p:cNvPr id="4" name="Slide Number Placeholder 3"/>
          <p:cNvSpPr>
            <a:spLocks noGrp="1"/>
          </p:cNvSpPr>
          <p:nvPr>
            <p:ph type="sldNum" sz="quarter" idx="12"/>
          </p:nvPr>
        </p:nvSpPr>
        <p:spPr/>
        <p:txBody>
          <a:bodyPr/>
          <a:lstStyle/>
          <a:p>
            <a:fld id="{54950813-634B-403A-824A-4F332B97447E}" type="slidenum">
              <a:rPr lang="en-US" smtClean="0"/>
              <a:t>14</a:t>
            </a:fld>
            <a:endParaRPr lang="en-US"/>
          </a:p>
        </p:txBody>
      </p:sp>
      <p:sp>
        <p:nvSpPr>
          <p:cNvPr id="6" name="TextBox 5">
            <a:extLst>
              <a:ext uri="{FF2B5EF4-FFF2-40B4-BE49-F238E27FC236}">
                <a16:creationId xmlns:a16="http://schemas.microsoft.com/office/drawing/2014/main" id="{626B7601-544C-3177-C1C8-A92E29ABCC37}"/>
              </a:ext>
            </a:extLst>
          </p:cNvPr>
          <p:cNvSpPr txBox="1"/>
          <p:nvPr/>
        </p:nvSpPr>
        <p:spPr>
          <a:xfrm>
            <a:off x="838200" y="117693"/>
            <a:ext cx="11154776" cy="6740307"/>
          </a:xfrm>
          <a:prstGeom prst="rect">
            <a:avLst/>
          </a:prstGeom>
          <a:noFill/>
        </p:spPr>
        <p:txBody>
          <a:bodyPr wrap="square">
            <a:spAutoFit/>
          </a:bodyPr>
          <a:lstStyle/>
          <a:p>
            <a:pPr algn="l" fontAlgn="base"/>
            <a:r>
              <a:rPr lang="en-US" sz="4800" b="1" i="0" dirty="0">
                <a:solidFill>
                  <a:srgbClr val="333333"/>
                </a:solidFill>
                <a:effectLst/>
                <a:latin typeface="Quicksand"/>
              </a:rPr>
              <a:t>BFS Algorithm</a:t>
            </a:r>
          </a:p>
          <a:p>
            <a:pPr algn="just">
              <a:buFont typeface="Arial" panose="020B0604020202090204" pitchFamily="34" charset="0"/>
              <a:buChar char="•"/>
            </a:pPr>
            <a:r>
              <a:rPr lang="en-US" sz="2400" b="0" i="0" dirty="0">
                <a:effectLst/>
                <a:latin typeface="Quicksand"/>
              </a:rPr>
              <a:t>Set a variable </a:t>
            </a:r>
            <a:r>
              <a:rPr lang="en-US" sz="2400" b="1" i="0" dirty="0">
                <a:effectLst/>
                <a:latin typeface="Quicksand"/>
              </a:rPr>
              <a:t>NODE</a:t>
            </a:r>
            <a:r>
              <a:rPr lang="en-US" sz="2400" b="0" i="0" dirty="0">
                <a:effectLst/>
                <a:latin typeface="Quicksand"/>
              </a:rPr>
              <a:t> to the initial state, i.e., the </a:t>
            </a:r>
            <a:r>
              <a:rPr lang="en-US" sz="2400" b="0" i="1" dirty="0">
                <a:effectLst/>
                <a:latin typeface="Quicksand"/>
              </a:rPr>
              <a:t>root node.</a:t>
            </a:r>
            <a:endParaRPr lang="en-US" sz="2400" b="0" i="0" dirty="0">
              <a:effectLst/>
              <a:latin typeface="Quicksand"/>
            </a:endParaRPr>
          </a:p>
          <a:p>
            <a:pPr algn="just">
              <a:buFont typeface="Arial" panose="020B0604020202090204" pitchFamily="34" charset="0"/>
              <a:buChar char="•"/>
            </a:pPr>
            <a:r>
              <a:rPr lang="en-US" sz="2400" b="0" i="0" dirty="0">
                <a:effectLst/>
                <a:latin typeface="Quicksand"/>
              </a:rPr>
              <a:t>Set a variable </a:t>
            </a:r>
            <a:r>
              <a:rPr lang="en-US" sz="2400" b="1" i="0" dirty="0">
                <a:effectLst/>
                <a:latin typeface="Quicksand"/>
              </a:rPr>
              <a:t>GOAL</a:t>
            </a:r>
            <a:r>
              <a:rPr lang="en-US" sz="2400" b="0" i="0" dirty="0">
                <a:effectLst/>
                <a:latin typeface="Quicksand"/>
              </a:rPr>
              <a:t> which contains the value of the </a:t>
            </a:r>
            <a:r>
              <a:rPr lang="en-US" sz="2400" b="0" i="1" dirty="0">
                <a:effectLst/>
                <a:latin typeface="Quicksand"/>
              </a:rPr>
              <a:t>goal state.</a:t>
            </a:r>
            <a:endParaRPr lang="en-US" sz="2400" b="0" i="0" dirty="0">
              <a:effectLst/>
              <a:latin typeface="Quicksand"/>
            </a:endParaRPr>
          </a:p>
          <a:p>
            <a:pPr algn="just">
              <a:buFont typeface="Arial" panose="020B0604020202090204" pitchFamily="34" charset="0"/>
              <a:buChar char="•"/>
            </a:pPr>
            <a:r>
              <a:rPr lang="en-US" sz="2400" b="0" i="0" dirty="0">
                <a:effectLst/>
                <a:latin typeface="Quicksand"/>
              </a:rPr>
              <a:t>Loop each node by traversing level by level until the goal state is not found.</a:t>
            </a:r>
          </a:p>
          <a:p>
            <a:pPr algn="just">
              <a:buFont typeface="Arial" panose="020B0604020202090204" pitchFamily="34" charset="0"/>
              <a:buChar char="•"/>
            </a:pPr>
            <a:r>
              <a:rPr lang="en-US" sz="2400" b="0" i="0" dirty="0">
                <a:effectLst/>
                <a:latin typeface="Quicksand"/>
              </a:rPr>
              <a:t>While performing the looping, start removing the elements from the queue in </a:t>
            </a:r>
            <a:r>
              <a:rPr lang="en-US" sz="2400" b="1" i="1" dirty="0">
                <a:effectLst/>
                <a:latin typeface="Quicksand"/>
              </a:rPr>
              <a:t>FIFO</a:t>
            </a:r>
            <a:r>
              <a:rPr lang="en-US" sz="2400" b="0" i="0" dirty="0">
                <a:effectLst/>
                <a:latin typeface="Quicksand"/>
              </a:rPr>
              <a:t> order.</a:t>
            </a:r>
          </a:p>
          <a:p>
            <a:pPr algn="just">
              <a:buFont typeface="Arial" panose="020B0604020202090204" pitchFamily="34" charset="0"/>
              <a:buChar char="•"/>
            </a:pPr>
            <a:r>
              <a:rPr lang="en-US" sz="2400" b="0" i="0" dirty="0">
                <a:effectLst/>
                <a:latin typeface="Quicksand"/>
              </a:rPr>
              <a:t>If the goal state is found, </a:t>
            </a:r>
            <a:r>
              <a:rPr lang="en-US" sz="2400" b="1" i="0" dirty="0">
                <a:effectLst/>
                <a:latin typeface="Quicksand"/>
              </a:rPr>
              <a:t>return goal state</a:t>
            </a:r>
            <a:r>
              <a:rPr lang="en-US" sz="2400" b="0" i="0" dirty="0">
                <a:effectLst/>
                <a:latin typeface="Quicksand"/>
              </a:rPr>
              <a:t> otherwise continue the search.</a:t>
            </a:r>
          </a:p>
          <a:p>
            <a:pPr algn="just" fontAlgn="base"/>
            <a:r>
              <a:rPr lang="en-US" sz="2400" b="1" i="0" dirty="0">
                <a:effectLst/>
                <a:latin typeface="Quicksand"/>
              </a:rPr>
              <a:t>The performance measure of BFS is as follows:</a:t>
            </a:r>
            <a:endParaRPr lang="en-US" sz="2400" b="0" i="0" dirty="0">
              <a:effectLst/>
              <a:latin typeface="Quicksand"/>
            </a:endParaRPr>
          </a:p>
          <a:p>
            <a:pPr algn="just">
              <a:buFont typeface="Arial" panose="020B0604020202090204" pitchFamily="34" charset="0"/>
              <a:buChar char="•"/>
            </a:pPr>
            <a:r>
              <a:rPr lang="en-US" sz="2400" b="1" i="0" dirty="0">
                <a:effectLst/>
                <a:latin typeface="Quicksand"/>
              </a:rPr>
              <a:t>Completeness:</a:t>
            </a:r>
            <a:r>
              <a:rPr lang="en-US" sz="2400" b="0" i="0" dirty="0">
                <a:effectLst/>
                <a:latin typeface="Quicksand"/>
              </a:rPr>
              <a:t> It is a complete strategy as it definitely finds the goal state.</a:t>
            </a:r>
          </a:p>
          <a:p>
            <a:pPr algn="just">
              <a:buFont typeface="Arial" panose="020B0604020202090204" pitchFamily="34" charset="0"/>
              <a:buChar char="•"/>
            </a:pPr>
            <a:r>
              <a:rPr lang="en-US" sz="2400" b="1" i="0" dirty="0">
                <a:effectLst/>
                <a:latin typeface="Quicksand"/>
              </a:rPr>
              <a:t>Optimality:</a:t>
            </a:r>
            <a:r>
              <a:rPr lang="en-US" sz="2400" b="0" i="0" dirty="0">
                <a:effectLst/>
                <a:latin typeface="Quicksand"/>
              </a:rPr>
              <a:t> It gives an optimal solution if the cost of each node is same.</a:t>
            </a:r>
          </a:p>
          <a:p>
            <a:pPr algn="just">
              <a:buFont typeface="Arial" panose="020B0604020202090204" pitchFamily="34" charset="0"/>
              <a:buChar char="•"/>
            </a:pPr>
            <a:r>
              <a:rPr lang="en-US" sz="2400" b="1" i="0" dirty="0">
                <a:effectLst/>
                <a:latin typeface="Quicksand"/>
              </a:rPr>
              <a:t>Space Complexity:</a:t>
            </a:r>
            <a:r>
              <a:rPr lang="en-US" sz="2400" b="0" i="0" dirty="0">
                <a:effectLst/>
                <a:latin typeface="Quicksand"/>
              </a:rPr>
              <a:t> The space complexity of BFS is </a:t>
            </a:r>
            <a:r>
              <a:rPr lang="en-US" sz="2400" b="1" i="0" dirty="0">
                <a:effectLst/>
                <a:latin typeface="Quicksand"/>
              </a:rPr>
              <a:t>O(b</a:t>
            </a:r>
            <a:r>
              <a:rPr lang="en-US" sz="2400" b="1" i="0" baseline="30000" dirty="0">
                <a:effectLst/>
                <a:latin typeface="Quicksand"/>
              </a:rPr>
              <a:t>d</a:t>
            </a:r>
            <a:r>
              <a:rPr lang="en-US" sz="2400" b="1" i="0" dirty="0">
                <a:effectLst/>
                <a:latin typeface="Quicksand"/>
              </a:rPr>
              <a:t>)</a:t>
            </a:r>
            <a:r>
              <a:rPr lang="en-US" sz="2400" b="0" i="0" dirty="0">
                <a:effectLst/>
                <a:latin typeface="Quicksand"/>
              </a:rPr>
              <a:t>, i.e., it requires a huge amount of memory. Here, b is the </a:t>
            </a:r>
            <a:r>
              <a:rPr lang="en-US" sz="2400" b="1" i="0" dirty="0">
                <a:effectLst/>
                <a:latin typeface="Quicksand"/>
              </a:rPr>
              <a:t>branching factor</a:t>
            </a:r>
            <a:r>
              <a:rPr lang="en-US" sz="2400" b="0" i="0" dirty="0">
                <a:effectLst/>
                <a:latin typeface="Quicksand"/>
              </a:rPr>
              <a:t> and d denotes the </a:t>
            </a:r>
            <a:r>
              <a:rPr lang="en-US" sz="2400" b="1" i="0" dirty="0">
                <a:effectLst/>
                <a:latin typeface="Quicksand"/>
              </a:rPr>
              <a:t>depth/level</a:t>
            </a:r>
            <a:r>
              <a:rPr lang="en-US" sz="2400" b="0" i="0" dirty="0">
                <a:effectLst/>
                <a:latin typeface="Quicksand"/>
              </a:rPr>
              <a:t> of the tree</a:t>
            </a:r>
          </a:p>
          <a:p>
            <a:pPr algn="just">
              <a:buFont typeface="Arial" panose="020B0604020202090204" pitchFamily="34" charset="0"/>
              <a:buChar char="•"/>
            </a:pPr>
            <a:r>
              <a:rPr lang="en-US" sz="2400" b="1" i="0" dirty="0">
                <a:effectLst/>
                <a:latin typeface="Quicksand"/>
              </a:rPr>
              <a:t>Time Complexity:</a:t>
            </a:r>
            <a:r>
              <a:rPr lang="en-US" sz="2400" b="0" i="0" dirty="0">
                <a:effectLst/>
                <a:latin typeface="Quicksand"/>
              </a:rPr>
              <a:t> BFS consumes much time to reach the goal node for large instances.</a:t>
            </a:r>
          </a:p>
          <a:p>
            <a:pPr algn="just" fontAlgn="base"/>
            <a:r>
              <a:rPr lang="en-US" sz="2400" b="1" i="0" dirty="0">
                <a:effectLst/>
                <a:latin typeface="Quicksand"/>
              </a:rPr>
              <a:t>Disadvantages of BFS</a:t>
            </a:r>
          </a:p>
          <a:p>
            <a:pPr algn="just">
              <a:buFont typeface="Arial" panose="020B0604020202090204" pitchFamily="34" charset="0"/>
              <a:buChar char="•"/>
            </a:pPr>
            <a:r>
              <a:rPr lang="en-US" sz="2400" b="0" i="0" dirty="0">
                <a:effectLst/>
                <a:latin typeface="Quicksand"/>
              </a:rPr>
              <a:t>The biggest disadvantage of BFS is that it requires a lot of memory space, therefore it is a memory bounded strategy.</a:t>
            </a:r>
          </a:p>
          <a:p>
            <a:pPr algn="just">
              <a:buFont typeface="Arial" panose="020B0604020202090204" pitchFamily="34" charset="0"/>
              <a:buChar char="•"/>
            </a:pPr>
            <a:r>
              <a:rPr lang="en-US" sz="2400" b="0" i="0" dirty="0">
                <a:effectLst/>
                <a:latin typeface="Quicksand"/>
              </a:rPr>
              <a:t>BFS is time taking search strategy because it expands the nodes </a:t>
            </a:r>
            <a:r>
              <a:rPr lang="en-US" sz="2400" b="1" i="0" dirty="0">
                <a:effectLst/>
                <a:latin typeface="Quicksand"/>
              </a:rPr>
              <a:t>breadthwise.</a:t>
            </a:r>
            <a:endParaRPr lang="en-US" sz="2400" b="0" i="0" dirty="0">
              <a:effectLst/>
              <a:latin typeface="Quicksand"/>
            </a:endParaRPr>
          </a:p>
        </p:txBody>
      </p:sp>
    </p:spTree>
    <p:extLst>
      <p:ext uri="{BB962C8B-B14F-4D97-AF65-F5344CB8AC3E}">
        <p14:creationId xmlns:p14="http://schemas.microsoft.com/office/powerpoint/2010/main" val="766259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0" dirty="0">
                <a:solidFill>
                  <a:srgbClr val="333333"/>
                </a:solidFill>
                <a:effectLst/>
                <a:latin typeface="Quicksand"/>
              </a:rPr>
              <a:t>Uniform-cost search</a:t>
            </a:r>
            <a:br>
              <a:rPr lang="en-IN" b="1" i="0" dirty="0">
                <a:solidFill>
                  <a:srgbClr val="333333"/>
                </a:solidFill>
                <a:effectLst/>
                <a:latin typeface="Quicksand"/>
              </a:rPr>
            </a:br>
            <a:endParaRPr lang="en-US" dirty="0"/>
          </a:p>
        </p:txBody>
      </p:sp>
      <p:sp>
        <p:nvSpPr>
          <p:cNvPr id="3" name="Content Placeholder 2"/>
          <p:cNvSpPr>
            <a:spLocks noGrp="1"/>
          </p:cNvSpPr>
          <p:nvPr>
            <p:ph idx="1"/>
          </p:nvPr>
        </p:nvSpPr>
        <p:spPr>
          <a:xfrm>
            <a:off x="665922" y="1974227"/>
            <a:ext cx="10515600" cy="3141111"/>
          </a:xfrm>
        </p:spPr>
        <p:txBody>
          <a:bodyPr>
            <a:noAutofit/>
          </a:bodyPr>
          <a:lstStyle/>
          <a:p>
            <a:pPr marL="0" indent="0">
              <a:lnSpc>
                <a:spcPct val="160000"/>
              </a:lnSpc>
              <a:buNone/>
            </a:pPr>
            <a:br>
              <a:rPr lang="en-US" sz="2000" b="0" dirty="0">
                <a:effectLst/>
              </a:rPr>
            </a:br>
            <a:endParaRPr lang="en-US" sz="2000" dirty="0"/>
          </a:p>
        </p:txBody>
      </p:sp>
      <p:sp>
        <p:nvSpPr>
          <p:cNvPr id="4" name="Slide Number Placeholder 3"/>
          <p:cNvSpPr>
            <a:spLocks noGrp="1"/>
          </p:cNvSpPr>
          <p:nvPr>
            <p:ph type="sldNum" sz="quarter" idx="12"/>
          </p:nvPr>
        </p:nvSpPr>
        <p:spPr/>
        <p:txBody>
          <a:bodyPr/>
          <a:lstStyle/>
          <a:p>
            <a:fld id="{54950813-634B-403A-824A-4F332B97447E}" type="slidenum">
              <a:rPr lang="en-US" smtClean="0"/>
              <a:t>15</a:t>
            </a:fld>
            <a:endParaRPr lang="en-US"/>
          </a:p>
        </p:txBody>
      </p:sp>
      <p:pic>
        <p:nvPicPr>
          <p:cNvPr id="6" name="Picture 5">
            <a:extLst>
              <a:ext uri="{FF2B5EF4-FFF2-40B4-BE49-F238E27FC236}">
                <a16:creationId xmlns:a16="http://schemas.microsoft.com/office/drawing/2014/main" id="{EA8F39B0-8E02-5297-0384-35D48B7A578F}"/>
              </a:ext>
            </a:extLst>
          </p:cNvPr>
          <p:cNvPicPr>
            <a:picLocks noChangeAspect="1"/>
          </p:cNvPicPr>
          <p:nvPr/>
        </p:nvPicPr>
        <p:blipFill>
          <a:blip r:embed="rId2"/>
          <a:stretch>
            <a:fillRect/>
          </a:stretch>
        </p:blipFill>
        <p:spPr>
          <a:xfrm>
            <a:off x="168593" y="1373082"/>
            <a:ext cx="3921270" cy="3472037"/>
          </a:xfrm>
          <a:prstGeom prst="rect">
            <a:avLst/>
          </a:prstGeom>
        </p:spPr>
      </p:pic>
      <p:sp>
        <p:nvSpPr>
          <p:cNvPr id="8" name="TextBox 7">
            <a:extLst>
              <a:ext uri="{FF2B5EF4-FFF2-40B4-BE49-F238E27FC236}">
                <a16:creationId xmlns:a16="http://schemas.microsoft.com/office/drawing/2014/main" id="{171D29B6-EE76-175E-F282-0BC8C3A23D99}"/>
              </a:ext>
            </a:extLst>
          </p:cNvPr>
          <p:cNvSpPr txBox="1"/>
          <p:nvPr/>
        </p:nvSpPr>
        <p:spPr>
          <a:xfrm>
            <a:off x="3907367" y="913292"/>
            <a:ext cx="8116040" cy="5262979"/>
          </a:xfrm>
          <a:prstGeom prst="rect">
            <a:avLst/>
          </a:prstGeom>
          <a:noFill/>
        </p:spPr>
        <p:txBody>
          <a:bodyPr wrap="square">
            <a:spAutoFit/>
          </a:bodyPr>
          <a:lstStyle/>
          <a:p>
            <a:pPr algn="just" fontAlgn="base"/>
            <a:r>
              <a:rPr lang="en-US" sz="2400" b="0" i="0" dirty="0">
                <a:effectLst/>
                <a:latin typeface="Quicksand"/>
              </a:rPr>
              <a:t>The  uninformed search explores nodes based on their path cost from the root node. It expands a node n having the lowest path cost g(n), where g(n) is the total cost from a root node to node n. Uniform-cost search is significantly different from the breadth-first search because of the following two reasons:</a:t>
            </a:r>
          </a:p>
          <a:p>
            <a:pPr algn="just">
              <a:buFont typeface="Arial" panose="020B0604020202090204" pitchFamily="34" charset="0"/>
              <a:buChar char="•"/>
            </a:pPr>
            <a:r>
              <a:rPr lang="en-US" sz="2400" b="0" i="0" dirty="0">
                <a:effectLst/>
                <a:latin typeface="Quicksand"/>
              </a:rPr>
              <a:t>First, the goal test is applied to a node only when it is selected for expansion </a:t>
            </a:r>
            <a:r>
              <a:rPr lang="en-US" sz="2400" b="1" i="0" dirty="0">
                <a:effectLst/>
                <a:latin typeface="Quicksand"/>
              </a:rPr>
              <a:t>not when it is first generated</a:t>
            </a:r>
            <a:r>
              <a:rPr lang="en-US" sz="2400" b="0" i="0" dirty="0">
                <a:effectLst/>
                <a:latin typeface="Quicksand"/>
              </a:rPr>
              <a:t> because the first goal node which is generated may be on a suboptimal path.</a:t>
            </a:r>
          </a:p>
          <a:p>
            <a:pPr algn="just">
              <a:buFont typeface="Arial" panose="020B0604020202090204" pitchFamily="34" charset="0"/>
              <a:buChar char="•"/>
            </a:pPr>
            <a:r>
              <a:rPr lang="en-US" sz="2400" b="0" i="0" dirty="0">
                <a:effectLst/>
                <a:latin typeface="Quicksand"/>
              </a:rPr>
              <a:t>Secondly, a goal test is added to a node, only when a better/ optimal path is found.</a:t>
            </a:r>
          </a:p>
          <a:p>
            <a:pPr algn="just" fontAlgn="base"/>
            <a:r>
              <a:rPr lang="en-US" sz="2400" b="0" i="0" dirty="0">
                <a:effectLst/>
                <a:latin typeface="Quicksand"/>
              </a:rPr>
              <a:t>Thus, uniform-cost search expands nodes in a sequence of their </a:t>
            </a:r>
            <a:r>
              <a:rPr lang="en-US" sz="2400" b="1" i="0" dirty="0">
                <a:effectLst/>
                <a:latin typeface="Quicksand"/>
              </a:rPr>
              <a:t>optimal path cost</a:t>
            </a:r>
            <a:r>
              <a:rPr lang="en-US" sz="2400" b="0" i="0" dirty="0">
                <a:effectLst/>
                <a:latin typeface="Quicksand"/>
              </a:rPr>
              <a:t> because before exploring any node, it searches the optimal path. Also, the step cost is positive so, paths never get shorter when a new node is added in the search</a:t>
            </a:r>
          </a:p>
        </p:txBody>
      </p:sp>
    </p:spTree>
    <p:extLst>
      <p:ext uri="{BB962C8B-B14F-4D97-AF65-F5344CB8AC3E}">
        <p14:creationId xmlns:p14="http://schemas.microsoft.com/office/powerpoint/2010/main" val="2162456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922" y="1974227"/>
            <a:ext cx="5036609" cy="3141111"/>
          </a:xfrm>
        </p:spPr>
        <p:txBody>
          <a:bodyPr>
            <a:noAutofit/>
          </a:bodyPr>
          <a:lstStyle/>
          <a:p>
            <a:pPr marL="0" indent="0">
              <a:lnSpc>
                <a:spcPct val="160000"/>
              </a:lnSpc>
              <a:buNone/>
            </a:pPr>
            <a:br>
              <a:rPr lang="en-US" sz="2000" b="0" dirty="0">
                <a:effectLst/>
              </a:rPr>
            </a:br>
            <a:endParaRPr lang="en-US" sz="2000" dirty="0"/>
          </a:p>
        </p:txBody>
      </p:sp>
      <p:sp>
        <p:nvSpPr>
          <p:cNvPr id="4" name="Slide Number Placeholder 3"/>
          <p:cNvSpPr>
            <a:spLocks noGrp="1"/>
          </p:cNvSpPr>
          <p:nvPr>
            <p:ph type="sldNum" sz="quarter" idx="12"/>
          </p:nvPr>
        </p:nvSpPr>
        <p:spPr/>
        <p:txBody>
          <a:bodyPr/>
          <a:lstStyle/>
          <a:p>
            <a:fld id="{54950813-634B-403A-824A-4F332B97447E}" type="slidenum">
              <a:rPr lang="en-US" smtClean="0"/>
              <a:t>16</a:t>
            </a:fld>
            <a:endParaRPr lang="en-US"/>
          </a:p>
        </p:txBody>
      </p:sp>
      <p:pic>
        <p:nvPicPr>
          <p:cNvPr id="6" name="Picture 5">
            <a:extLst>
              <a:ext uri="{FF2B5EF4-FFF2-40B4-BE49-F238E27FC236}">
                <a16:creationId xmlns:a16="http://schemas.microsoft.com/office/drawing/2014/main" id="{B977EB3D-2349-404E-E1FD-065235BFC165}"/>
              </a:ext>
            </a:extLst>
          </p:cNvPr>
          <p:cNvPicPr>
            <a:picLocks noChangeAspect="1"/>
          </p:cNvPicPr>
          <p:nvPr/>
        </p:nvPicPr>
        <p:blipFill>
          <a:blip r:embed="rId2"/>
          <a:stretch>
            <a:fillRect/>
          </a:stretch>
        </p:blipFill>
        <p:spPr>
          <a:xfrm>
            <a:off x="7220989" y="2694886"/>
            <a:ext cx="4858789" cy="2123432"/>
          </a:xfrm>
          <a:prstGeom prst="rect">
            <a:avLst/>
          </a:prstGeom>
        </p:spPr>
      </p:pic>
      <p:sp>
        <p:nvSpPr>
          <p:cNvPr id="8" name="TextBox 7">
            <a:extLst>
              <a:ext uri="{FF2B5EF4-FFF2-40B4-BE49-F238E27FC236}">
                <a16:creationId xmlns:a16="http://schemas.microsoft.com/office/drawing/2014/main" id="{F564D7C7-D1D1-FFF1-83A7-F44ECE2D345D}"/>
              </a:ext>
            </a:extLst>
          </p:cNvPr>
          <p:cNvSpPr txBox="1"/>
          <p:nvPr/>
        </p:nvSpPr>
        <p:spPr>
          <a:xfrm>
            <a:off x="1018310" y="345683"/>
            <a:ext cx="6093228" cy="4472635"/>
          </a:xfrm>
          <a:prstGeom prst="rect">
            <a:avLst/>
          </a:prstGeom>
          <a:noFill/>
        </p:spPr>
        <p:txBody>
          <a:bodyPr wrap="square">
            <a:spAutoFit/>
          </a:bodyPr>
          <a:lstStyle/>
          <a:p>
            <a:pPr marL="0" indent="0">
              <a:lnSpc>
                <a:spcPct val="160000"/>
              </a:lnSpc>
              <a:buNone/>
            </a:pPr>
            <a:r>
              <a:rPr lang="en-US" sz="3600" b="1" i="0" dirty="0">
                <a:solidFill>
                  <a:srgbClr val="000000"/>
                </a:solidFill>
                <a:effectLst/>
                <a:latin typeface="Tahoma_ay"/>
              </a:rPr>
              <a:t>Uniform-cost search </a:t>
            </a:r>
          </a:p>
          <a:p>
            <a:pPr marL="0" indent="0">
              <a:lnSpc>
                <a:spcPct val="160000"/>
              </a:lnSpc>
              <a:buNone/>
            </a:pPr>
            <a:r>
              <a:rPr lang="en-US" sz="1800" b="1" i="0" dirty="0">
                <a:solidFill>
                  <a:srgbClr val="000000"/>
                </a:solidFill>
                <a:effectLst/>
                <a:latin typeface="Tahoma_ay"/>
              </a:rPr>
              <a:t>• Modified breadth-first, expands only the node with the least cost (using path </a:t>
            </a:r>
            <a:r>
              <a:rPr lang="en-US" sz="1800" b="1" i="0" dirty="0">
                <a:solidFill>
                  <a:srgbClr val="000000"/>
                </a:solidFill>
                <a:effectLst/>
                <a:latin typeface="Helvetica-Oblique_ac"/>
              </a:rPr>
              <a:t>g(n)</a:t>
            </a:r>
            <a:r>
              <a:rPr lang="en-US" sz="1800" b="1" i="0" dirty="0">
                <a:solidFill>
                  <a:srgbClr val="000000"/>
                </a:solidFill>
                <a:effectLst/>
                <a:latin typeface="Tahoma_ay"/>
              </a:rPr>
              <a:t>). </a:t>
            </a:r>
          </a:p>
          <a:p>
            <a:pPr marL="0" indent="0">
              <a:lnSpc>
                <a:spcPct val="160000"/>
              </a:lnSpc>
              <a:buNone/>
            </a:pPr>
            <a:r>
              <a:rPr lang="en-US" sz="1800" b="1" i="0" dirty="0">
                <a:solidFill>
                  <a:srgbClr val="000000"/>
                </a:solidFill>
                <a:effectLst/>
                <a:latin typeface="Tahoma_ay"/>
              </a:rPr>
              <a:t>• Breadth-first = uniform-cost search with </a:t>
            </a:r>
            <a:r>
              <a:rPr lang="en-US" sz="1800" b="1" i="0" dirty="0">
                <a:solidFill>
                  <a:srgbClr val="000000"/>
                </a:solidFill>
                <a:effectLst/>
                <a:latin typeface="Helvetica-Oblique_ac"/>
              </a:rPr>
              <a:t>g(n)=depth(n)</a:t>
            </a:r>
            <a:r>
              <a:rPr lang="en-US" sz="1800" b="1" i="0" dirty="0">
                <a:solidFill>
                  <a:srgbClr val="000000"/>
                </a:solidFill>
                <a:effectLst/>
                <a:latin typeface="Tahoma_ay"/>
              </a:rPr>
              <a:t>.</a:t>
            </a:r>
          </a:p>
          <a:p>
            <a:pPr marL="0" indent="0">
              <a:lnSpc>
                <a:spcPct val="160000"/>
              </a:lnSpc>
              <a:buNone/>
            </a:pPr>
            <a:endParaRPr lang="en-US" sz="1800" b="1" dirty="0">
              <a:solidFill>
                <a:srgbClr val="000000"/>
              </a:solidFill>
              <a:latin typeface="Tahoma_ay"/>
            </a:endParaRPr>
          </a:p>
          <a:p>
            <a:pPr marL="0" indent="0">
              <a:lnSpc>
                <a:spcPct val="160000"/>
              </a:lnSpc>
              <a:buNone/>
            </a:pPr>
            <a:r>
              <a:rPr lang="en-US" sz="1800" b="1" i="0" dirty="0">
                <a:solidFill>
                  <a:srgbClr val="000000"/>
                </a:solidFill>
                <a:effectLst/>
                <a:latin typeface="Tahoma_ay"/>
              </a:rPr>
              <a:t> </a:t>
            </a:r>
            <a:r>
              <a:rPr lang="en-US" sz="1800" b="1" i="0" dirty="0">
                <a:solidFill>
                  <a:srgbClr val="000000"/>
                </a:solidFill>
                <a:effectLst/>
                <a:latin typeface="ArialMT_an"/>
              </a:rPr>
              <a:t>Problem: from </a:t>
            </a:r>
            <a:r>
              <a:rPr lang="en-US" sz="1800" b="1" i="0" dirty="0">
                <a:solidFill>
                  <a:srgbClr val="000000"/>
                </a:solidFill>
                <a:effectLst/>
                <a:latin typeface="Arial-ItalicMT_a9"/>
              </a:rPr>
              <a:t>S </a:t>
            </a:r>
            <a:r>
              <a:rPr lang="en-US" sz="1800" b="1" i="0" dirty="0">
                <a:solidFill>
                  <a:srgbClr val="000000"/>
                </a:solidFill>
                <a:effectLst/>
                <a:latin typeface="ArialMT_an"/>
              </a:rPr>
              <a:t>to </a:t>
            </a:r>
            <a:r>
              <a:rPr lang="en-US" sz="1800" b="1" i="0" dirty="0">
                <a:solidFill>
                  <a:srgbClr val="000000"/>
                </a:solidFill>
                <a:effectLst/>
                <a:latin typeface="Arial-ItalicMT_a9"/>
              </a:rPr>
              <a:t>G</a:t>
            </a:r>
            <a:r>
              <a:rPr lang="en-US" sz="1800" b="1" i="0" dirty="0">
                <a:solidFill>
                  <a:srgbClr val="000000"/>
                </a:solidFill>
                <a:effectLst/>
                <a:latin typeface="ArialMT_an"/>
              </a:rPr>
              <a:t>, costs are marked (a). </a:t>
            </a:r>
            <a:r>
              <a:rPr lang="en-US" sz="1800" b="1" i="0" dirty="0">
                <a:solidFill>
                  <a:srgbClr val="000000"/>
                </a:solidFill>
                <a:effectLst/>
                <a:latin typeface="Arial-ItalicMT_a9"/>
              </a:rPr>
              <a:t>SAG </a:t>
            </a:r>
            <a:r>
              <a:rPr lang="en-US" sz="1800" b="1" i="0" dirty="0">
                <a:solidFill>
                  <a:srgbClr val="000000"/>
                </a:solidFill>
                <a:effectLst/>
                <a:latin typeface="ArialMT_an"/>
              </a:rPr>
              <a:t>is first solution (cost 11). The algorithm does not recognize this as solution, because 11 &gt; 5 from </a:t>
            </a:r>
            <a:r>
              <a:rPr lang="en-US" sz="1800" b="1" i="0" dirty="0">
                <a:solidFill>
                  <a:srgbClr val="000000"/>
                </a:solidFill>
                <a:effectLst/>
                <a:latin typeface="Arial-ItalicMT_a9"/>
              </a:rPr>
              <a:t>B</a:t>
            </a:r>
            <a:r>
              <a:rPr lang="en-US" sz="1800" b="1" i="0" dirty="0">
                <a:solidFill>
                  <a:srgbClr val="000000"/>
                </a:solidFill>
                <a:effectLst/>
                <a:latin typeface="ArialMT_an"/>
              </a:rPr>
              <a:t>). </a:t>
            </a:r>
            <a:r>
              <a:rPr lang="en-US" sz="1800" b="1" i="0" dirty="0">
                <a:solidFill>
                  <a:srgbClr val="000000"/>
                </a:solidFill>
                <a:effectLst/>
                <a:latin typeface="Arial-ItalicMT_a9"/>
              </a:rPr>
              <a:t>SBG </a:t>
            </a:r>
            <a:r>
              <a:rPr lang="en-US" sz="1800" b="1" i="0" dirty="0">
                <a:solidFill>
                  <a:srgbClr val="000000"/>
                </a:solidFill>
                <a:effectLst/>
                <a:latin typeface="ArialMT_an"/>
              </a:rPr>
              <a:t>as final solution (b).</a:t>
            </a:r>
            <a:endParaRPr lang="en-IN" dirty="0"/>
          </a:p>
        </p:txBody>
      </p:sp>
      <p:pic>
        <p:nvPicPr>
          <p:cNvPr id="10" name="Picture 9">
            <a:extLst>
              <a:ext uri="{FF2B5EF4-FFF2-40B4-BE49-F238E27FC236}">
                <a16:creationId xmlns:a16="http://schemas.microsoft.com/office/drawing/2014/main" id="{C69903CA-2819-E5C4-3561-90FD2B25109D}"/>
              </a:ext>
            </a:extLst>
          </p:cNvPr>
          <p:cNvPicPr>
            <a:picLocks noChangeAspect="1"/>
          </p:cNvPicPr>
          <p:nvPr/>
        </p:nvPicPr>
        <p:blipFill>
          <a:blip r:embed="rId3"/>
          <a:stretch>
            <a:fillRect/>
          </a:stretch>
        </p:blipFill>
        <p:spPr>
          <a:xfrm>
            <a:off x="1196130" y="4818318"/>
            <a:ext cx="10995870" cy="1784350"/>
          </a:xfrm>
          <a:prstGeom prst="rect">
            <a:avLst/>
          </a:prstGeom>
        </p:spPr>
      </p:pic>
    </p:spTree>
    <p:extLst>
      <p:ext uri="{BB962C8B-B14F-4D97-AF65-F5344CB8AC3E}">
        <p14:creationId xmlns:p14="http://schemas.microsoft.com/office/powerpoint/2010/main" val="1674902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9A671-0932-83FF-BB0A-8C052A7051BD}"/>
              </a:ext>
            </a:extLst>
          </p:cNvPr>
          <p:cNvSpPr>
            <a:spLocks noGrp="1"/>
          </p:cNvSpPr>
          <p:nvPr>
            <p:ph type="title"/>
          </p:nvPr>
        </p:nvSpPr>
        <p:spPr/>
        <p:txBody>
          <a:bodyPr/>
          <a:lstStyle/>
          <a:p>
            <a:r>
              <a:rPr lang="en-IN" b="1" i="0" dirty="0">
                <a:solidFill>
                  <a:srgbClr val="333333"/>
                </a:solidFill>
                <a:effectLst/>
                <a:latin typeface="Quicksand"/>
              </a:rPr>
              <a:t>Uniform-cost search</a:t>
            </a:r>
            <a:endParaRPr lang="en-IN" dirty="0"/>
          </a:p>
        </p:txBody>
      </p:sp>
      <p:sp>
        <p:nvSpPr>
          <p:cNvPr id="3" name="Content Placeholder 2">
            <a:extLst>
              <a:ext uri="{FF2B5EF4-FFF2-40B4-BE49-F238E27FC236}">
                <a16:creationId xmlns:a16="http://schemas.microsoft.com/office/drawing/2014/main" id="{C21978A4-8228-321E-2964-5CDF629A6AE9}"/>
              </a:ext>
            </a:extLst>
          </p:cNvPr>
          <p:cNvSpPr>
            <a:spLocks noGrp="1"/>
          </p:cNvSpPr>
          <p:nvPr>
            <p:ph idx="1"/>
          </p:nvPr>
        </p:nvSpPr>
        <p:spPr/>
        <p:txBody>
          <a:bodyPr>
            <a:normAutofit/>
          </a:bodyPr>
          <a:lstStyle/>
          <a:p>
            <a:pPr marL="0" indent="0">
              <a:buNone/>
            </a:pPr>
            <a:r>
              <a:rPr lang="en-US" b="0" i="0" dirty="0">
                <a:solidFill>
                  <a:srgbClr val="000000"/>
                </a:solidFill>
                <a:effectLst/>
                <a:latin typeface="Tahoma_ay"/>
              </a:rPr>
              <a:t>Finds optimal solution when one assumption holds: path cost is a nondecreasing function of the depth of the node (while traversing through the tree) </a:t>
            </a:r>
          </a:p>
          <a:p>
            <a:pPr marL="0" indent="0">
              <a:buNone/>
            </a:pPr>
            <a:r>
              <a:rPr lang="en-US" b="0" i="0" dirty="0">
                <a:solidFill>
                  <a:srgbClr val="000000"/>
                </a:solidFill>
                <a:effectLst/>
                <a:latin typeface="Tahoma_ay"/>
              </a:rPr>
              <a:t>• When costs are identical </a:t>
            </a:r>
            <a:r>
              <a:rPr lang="en-US" b="0" i="0" dirty="0">
                <a:solidFill>
                  <a:srgbClr val="000000"/>
                </a:solidFill>
                <a:effectLst/>
                <a:latin typeface="Wingdings-Regular_a6"/>
              </a:rPr>
              <a:t>! </a:t>
            </a:r>
            <a:r>
              <a:rPr lang="en-US" b="0" i="0" dirty="0">
                <a:solidFill>
                  <a:srgbClr val="000000"/>
                </a:solidFill>
                <a:effectLst/>
                <a:latin typeface="Tahoma_ay"/>
              </a:rPr>
              <a:t>breadth-first </a:t>
            </a:r>
          </a:p>
          <a:p>
            <a:pPr marL="0" indent="0">
              <a:buNone/>
            </a:pPr>
            <a:r>
              <a:rPr lang="en-US" b="0" i="0" dirty="0">
                <a:solidFill>
                  <a:srgbClr val="000000"/>
                </a:solidFill>
                <a:effectLst/>
                <a:latin typeface="Tahoma_ay"/>
              </a:rPr>
              <a:t>• Uniform-cost search is guided by path costs rather than depths, so its complexity cannot easily be characterized in terms of </a:t>
            </a:r>
            <a:r>
              <a:rPr lang="en-US" b="0" i="0" dirty="0">
                <a:solidFill>
                  <a:srgbClr val="000000"/>
                </a:solidFill>
                <a:effectLst/>
                <a:latin typeface="Helvetica-Oblique_ac"/>
              </a:rPr>
              <a:t>b </a:t>
            </a:r>
            <a:r>
              <a:rPr lang="en-US" b="0" i="0" dirty="0">
                <a:solidFill>
                  <a:srgbClr val="000000"/>
                </a:solidFill>
                <a:effectLst/>
                <a:latin typeface="Tahoma_ay"/>
              </a:rPr>
              <a:t>and </a:t>
            </a:r>
            <a:r>
              <a:rPr lang="en-US" b="0" i="0" dirty="0">
                <a:solidFill>
                  <a:srgbClr val="000000"/>
                </a:solidFill>
                <a:effectLst/>
                <a:latin typeface="Helvetica-Oblique_ac"/>
              </a:rPr>
              <a:t>d </a:t>
            </a:r>
          </a:p>
          <a:p>
            <a:pPr marL="0" indent="0">
              <a:buNone/>
            </a:pPr>
            <a:r>
              <a:rPr lang="en-US" b="0" i="0" dirty="0">
                <a:solidFill>
                  <a:srgbClr val="000000"/>
                </a:solidFill>
                <a:effectLst/>
                <a:latin typeface="Tahoma_ay"/>
              </a:rPr>
              <a:t>• Instead, let </a:t>
            </a:r>
            <a:r>
              <a:rPr lang="en-US" b="0" i="0" dirty="0">
                <a:solidFill>
                  <a:srgbClr val="000000"/>
                </a:solidFill>
                <a:effectLst/>
                <a:latin typeface="Helvetica-Oblique_ac"/>
              </a:rPr>
              <a:t>C* </a:t>
            </a:r>
            <a:r>
              <a:rPr lang="en-US" b="0" i="0" dirty="0">
                <a:solidFill>
                  <a:srgbClr val="000000"/>
                </a:solidFill>
                <a:effectLst/>
                <a:latin typeface="Tahoma_ay"/>
              </a:rPr>
              <a:t>be the cost of the optimal solution, and assume that every action costs at least </a:t>
            </a:r>
            <a:r>
              <a:rPr lang="en-US" b="0" i="0" dirty="0">
                <a:solidFill>
                  <a:srgbClr val="000000"/>
                </a:solidFill>
                <a:effectLst/>
                <a:latin typeface="Helvetica-Oblique_ah"/>
              </a:rPr>
              <a:t>ε </a:t>
            </a:r>
            <a:r>
              <a:rPr lang="en-US" b="0" i="0" dirty="0">
                <a:solidFill>
                  <a:srgbClr val="000000"/>
                </a:solidFill>
                <a:effectLst/>
                <a:latin typeface="Tahoma_ay"/>
              </a:rPr>
              <a:t>. Then the algorithm’s worst- case time and space complexity is </a:t>
            </a:r>
            <a:r>
              <a:rPr lang="en-US" b="0" i="0" dirty="0">
                <a:solidFill>
                  <a:srgbClr val="000000"/>
                </a:solidFill>
                <a:effectLst/>
                <a:latin typeface="Helvetica-Oblique_ac"/>
              </a:rPr>
              <a:t>O(b 1+ </a:t>
            </a:r>
            <a:r>
              <a:rPr lang="en-US" b="0" i="0" dirty="0">
                <a:solidFill>
                  <a:srgbClr val="000000"/>
                </a:solidFill>
                <a:effectLst/>
                <a:latin typeface="HiraginoSans-W3_a1"/>
              </a:rPr>
              <a:t>⎣ </a:t>
            </a:r>
            <a:r>
              <a:rPr lang="en-US" b="0" i="0" dirty="0">
                <a:solidFill>
                  <a:srgbClr val="000000"/>
                </a:solidFill>
                <a:effectLst/>
                <a:latin typeface="Helvetica_b5"/>
              </a:rPr>
              <a:t>C</a:t>
            </a:r>
            <a:r>
              <a:rPr lang="en-US" b="0" i="0" dirty="0">
                <a:solidFill>
                  <a:srgbClr val="000000"/>
                </a:solidFill>
                <a:effectLst/>
                <a:latin typeface="Helvetica-Oblique_ac"/>
              </a:rPr>
              <a:t>*/</a:t>
            </a:r>
            <a:r>
              <a:rPr lang="en-US" b="0" i="0" dirty="0">
                <a:solidFill>
                  <a:srgbClr val="000000"/>
                </a:solidFill>
                <a:effectLst/>
                <a:latin typeface="Helvetica-Oblique_ah"/>
              </a:rPr>
              <a:t>ε </a:t>
            </a:r>
            <a:r>
              <a:rPr lang="en-US" b="0" i="0" dirty="0">
                <a:solidFill>
                  <a:srgbClr val="000000"/>
                </a:solidFill>
                <a:effectLst/>
                <a:latin typeface="HiraginoSans-W3_a1"/>
              </a:rPr>
              <a:t>⎦ </a:t>
            </a:r>
            <a:r>
              <a:rPr lang="en-US" b="0" i="0" dirty="0">
                <a:solidFill>
                  <a:srgbClr val="000000"/>
                </a:solidFill>
                <a:effectLst/>
                <a:latin typeface="Helvetica-Oblique_ac"/>
              </a:rPr>
              <a:t>) </a:t>
            </a:r>
            <a:r>
              <a:rPr lang="en-US" b="0" i="0" dirty="0">
                <a:solidFill>
                  <a:srgbClr val="000000"/>
                </a:solidFill>
                <a:effectLst/>
                <a:latin typeface="Tahoma_ay"/>
              </a:rPr>
              <a:t>, which can be much greater than </a:t>
            </a:r>
            <a:r>
              <a:rPr lang="en-US" b="0" i="0" dirty="0">
                <a:solidFill>
                  <a:srgbClr val="000000"/>
                </a:solidFill>
                <a:effectLst/>
                <a:latin typeface="Helvetica-Oblique_ac"/>
              </a:rPr>
              <a:t>b d</a:t>
            </a:r>
            <a:endParaRPr lang="en-IN" dirty="0"/>
          </a:p>
        </p:txBody>
      </p:sp>
      <p:sp>
        <p:nvSpPr>
          <p:cNvPr id="5" name="Slide Number Placeholder 4">
            <a:extLst>
              <a:ext uri="{FF2B5EF4-FFF2-40B4-BE49-F238E27FC236}">
                <a16:creationId xmlns:a16="http://schemas.microsoft.com/office/drawing/2014/main" id="{691A655D-AE47-9180-A0B4-BE6B475F43EC}"/>
              </a:ext>
            </a:extLst>
          </p:cNvPr>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val="1858741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92EEB41-E315-5225-3C3F-F1688AA7E442}"/>
              </a:ext>
            </a:extLst>
          </p:cNvPr>
          <p:cNvPicPr>
            <a:picLocks noGrp="1" noChangeAspect="1"/>
          </p:cNvPicPr>
          <p:nvPr>
            <p:ph idx="1"/>
          </p:nvPr>
        </p:nvPicPr>
        <p:blipFill>
          <a:blip r:embed="rId2"/>
          <a:stretch>
            <a:fillRect/>
          </a:stretch>
        </p:blipFill>
        <p:spPr>
          <a:xfrm>
            <a:off x="838200" y="136525"/>
            <a:ext cx="10733115" cy="6584950"/>
          </a:xfrm>
        </p:spPr>
      </p:pic>
      <p:sp>
        <p:nvSpPr>
          <p:cNvPr id="5" name="Slide Number Placeholder 4">
            <a:extLst>
              <a:ext uri="{FF2B5EF4-FFF2-40B4-BE49-F238E27FC236}">
                <a16:creationId xmlns:a16="http://schemas.microsoft.com/office/drawing/2014/main" id="{2F992B29-A66C-11CA-2102-C36510D4D21E}"/>
              </a:ext>
            </a:extLst>
          </p:cNvPr>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val="1925821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58182-4B97-2F5F-7E62-46EF1FAA1826}"/>
              </a:ext>
            </a:extLst>
          </p:cNvPr>
          <p:cNvSpPr>
            <a:spLocks noGrp="1"/>
          </p:cNvSpPr>
          <p:nvPr>
            <p:ph type="title"/>
          </p:nvPr>
        </p:nvSpPr>
        <p:spPr/>
        <p:txBody>
          <a:bodyPr/>
          <a:lstStyle/>
          <a:p>
            <a:r>
              <a:rPr lang="en-US" b="1" i="0" dirty="0">
                <a:solidFill>
                  <a:srgbClr val="333333"/>
                </a:solidFill>
                <a:effectLst/>
                <a:latin typeface="Quicksand"/>
              </a:rPr>
              <a:t>Depth-first search</a:t>
            </a:r>
            <a:br>
              <a:rPr lang="en-US" b="1" i="0" dirty="0">
                <a:solidFill>
                  <a:srgbClr val="333333"/>
                </a:solidFill>
                <a:effectLst/>
                <a:latin typeface="Quicksand"/>
              </a:rPr>
            </a:br>
            <a:endParaRPr lang="en-IN" dirty="0"/>
          </a:p>
        </p:txBody>
      </p:sp>
      <p:sp>
        <p:nvSpPr>
          <p:cNvPr id="3" name="Content Placeholder 2">
            <a:extLst>
              <a:ext uri="{FF2B5EF4-FFF2-40B4-BE49-F238E27FC236}">
                <a16:creationId xmlns:a16="http://schemas.microsoft.com/office/drawing/2014/main" id="{4A44C37D-1076-43CF-05D0-A0DDFA3CD1E6}"/>
              </a:ext>
            </a:extLst>
          </p:cNvPr>
          <p:cNvSpPr>
            <a:spLocks noGrp="1"/>
          </p:cNvSpPr>
          <p:nvPr>
            <p:ph idx="1"/>
          </p:nvPr>
        </p:nvSpPr>
        <p:spPr/>
        <p:txBody>
          <a:bodyPr/>
          <a:lstStyle/>
          <a:p>
            <a:pPr marL="0" indent="0" algn="just" fontAlgn="base">
              <a:lnSpc>
                <a:spcPct val="150000"/>
              </a:lnSpc>
              <a:buNone/>
            </a:pPr>
            <a:r>
              <a:rPr lang="en-US" b="0" i="0" dirty="0">
                <a:effectLst/>
                <a:latin typeface="Quicksand"/>
              </a:rPr>
              <a:t>This search strategy explores the deepest node first, then backtracks to explore other nodes. It uses </a:t>
            </a:r>
            <a:r>
              <a:rPr lang="en-US" b="1" i="0" dirty="0">
                <a:effectLst/>
                <a:latin typeface="Quicksand"/>
              </a:rPr>
              <a:t>LIFO (Last in First Out)</a:t>
            </a:r>
            <a:r>
              <a:rPr lang="en-US" b="0" i="0" dirty="0">
                <a:effectLst/>
                <a:latin typeface="Quicksand"/>
              </a:rPr>
              <a:t> order, which is based on the </a:t>
            </a:r>
            <a:r>
              <a:rPr lang="en-US" b="1" i="0" u="none" strike="noStrike" dirty="0">
                <a:effectLst/>
                <a:latin typeface="segoe ui" panose="020B0502040204020203" pitchFamily="34" charset="0"/>
              </a:rPr>
              <a:t>stack</a:t>
            </a:r>
            <a:r>
              <a:rPr lang="en-US" b="1" i="0" dirty="0">
                <a:effectLst/>
                <a:latin typeface="Quicksand"/>
              </a:rPr>
              <a:t>, </a:t>
            </a:r>
            <a:r>
              <a:rPr lang="en-US" b="0" i="0" dirty="0">
                <a:effectLst/>
                <a:latin typeface="Quicksand"/>
              </a:rPr>
              <a:t>in order to expand the unexpanded nodes in the </a:t>
            </a:r>
            <a:r>
              <a:rPr lang="en-US" b="0" i="0" u="none" strike="noStrike" dirty="0">
                <a:effectLst/>
                <a:latin typeface="segoe ui" panose="020B0502040204020203" pitchFamily="34" charset="0"/>
              </a:rPr>
              <a:t>search tree</a:t>
            </a:r>
            <a:r>
              <a:rPr lang="en-US" b="0" i="0" dirty="0">
                <a:effectLst/>
                <a:latin typeface="Quicksand"/>
              </a:rPr>
              <a:t>. The search proceeds to the deepest level of the tree where it has no successors. This search expands nodes till infinity, i.e.,  the depth of the tree.</a:t>
            </a:r>
          </a:p>
          <a:p>
            <a:endParaRPr lang="en-IN" dirty="0"/>
          </a:p>
        </p:txBody>
      </p:sp>
      <p:sp>
        <p:nvSpPr>
          <p:cNvPr id="5" name="Slide Number Placeholder 4">
            <a:extLst>
              <a:ext uri="{FF2B5EF4-FFF2-40B4-BE49-F238E27FC236}">
                <a16:creationId xmlns:a16="http://schemas.microsoft.com/office/drawing/2014/main" id="{6DDD90C1-7E56-A9F5-D99B-9CCFE3284584}"/>
              </a:ext>
            </a:extLst>
          </p:cNvPr>
          <p:cNvSpPr>
            <a:spLocks noGrp="1"/>
          </p:cNvSpPr>
          <p:nvPr>
            <p:ph type="sldNum" sz="quarter" idx="12"/>
          </p:nvPr>
        </p:nvSpPr>
        <p:spPr/>
        <p:txBody>
          <a:bodyPr/>
          <a:lstStyle/>
          <a:p>
            <a:fld id="{BDCDBBEF-AA6C-4BA6-85B2-A17D7F280E38}" type="slidenum">
              <a:rPr lang="en-US" smtClean="0"/>
              <a:pPr/>
              <a:t>19</a:t>
            </a:fld>
            <a:endParaRPr lang="en-US"/>
          </a:p>
        </p:txBody>
      </p:sp>
    </p:spTree>
    <p:extLst>
      <p:ext uri="{BB962C8B-B14F-4D97-AF65-F5344CB8AC3E}">
        <p14:creationId xmlns:p14="http://schemas.microsoft.com/office/powerpoint/2010/main" val="914647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0"/>
            <a:ext cx="10515600" cy="1352282"/>
          </a:xfrm>
        </p:spPr>
        <p:txBody>
          <a:bodyPr>
            <a:normAutofit/>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Artificial Intelligence : Course Objectives</a:t>
            </a:r>
          </a:p>
        </p:txBody>
      </p:sp>
      <p:sp>
        <p:nvSpPr>
          <p:cNvPr id="9" name="Slide Number Placeholder 8"/>
          <p:cNvSpPr>
            <a:spLocks noGrp="1"/>
          </p:cNvSpPr>
          <p:nvPr>
            <p:ph type="sldNum" sz="quarter" idx="12"/>
          </p:nvPr>
        </p:nvSpPr>
        <p:spPr/>
        <p:txBody>
          <a:bodyPr/>
          <a:lstStyle/>
          <a:p>
            <a:fld id="{BDCDBBEF-AA6C-4BA6-85B2-A17D7F280E38}" type="slidenum">
              <a:rPr lang="en-US" smtClean="0"/>
              <a:pPr/>
              <a:t>2</a:t>
            </a:fld>
            <a:endParaRPr lang="en-US"/>
          </a:p>
        </p:txBody>
      </p:sp>
      <p:sp>
        <p:nvSpPr>
          <p:cNvPr id="4" name="Rectangle 3"/>
          <p:cNvSpPr/>
          <p:nvPr/>
        </p:nvSpPr>
        <p:spPr>
          <a:xfrm>
            <a:off x="734095" y="1146220"/>
            <a:ext cx="11075831" cy="5484643"/>
          </a:xfrm>
          <a:prstGeom prst="rect">
            <a:avLst/>
          </a:prstGeom>
        </p:spPr>
        <p:txBody>
          <a:bodyPr wrap="square">
            <a:spAutoFit/>
          </a:bodyPr>
          <a:lstStyle/>
          <a:p>
            <a:pPr lvl="0" algn="just"/>
            <a:r>
              <a:rPr lang="en-US" sz="2400" b="1" dirty="0">
                <a:latin typeface="Times New Roman" panose="02020603050405020304" pitchFamily="18" charset="0"/>
                <a:cs typeface="Times New Roman" panose="02020603050405020304" pitchFamily="18" charset="0"/>
              </a:rPr>
              <a:t>COURSE OBJECTIVES</a:t>
            </a:r>
            <a:endParaRPr lang="en-US" sz="2400" b="1" i="1" dirty="0">
              <a:latin typeface="Times New Roman" panose="02020603050405020304" pitchFamily="18" charset="0"/>
              <a:cs typeface="Times New Roman" panose="02020603050405020304" pitchFamily="18" charset="0"/>
            </a:endParaRPr>
          </a:p>
          <a:p>
            <a:pPr algn="just">
              <a:lnSpc>
                <a:spcPct val="150000"/>
              </a:lnSpc>
            </a:pPr>
            <a:r>
              <a:rPr lang="en-US" sz="2000" b="0" i="0" dirty="0">
                <a:solidFill>
                  <a:srgbClr val="1D2125"/>
                </a:solidFill>
                <a:effectLst/>
                <a:latin typeface="Times New Roman" panose="02020603050405020304" pitchFamily="18" charset="0"/>
                <a:cs typeface="Times New Roman" panose="02020603050405020304" pitchFamily="18" charset="0"/>
              </a:rPr>
              <a:t>(AI) is a research field that studies how to realize the intelligent human</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behaviors on a computer. The ultimate goal of AI is to make a computer that</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can learn, plan, and solve problems autonomously. Although AI has been studied</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for more than half a century, we still cannot make a computer that is as</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intelligent as a human in all aspects, The main research topics in AI include:</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problem solving, reasoning, planning, natural language understanding, computer</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vision, automatic programming, machine learning, and so on. Of course, these</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topics are closely related with each other. In this course, we will study the</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most fundamental knowledge for understanding AI. We will introduce some basic</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search algorithms for problem solving; knowledge representation and reasoning;</a:t>
            </a:r>
            <a:br>
              <a:rPr lang="en-US" sz="2000" b="0" i="0" dirty="0">
                <a:solidFill>
                  <a:srgbClr val="1D2125"/>
                </a:solidFill>
                <a:effectLst/>
                <a:latin typeface="Times New Roman" panose="02020603050405020304" pitchFamily="18" charset="0"/>
                <a:cs typeface="Times New Roman" panose="02020603050405020304" pitchFamily="18" charset="0"/>
              </a:rPr>
            </a:br>
            <a:r>
              <a:rPr lang="en-US" sz="2000" b="0" i="0" dirty="0">
                <a:solidFill>
                  <a:srgbClr val="1D2125"/>
                </a:solidFill>
                <a:effectLst/>
                <a:latin typeface="Times New Roman" panose="02020603050405020304" pitchFamily="18" charset="0"/>
                <a:cs typeface="Times New Roman" panose="02020603050405020304" pitchFamily="18" charset="0"/>
              </a:rPr>
              <a:t>pattern recognition; fuzzy logic; and neural networks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A28973-6187-579C-58E1-3367921CA014}"/>
              </a:ext>
            </a:extLst>
          </p:cNvPr>
          <p:cNvSpPr>
            <a:spLocks noGrp="1"/>
          </p:cNvSpPr>
          <p:nvPr>
            <p:ph idx="1"/>
          </p:nvPr>
        </p:nvSpPr>
        <p:spPr>
          <a:xfrm>
            <a:off x="788324" y="279458"/>
            <a:ext cx="5080462" cy="6304222"/>
          </a:xfrm>
        </p:spPr>
        <p:txBody>
          <a:bodyPr>
            <a:normAutofit fontScale="77500" lnSpcReduction="20000"/>
          </a:bodyPr>
          <a:lstStyle/>
          <a:p>
            <a:pPr algn="l" fontAlgn="base"/>
            <a:r>
              <a:rPr lang="en-US" b="1" i="0" dirty="0">
                <a:effectLst/>
                <a:latin typeface="Quicksand"/>
              </a:rPr>
              <a:t>DFS search tree</a:t>
            </a:r>
          </a:p>
          <a:p>
            <a:pPr algn="l" fontAlgn="base"/>
            <a:r>
              <a:rPr lang="en-US" b="0" i="0" dirty="0">
                <a:effectLst/>
                <a:latin typeface="Quicksand"/>
              </a:rPr>
              <a:t>In the above figure, DFS works starting from the initial node </a:t>
            </a:r>
            <a:r>
              <a:rPr lang="en-US" b="1" i="0" dirty="0">
                <a:effectLst/>
                <a:latin typeface="Quicksand"/>
              </a:rPr>
              <a:t>A</a:t>
            </a:r>
            <a:r>
              <a:rPr lang="en-US" b="0" i="0" dirty="0">
                <a:effectLst/>
                <a:latin typeface="Quicksand"/>
              </a:rPr>
              <a:t> (root node) and traversing in one direction deeply till node </a:t>
            </a:r>
            <a:r>
              <a:rPr lang="en-US" b="1" i="0" dirty="0">
                <a:effectLst/>
                <a:latin typeface="Quicksand"/>
              </a:rPr>
              <a:t>I</a:t>
            </a:r>
            <a:r>
              <a:rPr lang="en-US" b="0" i="0" dirty="0">
                <a:effectLst/>
                <a:latin typeface="Quicksand"/>
              </a:rPr>
              <a:t> and then backtrack to B and so on. Therefore,  the sequence will be </a:t>
            </a:r>
            <a:r>
              <a:rPr lang="en-US" b="1" i="0" dirty="0">
                <a:effectLst/>
                <a:latin typeface="Quicksand"/>
              </a:rPr>
              <a:t>A-&gt;B-&gt;D-&gt;I-&gt;E-&gt;C-&gt;F-&gt;G.</a:t>
            </a:r>
            <a:endParaRPr lang="en-US" b="0" i="0" dirty="0">
              <a:effectLst/>
              <a:latin typeface="Quicksand"/>
            </a:endParaRPr>
          </a:p>
          <a:p>
            <a:pPr algn="l" fontAlgn="base"/>
            <a:r>
              <a:rPr lang="en-US" b="1" i="0" dirty="0">
                <a:effectLst/>
                <a:latin typeface="Quicksand"/>
              </a:rPr>
              <a:t>DFS Algorithm</a:t>
            </a:r>
          </a:p>
          <a:p>
            <a:pPr algn="l">
              <a:buFont typeface="Arial" panose="020B0604020202090204" pitchFamily="34" charset="0"/>
              <a:buChar char="•"/>
            </a:pPr>
            <a:r>
              <a:rPr lang="en-US" b="0" i="0" dirty="0">
                <a:effectLst/>
                <a:latin typeface="Quicksand"/>
              </a:rPr>
              <a:t>Set a variable </a:t>
            </a:r>
            <a:r>
              <a:rPr lang="en-US" b="1" i="0" dirty="0">
                <a:effectLst/>
                <a:latin typeface="Quicksand"/>
              </a:rPr>
              <a:t>NODE</a:t>
            </a:r>
            <a:r>
              <a:rPr lang="en-US" b="0" i="0" dirty="0">
                <a:effectLst/>
                <a:latin typeface="Quicksand"/>
              </a:rPr>
              <a:t> to the initial state, i.e., the </a:t>
            </a:r>
            <a:r>
              <a:rPr lang="en-US" b="0" i="1" dirty="0">
                <a:effectLst/>
                <a:latin typeface="Quicksand"/>
              </a:rPr>
              <a:t>root node.</a:t>
            </a:r>
            <a:endParaRPr lang="en-US" b="0" i="0" dirty="0">
              <a:effectLst/>
              <a:latin typeface="Quicksand"/>
            </a:endParaRPr>
          </a:p>
          <a:p>
            <a:pPr algn="l">
              <a:buFont typeface="Arial" panose="020B0604020202090204" pitchFamily="34" charset="0"/>
              <a:buChar char="•"/>
            </a:pPr>
            <a:r>
              <a:rPr lang="en-US" b="0" i="0" dirty="0">
                <a:effectLst/>
                <a:latin typeface="Quicksand"/>
              </a:rPr>
              <a:t>Set a variable </a:t>
            </a:r>
            <a:r>
              <a:rPr lang="en-US" b="1" i="0" dirty="0">
                <a:effectLst/>
                <a:latin typeface="Quicksand"/>
              </a:rPr>
              <a:t>GOAL</a:t>
            </a:r>
            <a:r>
              <a:rPr lang="en-US" b="0" i="0" dirty="0">
                <a:effectLst/>
                <a:latin typeface="Quicksand"/>
              </a:rPr>
              <a:t> which contains the value of the </a:t>
            </a:r>
            <a:r>
              <a:rPr lang="en-US" b="0" i="1" dirty="0">
                <a:effectLst/>
                <a:latin typeface="Quicksand"/>
              </a:rPr>
              <a:t>goal state.</a:t>
            </a:r>
            <a:endParaRPr lang="en-US" b="0" i="0" dirty="0">
              <a:effectLst/>
              <a:latin typeface="Quicksand"/>
            </a:endParaRPr>
          </a:p>
          <a:p>
            <a:pPr algn="l">
              <a:buFont typeface="Arial" panose="020B0604020202090204" pitchFamily="34" charset="0"/>
              <a:buChar char="•"/>
            </a:pPr>
            <a:r>
              <a:rPr lang="en-US" b="0" i="0" dirty="0">
                <a:effectLst/>
                <a:latin typeface="Quicksand"/>
              </a:rPr>
              <a:t>Loop each node by traversing deeply in one direction/path in search of the goal node.</a:t>
            </a:r>
          </a:p>
          <a:p>
            <a:pPr algn="l">
              <a:buFont typeface="Arial" panose="020B0604020202090204" pitchFamily="34" charset="0"/>
              <a:buChar char="•"/>
            </a:pPr>
            <a:r>
              <a:rPr lang="en-US" b="0" i="0" dirty="0">
                <a:effectLst/>
                <a:latin typeface="Quicksand"/>
              </a:rPr>
              <a:t>While performing the looping, start removing the elements from the stack in </a:t>
            </a:r>
            <a:r>
              <a:rPr lang="en-US" b="1" i="1" dirty="0">
                <a:effectLst/>
                <a:latin typeface="Quicksand"/>
              </a:rPr>
              <a:t>LIFO</a:t>
            </a:r>
            <a:r>
              <a:rPr lang="en-US" b="0" i="0" dirty="0">
                <a:effectLst/>
                <a:latin typeface="Quicksand"/>
              </a:rPr>
              <a:t> order.</a:t>
            </a:r>
          </a:p>
          <a:p>
            <a:pPr algn="l">
              <a:buFont typeface="Arial" panose="020B0604020202090204" pitchFamily="34" charset="0"/>
              <a:buChar char="•"/>
            </a:pPr>
            <a:r>
              <a:rPr lang="en-US" b="0" i="0" dirty="0">
                <a:effectLst/>
                <a:latin typeface="Quicksand"/>
              </a:rPr>
              <a:t>If the goal state is found, </a:t>
            </a:r>
            <a:r>
              <a:rPr lang="en-US" b="1" i="0" dirty="0">
                <a:effectLst/>
                <a:latin typeface="Quicksand"/>
              </a:rPr>
              <a:t>return goal state</a:t>
            </a:r>
            <a:r>
              <a:rPr lang="en-US" b="0" i="0" dirty="0">
                <a:effectLst/>
                <a:latin typeface="Quicksand"/>
              </a:rPr>
              <a:t> otherwise backtrack to expand nodes in other direction.</a:t>
            </a:r>
          </a:p>
          <a:p>
            <a:endParaRPr lang="en-IN" dirty="0"/>
          </a:p>
        </p:txBody>
      </p:sp>
      <p:sp>
        <p:nvSpPr>
          <p:cNvPr id="5" name="Slide Number Placeholder 4">
            <a:extLst>
              <a:ext uri="{FF2B5EF4-FFF2-40B4-BE49-F238E27FC236}">
                <a16:creationId xmlns:a16="http://schemas.microsoft.com/office/drawing/2014/main" id="{E50072B6-78D0-91E6-CAE4-A01540C89A42}"/>
              </a:ext>
            </a:extLst>
          </p:cNvPr>
          <p:cNvSpPr>
            <a:spLocks noGrp="1"/>
          </p:cNvSpPr>
          <p:nvPr>
            <p:ph type="sldNum" sz="quarter" idx="12"/>
          </p:nvPr>
        </p:nvSpPr>
        <p:spPr/>
        <p:txBody>
          <a:bodyPr/>
          <a:lstStyle/>
          <a:p>
            <a:fld id="{BDCDBBEF-AA6C-4BA6-85B2-A17D7F280E38}" type="slidenum">
              <a:rPr lang="en-US" smtClean="0"/>
              <a:pPr/>
              <a:t>20</a:t>
            </a:fld>
            <a:endParaRPr lang="en-US"/>
          </a:p>
        </p:txBody>
      </p:sp>
      <p:sp>
        <p:nvSpPr>
          <p:cNvPr id="7" name="TextBox 6">
            <a:extLst>
              <a:ext uri="{FF2B5EF4-FFF2-40B4-BE49-F238E27FC236}">
                <a16:creationId xmlns:a16="http://schemas.microsoft.com/office/drawing/2014/main" id="{4D3625B4-20EC-CE3B-77C7-C7D309F52035}"/>
              </a:ext>
            </a:extLst>
          </p:cNvPr>
          <p:cNvSpPr txBox="1"/>
          <p:nvPr/>
        </p:nvSpPr>
        <p:spPr>
          <a:xfrm>
            <a:off x="5868786" y="2149019"/>
            <a:ext cx="6093228" cy="4708981"/>
          </a:xfrm>
          <a:prstGeom prst="rect">
            <a:avLst/>
          </a:prstGeom>
          <a:noFill/>
        </p:spPr>
        <p:txBody>
          <a:bodyPr wrap="square">
            <a:spAutoFit/>
          </a:bodyPr>
          <a:lstStyle/>
          <a:p>
            <a:pPr algn="just" fontAlgn="base"/>
            <a:r>
              <a:rPr lang="en-US" sz="2000" b="1" i="0" dirty="0">
                <a:effectLst/>
                <a:latin typeface="Quicksand"/>
              </a:rPr>
              <a:t>The performance measure of DFS</a:t>
            </a:r>
            <a:endParaRPr lang="en-US" sz="2000" b="0" i="0" dirty="0">
              <a:effectLst/>
              <a:latin typeface="Quicksand"/>
            </a:endParaRPr>
          </a:p>
          <a:p>
            <a:pPr algn="just">
              <a:buFont typeface="Arial" panose="020B0604020202090204" pitchFamily="34" charset="0"/>
              <a:buChar char="•"/>
            </a:pPr>
            <a:r>
              <a:rPr lang="en-US" sz="2000" b="1" i="0" dirty="0">
                <a:effectLst/>
                <a:latin typeface="Quicksand"/>
              </a:rPr>
              <a:t>Completeness:</a:t>
            </a:r>
            <a:r>
              <a:rPr lang="en-US" sz="2000" b="0" i="0" dirty="0">
                <a:effectLst/>
                <a:latin typeface="Quicksand"/>
              </a:rPr>
              <a:t> DFS does not guarantee to reach the goal state.</a:t>
            </a:r>
          </a:p>
          <a:p>
            <a:pPr algn="just">
              <a:buFont typeface="Arial" panose="020B0604020202090204" pitchFamily="34" charset="0"/>
              <a:buChar char="•"/>
            </a:pPr>
            <a:r>
              <a:rPr lang="en-US" sz="2000" b="1" i="0" dirty="0">
                <a:effectLst/>
                <a:latin typeface="Quicksand"/>
              </a:rPr>
              <a:t>Optimality:</a:t>
            </a:r>
            <a:r>
              <a:rPr lang="en-US" sz="2000" b="0" i="0" dirty="0">
                <a:effectLst/>
                <a:latin typeface="Quicksand"/>
              </a:rPr>
              <a:t> It does not give an optimal solution as it expands nodes in one direction deeply.</a:t>
            </a:r>
          </a:p>
          <a:p>
            <a:pPr algn="just">
              <a:buFont typeface="Arial" panose="020B0604020202090204" pitchFamily="34" charset="0"/>
              <a:buChar char="•"/>
            </a:pPr>
            <a:r>
              <a:rPr lang="en-US" sz="2000" b="1" i="0" dirty="0">
                <a:effectLst/>
                <a:latin typeface="Quicksand"/>
              </a:rPr>
              <a:t>Space complexity</a:t>
            </a:r>
            <a:r>
              <a:rPr lang="en-US" sz="2000" b="0" i="0" dirty="0">
                <a:effectLst/>
                <a:latin typeface="Quicksand"/>
              </a:rPr>
              <a:t>: It needs to store only a single path from the root node to the leaf node. Therefore, DFS has </a:t>
            </a:r>
            <a:r>
              <a:rPr lang="en-US" sz="2000" b="1" i="0" dirty="0">
                <a:effectLst/>
                <a:latin typeface="Quicksand"/>
              </a:rPr>
              <a:t>O(bm)</a:t>
            </a:r>
            <a:r>
              <a:rPr lang="en-US" sz="2000" b="0" i="0" dirty="0">
                <a:effectLst/>
                <a:latin typeface="Quicksand"/>
              </a:rPr>
              <a:t> space complexity where b is the </a:t>
            </a:r>
            <a:r>
              <a:rPr lang="en-US" sz="2000" b="1" i="0" dirty="0">
                <a:effectLst/>
                <a:latin typeface="Quicksand"/>
              </a:rPr>
              <a:t>branching factor(i.e., total no. of child nodes, a parent node have)</a:t>
            </a:r>
            <a:r>
              <a:rPr lang="en-US" sz="2000" b="0" i="0" dirty="0">
                <a:effectLst/>
                <a:latin typeface="Quicksand"/>
              </a:rPr>
              <a:t> and m is the </a:t>
            </a:r>
            <a:r>
              <a:rPr lang="en-US" sz="2000" b="1" i="0" dirty="0">
                <a:effectLst/>
                <a:latin typeface="Quicksand"/>
              </a:rPr>
              <a:t>maximum length of any path.</a:t>
            </a:r>
            <a:endParaRPr lang="en-US" sz="2000" b="0" i="0" dirty="0">
              <a:effectLst/>
              <a:latin typeface="Quicksand"/>
            </a:endParaRPr>
          </a:p>
          <a:p>
            <a:pPr algn="just">
              <a:buFont typeface="Arial" panose="020B0604020202090204" pitchFamily="34" charset="0"/>
              <a:buChar char="•"/>
            </a:pPr>
            <a:r>
              <a:rPr lang="en-US" sz="2000" b="1" i="0" dirty="0">
                <a:effectLst/>
                <a:latin typeface="Quicksand"/>
              </a:rPr>
              <a:t>Time complexity</a:t>
            </a:r>
            <a:r>
              <a:rPr lang="en-US" sz="2000" b="0" i="0" dirty="0">
                <a:effectLst/>
                <a:latin typeface="Quicksand"/>
              </a:rPr>
              <a:t>: DFS has </a:t>
            </a:r>
            <a:r>
              <a:rPr lang="en-US" sz="2000" b="1" i="0" dirty="0">
                <a:effectLst/>
                <a:latin typeface="Quicksand"/>
              </a:rPr>
              <a:t>O(b</a:t>
            </a:r>
            <a:r>
              <a:rPr lang="en-US" sz="2000" b="1" i="0" baseline="30000" dirty="0">
                <a:effectLst/>
                <a:latin typeface="Quicksand"/>
              </a:rPr>
              <a:t>m</a:t>
            </a:r>
            <a:r>
              <a:rPr lang="en-US" sz="2000" b="1" i="0" dirty="0">
                <a:effectLst/>
                <a:latin typeface="Quicksand"/>
              </a:rPr>
              <a:t>)</a:t>
            </a:r>
            <a:r>
              <a:rPr lang="en-US" sz="2000" b="0" i="0" dirty="0">
                <a:effectLst/>
                <a:latin typeface="Quicksand"/>
              </a:rPr>
              <a:t> time complexity.</a:t>
            </a:r>
          </a:p>
          <a:p>
            <a:pPr algn="just" fontAlgn="base"/>
            <a:r>
              <a:rPr lang="en-US" sz="2000" b="1" i="0" dirty="0">
                <a:effectLst/>
                <a:latin typeface="Quicksand"/>
              </a:rPr>
              <a:t>Disadvantages of DFS</a:t>
            </a:r>
          </a:p>
          <a:p>
            <a:pPr algn="just">
              <a:buFont typeface="Arial" panose="020B0604020202090204" pitchFamily="34" charset="0"/>
              <a:buChar char="•"/>
            </a:pPr>
            <a:r>
              <a:rPr lang="en-US" sz="2000" b="0" i="0" dirty="0">
                <a:effectLst/>
                <a:latin typeface="Quicksand"/>
              </a:rPr>
              <a:t>It may get trapped in an infinite loop.</a:t>
            </a:r>
          </a:p>
          <a:p>
            <a:pPr algn="just">
              <a:buFont typeface="Arial" panose="020B0604020202090204" pitchFamily="34" charset="0"/>
              <a:buChar char="•"/>
            </a:pPr>
            <a:r>
              <a:rPr lang="en-US" sz="2000" b="0" i="0" dirty="0">
                <a:effectLst/>
                <a:latin typeface="Quicksand"/>
              </a:rPr>
              <a:t>It is also possible that it may not reach the goal state.</a:t>
            </a:r>
          </a:p>
          <a:p>
            <a:pPr algn="just">
              <a:buFont typeface="Arial" panose="020B0604020202090204" pitchFamily="34" charset="0"/>
              <a:buChar char="•"/>
            </a:pPr>
            <a:r>
              <a:rPr lang="en-US" sz="2000" b="0" i="0" dirty="0">
                <a:effectLst/>
                <a:latin typeface="Quicksand"/>
              </a:rPr>
              <a:t>DFS does not give an optimal solution.</a:t>
            </a:r>
          </a:p>
        </p:txBody>
      </p:sp>
    </p:spTree>
    <p:extLst>
      <p:ext uri="{BB962C8B-B14F-4D97-AF65-F5344CB8AC3E}">
        <p14:creationId xmlns:p14="http://schemas.microsoft.com/office/powerpoint/2010/main" val="2406543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F3BE-4643-513B-2111-31FF9C2C4ADF}"/>
              </a:ext>
            </a:extLst>
          </p:cNvPr>
          <p:cNvSpPr>
            <a:spLocks noGrp="1"/>
          </p:cNvSpPr>
          <p:nvPr>
            <p:ph type="title"/>
          </p:nvPr>
        </p:nvSpPr>
        <p:spPr/>
        <p:txBody>
          <a:bodyPr/>
          <a:lstStyle/>
          <a:p>
            <a:r>
              <a:rPr lang="en-IN" b="0" i="0" dirty="0">
                <a:solidFill>
                  <a:srgbClr val="000000"/>
                </a:solidFill>
                <a:effectLst/>
                <a:latin typeface="Tahoma_ay"/>
              </a:rPr>
              <a:t>Comparing uninformed search strategies</a:t>
            </a:r>
            <a:endParaRPr lang="en-IN" dirty="0"/>
          </a:p>
        </p:txBody>
      </p:sp>
      <p:pic>
        <p:nvPicPr>
          <p:cNvPr id="7" name="Content Placeholder 6">
            <a:extLst>
              <a:ext uri="{FF2B5EF4-FFF2-40B4-BE49-F238E27FC236}">
                <a16:creationId xmlns:a16="http://schemas.microsoft.com/office/drawing/2014/main" id="{572D1F64-D77F-9461-3185-E13CF31E2737}"/>
              </a:ext>
            </a:extLst>
          </p:cNvPr>
          <p:cNvPicPr>
            <a:picLocks noGrp="1" noChangeAspect="1"/>
          </p:cNvPicPr>
          <p:nvPr>
            <p:ph idx="1"/>
          </p:nvPr>
        </p:nvPicPr>
        <p:blipFill>
          <a:blip r:embed="rId2"/>
          <a:stretch>
            <a:fillRect/>
          </a:stretch>
        </p:blipFill>
        <p:spPr>
          <a:xfrm>
            <a:off x="1097280" y="1413164"/>
            <a:ext cx="10515600" cy="4638501"/>
          </a:xfrm>
        </p:spPr>
      </p:pic>
      <p:sp>
        <p:nvSpPr>
          <p:cNvPr id="5" name="Slide Number Placeholder 4">
            <a:extLst>
              <a:ext uri="{FF2B5EF4-FFF2-40B4-BE49-F238E27FC236}">
                <a16:creationId xmlns:a16="http://schemas.microsoft.com/office/drawing/2014/main" id="{A57C749C-2C50-FCD4-B6EC-53F619B7FD3E}"/>
              </a:ext>
            </a:extLst>
          </p:cNvPr>
          <p:cNvSpPr>
            <a:spLocks noGrp="1"/>
          </p:cNvSpPr>
          <p:nvPr>
            <p:ph type="sldNum" sz="quarter" idx="12"/>
          </p:nvPr>
        </p:nvSpPr>
        <p:spPr/>
        <p:txBody>
          <a:bodyPr/>
          <a:lstStyle/>
          <a:p>
            <a:fld id="{BDCDBBEF-AA6C-4BA6-85B2-A17D7F280E38}" type="slidenum">
              <a:rPr lang="en-US" smtClean="0"/>
              <a:pPr/>
              <a:t>21</a:t>
            </a:fld>
            <a:endParaRPr lang="en-US"/>
          </a:p>
        </p:txBody>
      </p:sp>
    </p:spTree>
    <p:extLst>
      <p:ext uri="{BB962C8B-B14F-4D97-AF65-F5344CB8AC3E}">
        <p14:creationId xmlns:p14="http://schemas.microsoft.com/office/powerpoint/2010/main" val="2330162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Artificial Intelligence: A Modern Approach by Stuart Russell and Peter Norvig. Prentice-Hall, 2003 (2nd Edition).</a:t>
            </a:r>
            <a:endParaRPr lang="en-US" dirty="0"/>
          </a:p>
        </p:txBody>
      </p:sp>
      <p:sp>
        <p:nvSpPr>
          <p:cNvPr id="4" name="Slide Number Placeholder 3"/>
          <p:cNvSpPr>
            <a:spLocks noGrp="1"/>
          </p:cNvSpPr>
          <p:nvPr>
            <p:ph type="sldNum" sz="quarter" idx="12"/>
          </p:nvPr>
        </p:nvSpPr>
        <p:spPr/>
        <p:txBody>
          <a:bodyPr/>
          <a:lstStyle/>
          <a:p>
            <a:fld id="{54950813-634B-403A-824A-4F332B97447E}" type="slidenum">
              <a:rPr lang="en-US" smtClean="0"/>
              <a:t>22</a:t>
            </a:fld>
            <a:endParaRPr lang="en-US"/>
          </a:p>
        </p:txBody>
      </p:sp>
    </p:spTree>
    <p:extLst>
      <p:ext uri="{BB962C8B-B14F-4D97-AF65-F5344CB8AC3E}">
        <p14:creationId xmlns:p14="http://schemas.microsoft.com/office/powerpoint/2010/main" val="1016248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Times New Roman" panose="02020603050405020304" pitchFamily="18" charset="0"/>
                <a:ea typeface="Segoe UI" panose="020B0502040204020203" pitchFamily="34" charset="0"/>
                <a:cs typeface="Times New Roman" panose="02020603050405020304" pitchFamily="18"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Rectangle 1"/>
          <p:cNvSpPr/>
          <p:nvPr/>
        </p:nvSpPr>
        <p:spPr>
          <a:xfrm>
            <a:off x="4114005" y="4994043"/>
            <a:ext cx="5492209" cy="1569660"/>
          </a:xfrm>
          <a:prstGeom prst="rect">
            <a:avLst/>
          </a:prstGeom>
        </p:spPr>
        <p:txBody>
          <a:bodyPr wrap="none">
            <a:spAutoFit/>
          </a:bodyPr>
          <a:lstStyle/>
          <a:p>
            <a:r>
              <a:rPr lang="en-US" sz="3200" dirty="0">
                <a:latin typeface="Casper" panose="02000506000000020004" pitchFamily="2" charset="0"/>
                <a:ea typeface="Segoe UI" panose="020B0502040204020203" pitchFamily="34" charset="0"/>
                <a:cs typeface="Segoe UI" panose="020B0502040204020203" pitchFamily="34" charset="0"/>
              </a:rPr>
              <a:t>For queries</a:t>
            </a:r>
          </a:p>
          <a:p>
            <a:r>
              <a:rPr lang="en-US" sz="3200" dirty="0">
                <a:latin typeface="Casper" panose="02000506000000020004" pitchFamily="2" charset="0"/>
                <a:cs typeface="Segoe UI" panose="020B0502040204020203" pitchFamily="34" charset="0"/>
              </a:rPr>
              <a:t>Email: </a:t>
            </a:r>
            <a:r>
              <a:rPr lang="en-US" sz="3200" dirty="0">
                <a:latin typeface="Casper" panose="02000506000000020004" pitchFamily="2" charset="0"/>
                <a:cs typeface="Segoe UI" panose="020B0502040204020203" pitchFamily="34" charset="0"/>
                <a:hlinkClick r:id="rId4"/>
              </a:rPr>
              <a:t>Ankur.e13693@cumail.in</a:t>
            </a:r>
            <a:endParaRPr lang="en-US" sz="3200" dirty="0">
              <a:latin typeface="Casper" panose="02000506000000020004" pitchFamily="2" charset="0"/>
              <a:cs typeface="Segoe UI" panose="020B0502040204020203" pitchFamily="34" charset="0"/>
            </a:endParaRPr>
          </a:p>
          <a:p>
            <a:r>
              <a:rPr lang="en-US" sz="3200" dirty="0">
                <a:latin typeface="Casper" panose="02000506000000020004" pitchFamily="2" charset="0"/>
                <a:cs typeface="Segoe UI" panose="020B0502040204020203" pitchFamily="34" charset="0"/>
              </a:rPr>
              <a:t> </a:t>
            </a:r>
            <a:endParaRPr lang="en-US" sz="3200" dirty="0"/>
          </a:p>
        </p:txBody>
      </p:sp>
      <p:sp>
        <p:nvSpPr>
          <p:cNvPr id="16" name="Slide Number Placeholder 15"/>
          <p:cNvSpPr>
            <a:spLocks noGrp="1"/>
          </p:cNvSpPr>
          <p:nvPr>
            <p:ph type="sldNum" sz="quarter" idx="12"/>
          </p:nvPr>
        </p:nvSpPr>
        <p:spPr/>
        <p:txBody>
          <a:bodyPr/>
          <a:lstStyle/>
          <a:p>
            <a:fld id="{FC9A48AB-23F1-45F1-98E5-D2CDC7A5261D}" type="slidenum">
              <a:rPr lang="en-US" smtClean="0">
                <a:solidFill>
                  <a:prstClr val="black">
                    <a:tint val="75000"/>
                  </a:prstClr>
                </a:solidFill>
              </a:rPr>
              <a:pPr/>
              <a:t>23</a:t>
            </a:fld>
            <a:endParaRPr lang="en-US">
              <a:solidFill>
                <a:prstClr val="black">
                  <a:tint val="75000"/>
                </a:prstClr>
              </a:solidFill>
            </a:endParaRPr>
          </a:p>
        </p:txBody>
      </p:sp>
    </p:spTree>
    <p:extLst>
      <p:ext uri="{BB962C8B-B14F-4D97-AF65-F5344CB8AC3E}">
        <p14:creationId xmlns:p14="http://schemas.microsoft.com/office/powerpoint/2010/main" val="2278354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bwMode="auto">
          <a:xfrm>
            <a:off x="710166" y="351468"/>
            <a:ext cx="1112551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OUTCOMES</a:t>
            </a: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p:cNvSpPr>
            <a:spLocks noGrp="1"/>
          </p:cNvSpPr>
          <p:nvPr>
            <p:ph type="sldNum" sz="quarter" idx="12"/>
          </p:nvPr>
        </p:nvSpPr>
        <p:spPr/>
        <p:txBody>
          <a:bodyPr/>
          <a:lstStyle/>
          <a:p>
            <a:fld id="{BDCDBBEF-AA6C-4BA6-85B2-A17D7F280E38}" type="slidenum">
              <a:rPr lang="en-US" smtClean="0"/>
              <a:pPr/>
              <a:t>3</a:t>
            </a:fld>
            <a:endParaRPr lang="en-US"/>
          </a:p>
        </p:txBody>
      </p:sp>
      <p:sp>
        <p:nvSpPr>
          <p:cNvPr id="4" name="Rectangle 3"/>
          <p:cNvSpPr/>
          <p:nvPr/>
        </p:nvSpPr>
        <p:spPr>
          <a:xfrm>
            <a:off x="720497" y="1170835"/>
            <a:ext cx="8880123" cy="523220"/>
          </a:xfrm>
          <a:prstGeom prst="rect">
            <a:avLst/>
          </a:prstGeom>
        </p:spPr>
        <p:txBody>
          <a:bodyPr wrap="none">
            <a:spAutoFit/>
          </a:bodyPr>
          <a:lstStyle/>
          <a:p>
            <a:r>
              <a:rPr lang="en-IN" sz="2800" dirty="0">
                <a:latin typeface="Times New Roman" panose="02020603050405020304" pitchFamily="18" charset="0"/>
                <a:cs typeface="Times New Roman" panose="02020603050405020304" pitchFamily="18" charset="0"/>
              </a:rPr>
              <a:t>On completion of this course, the students shall be able to:-</a:t>
            </a:r>
            <a:endParaRPr lang="en-US" sz="28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052163775"/>
              </p:ext>
            </p:extLst>
          </p:nvPr>
        </p:nvGraphicFramePr>
        <p:xfrm>
          <a:off x="837127" y="1931829"/>
          <a:ext cx="10824649" cy="1280160"/>
        </p:xfrm>
        <a:graphic>
          <a:graphicData uri="http://schemas.openxmlformats.org/drawingml/2006/table">
            <a:tbl>
              <a:tblPr firstRow="1" firstCol="1" bandRow="1"/>
              <a:tblGrid>
                <a:gridCol w="941273">
                  <a:extLst>
                    <a:ext uri="{9D8B030D-6E8A-4147-A177-3AD203B41FA5}">
                      <a16:colId xmlns:a16="http://schemas.microsoft.com/office/drawing/2014/main" val="20000"/>
                    </a:ext>
                  </a:extLst>
                </a:gridCol>
                <a:gridCol w="9883376">
                  <a:extLst>
                    <a:ext uri="{9D8B030D-6E8A-4147-A177-3AD203B41FA5}">
                      <a16:colId xmlns:a16="http://schemas.microsoft.com/office/drawing/2014/main" val="20001"/>
                    </a:ext>
                  </a:extLst>
                </a:gridCol>
              </a:tblGrid>
              <a:tr h="722595">
                <a:tc>
                  <a:txBody>
                    <a:bodyPr/>
                    <a:lstStyle/>
                    <a:p>
                      <a:pPr marL="0" marR="53975" algn="l">
                        <a:spcBef>
                          <a:spcPts val="0"/>
                        </a:spcBef>
                        <a:spcAft>
                          <a:spcPts val="0"/>
                        </a:spcAft>
                      </a:pPr>
                      <a:r>
                        <a:rPr lang="en-IN" sz="2200" b="1" dirty="0">
                          <a:effectLst/>
                          <a:latin typeface="Times New Roman"/>
                          <a:ea typeface="Calibri"/>
                          <a:cs typeface="Arial"/>
                        </a:rPr>
                        <a:t>CO1</a:t>
                      </a:r>
                      <a:endParaRPr lang="en-US" sz="2200" dirty="0">
                        <a:effectLst/>
                        <a:latin typeface="Calibri"/>
                        <a:ea typeface="Calibri"/>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430"/>
                        </a:spcBef>
                        <a:spcAft>
                          <a:spcPts val="0"/>
                        </a:spcAft>
                        <a:tabLst>
                          <a:tab pos="408305" algn="l"/>
                        </a:tabLst>
                      </a:pPr>
                      <a:r>
                        <a:rPr lang="en-US" sz="2800" kern="1200" dirty="0">
                          <a:solidFill>
                            <a:schemeClr val="tx1"/>
                          </a:solidFill>
                          <a:latin typeface="Times New Roman" panose="02020603050405020304" pitchFamily="18" charset="0"/>
                          <a:ea typeface="+mn-ea"/>
                          <a:cs typeface="Times New Roman" panose="02020603050405020304" pitchFamily="18" charset="0"/>
                        </a:rPr>
                        <a:t>Understand the basics of the theory and practice of Artificial Intelligence as a discipline and about intelligent agents capable of problem formulation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3" name="Table 2">
            <a:extLst>
              <a:ext uri="{FF2B5EF4-FFF2-40B4-BE49-F238E27FC236}">
                <a16:creationId xmlns:a16="http://schemas.microsoft.com/office/drawing/2014/main" id="{F515B537-B657-160A-0801-1FB870A4AFC1}"/>
              </a:ext>
            </a:extLst>
          </p:cNvPr>
          <p:cNvGraphicFramePr>
            <a:graphicFrameLocks noGrp="1"/>
          </p:cNvGraphicFramePr>
          <p:nvPr>
            <p:extLst>
              <p:ext uri="{D42A27DB-BD31-4B8C-83A1-F6EECF244321}">
                <p14:modId xmlns:p14="http://schemas.microsoft.com/office/powerpoint/2010/main" val="301509719"/>
              </p:ext>
            </p:extLst>
          </p:nvPr>
        </p:nvGraphicFramePr>
        <p:xfrm>
          <a:off x="837127" y="3243739"/>
          <a:ext cx="10824649" cy="1757680"/>
        </p:xfrm>
        <a:graphic>
          <a:graphicData uri="http://schemas.openxmlformats.org/drawingml/2006/table">
            <a:tbl>
              <a:tblPr firstRow="1" firstCol="1" bandRow="1"/>
              <a:tblGrid>
                <a:gridCol w="943675">
                  <a:extLst>
                    <a:ext uri="{9D8B030D-6E8A-4147-A177-3AD203B41FA5}">
                      <a16:colId xmlns:a16="http://schemas.microsoft.com/office/drawing/2014/main" val="1503116313"/>
                    </a:ext>
                  </a:extLst>
                </a:gridCol>
                <a:gridCol w="9880974">
                  <a:extLst>
                    <a:ext uri="{9D8B030D-6E8A-4147-A177-3AD203B41FA5}">
                      <a16:colId xmlns:a16="http://schemas.microsoft.com/office/drawing/2014/main" val="3251309102"/>
                    </a:ext>
                  </a:extLst>
                </a:gridCol>
              </a:tblGrid>
              <a:tr h="1031875">
                <a:tc>
                  <a:txBody>
                    <a:bodyPr/>
                    <a:lstStyle/>
                    <a:p>
                      <a:pPr marL="0" marR="53975" algn="l" defTabSz="914400" rtl="0" eaLnBrk="1" latinLnBrk="0" hangingPunct="1">
                        <a:spcBef>
                          <a:spcPts val="0"/>
                        </a:spcBef>
                        <a:spcAft>
                          <a:spcPts val="0"/>
                        </a:spcAft>
                        <a:tabLst>
                          <a:tab pos="408305" algn="l"/>
                        </a:tabLst>
                      </a:pPr>
                      <a:r>
                        <a:rPr lang="en-US" sz="2200" b="1" kern="1200" dirty="0">
                          <a:solidFill>
                            <a:schemeClr val="tx1"/>
                          </a:solidFill>
                          <a:effectLst/>
                          <a:latin typeface="Times New Roman"/>
                          <a:cs typeface="Arial"/>
                        </a:rPr>
                        <a:t>CO2</a:t>
                      </a:r>
                      <a:endParaRPr lang="en-IN" sz="2200" b="1" kern="1200" dirty="0">
                        <a:solidFill>
                          <a:schemeClr val="tx1"/>
                        </a:solidFill>
                        <a:effectLst/>
                        <a:latin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spcBef>
                          <a:spcPts val="430"/>
                        </a:spcBef>
                        <a:spcAft>
                          <a:spcPts val="0"/>
                        </a:spcAft>
                        <a:tabLst>
                          <a:tab pos="408305" algn="l"/>
                        </a:tabLst>
                      </a:pPr>
                      <a:r>
                        <a:rPr lang="en-US" sz="2800" kern="1200" dirty="0">
                          <a:solidFill>
                            <a:schemeClr val="tx1"/>
                          </a:solidFill>
                          <a:latin typeface="Times New Roman" panose="02020603050405020304" pitchFamily="18" charset="0"/>
                          <a:ea typeface="+mn-ea"/>
                          <a:cs typeface="Times New Roman" panose="02020603050405020304" pitchFamily="18" charset="0"/>
                        </a:rPr>
                        <a:t>Apply different uninformed search algorithms on well formulate problems along with stating valid conclusions that the evaluation supports.</a:t>
                      </a:r>
                      <a:endParaRPr lang="en-IN" sz="2800" kern="1200" dirty="0">
                        <a:solidFill>
                          <a:schemeClr val="tx1"/>
                        </a:solidFill>
                        <a:latin typeface="Times New Roman" panose="02020603050405020304" pitchFamily="18" charset="0"/>
                        <a:ea typeface="+mn-ea"/>
                        <a:cs typeface="Times New Roman" panose="02020603050405020304" pitchFamily="18" charset="0"/>
                      </a:endParaRPr>
                    </a:p>
                    <a:p>
                      <a:pPr marL="0" marR="0" algn="l" defTabSz="914400" rtl="0" eaLnBrk="1" latinLnBrk="0" hangingPunct="1">
                        <a:spcBef>
                          <a:spcPts val="430"/>
                        </a:spcBef>
                        <a:spcAft>
                          <a:spcPts val="0"/>
                        </a:spcAft>
                        <a:tabLst>
                          <a:tab pos="408305" algn="l"/>
                        </a:tabLst>
                      </a:pPr>
                      <a:r>
                        <a:rPr lang="en-US" sz="2800" kern="1200" dirty="0">
                          <a:solidFill>
                            <a:schemeClr val="tx1"/>
                          </a:solidFill>
                          <a:latin typeface="Times New Roman" panose="02020603050405020304" pitchFamily="18" charset="0"/>
                          <a:ea typeface="+mn-ea"/>
                          <a:cs typeface="Times New Roman" panose="02020603050405020304" pitchFamily="18" charset="0"/>
                        </a:rPr>
                        <a:t> </a:t>
                      </a:r>
                      <a:endParaRPr lang="en-IN" sz="2800" kern="1200" dirty="0">
                        <a:solidFill>
                          <a:schemeClr val="tx1"/>
                        </a:solidFill>
                        <a:latin typeface="Times New Roman" panose="02020603050405020304" pitchFamily="18" charset="0"/>
                        <a:ea typeface="+mn-ea"/>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2306997"/>
                  </a:ext>
                </a:extLst>
              </a:tr>
            </a:tbl>
          </a:graphicData>
        </a:graphic>
      </p:graphicFrame>
    </p:spTree>
    <p:extLst>
      <p:ext uri="{BB962C8B-B14F-4D97-AF65-F5344CB8AC3E}">
        <p14:creationId xmlns:p14="http://schemas.microsoft.com/office/powerpoint/2010/main" val="4018097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291" y="94670"/>
            <a:ext cx="10515600" cy="858368"/>
          </a:xfrm>
        </p:spPr>
        <p:txBody>
          <a:bodyPr>
            <a:normAutofit/>
          </a:bodyPr>
          <a:lstStyle/>
          <a:p>
            <a:pPr algn="ctr"/>
            <a:r>
              <a:rPr lang="en-IN" sz="3200" b="1" dirty="0">
                <a:latin typeface="Times New Roman" pitchFamily="18" charset="0"/>
                <a:cs typeface="Times New Roman" pitchFamily="18" charset="0"/>
              </a:rPr>
              <a:t>Unit-1 Syllabus</a:t>
            </a:r>
          </a:p>
        </p:txBody>
      </p:sp>
      <p:sp>
        <p:nvSpPr>
          <p:cNvPr id="6" name="Slide Number Placeholder 5"/>
          <p:cNvSpPr>
            <a:spLocks noGrp="1"/>
          </p:cNvSpPr>
          <p:nvPr>
            <p:ph type="sldNum" sz="quarter" idx="12"/>
          </p:nvPr>
        </p:nvSpPr>
        <p:spPr/>
        <p:txBody>
          <a:bodyPr/>
          <a:lstStyle/>
          <a:p>
            <a:fld id="{BDCDBBEF-AA6C-4BA6-85B2-A17D7F280E38}" type="slidenum">
              <a:rPr lang="en-US" smtClean="0"/>
              <a:pPr/>
              <a:t>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765407867"/>
              </p:ext>
            </p:extLst>
          </p:nvPr>
        </p:nvGraphicFramePr>
        <p:xfrm>
          <a:off x="821635" y="1120462"/>
          <a:ext cx="10760764" cy="4973284"/>
        </p:xfrm>
        <a:graphic>
          <a:graphicData uri="http://schemas.openxmlformats.org/drawingml/2006/table">
            <a:tbl>
              <a:tblPr firstRow="1" firstCol="1" bandRow="1"/>
              <a:tblGrid>
                <a:gridCol w="1855074">
                  <a:extLst>
                    <a:ext uri="{9D8B030D-6E8A-4147-A177-3AD203B41FA5}">
                      <a16:colId xmlns:a16="http://schemas.microsoft.com/office/drawing/2014/main" val="20000"/>
                    </a:ext>
                  </a:extLst>
                </a:gridCol>
                <a:gridCol w="3893579">
                  <a:extLst>
                    <a:ext uri="{9D8B030D-6E8A-4147-A177-3AD203B41FA5}">
                      <a16:colId xmlns:a16="http://schemas.microsoft.com/office/drawing/2014/main" val="2301059245"/>
                    </a:ext>
                  </a:extLst>
                </a:gridCol>
                <a:gridCol w="5012111">
                  <a:extLst>
                    <a:ext uri="{9D8B030D-6E8A-4147-A177-3AD203B41FA5}">
                      <a16:colId xmlns:a16="http://schemas.microsoft.com/office/drawing/2014/main" val="20001"/>
                    </a:ext>
                  </a:extLst>
                </a:gridCol>
              </a:tblGrid>
              <a:tr h="548618">
                <a:tc>
                  <a:txBody>
                    <a:bodyPr/>
                    <a:lstStyle/>
                    <a:p>
                      <a:pPr marL="0" marR="53975" algn="just">
                        <a:spcBef>
                          <a:spcPts val="0"/>
                        </a:spcBef>
                        <a:spcAft>
                          <a:spcPts val="0"/>
                        </a:spcAft>
                      </a:pPr>
                      <a:r>
                        <a:rPr lang="en-IN" sz="2400" b="1" dirty="0">
                          <a:effectLst/>
                          <a:latin typeface="Times New Roman"/>
                          <a:ea typeface="Calibri"/>
                          <a:cs typeface="Arial"/>
                        </a:rPr>
                        <a:t>Unit-1</a:t>
                      </a:r>
                      <a:endParaRPr lang="en-US" sz="24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53975" algn="just">
                        <a:spcBef>
                          <a:spcPts val="0"/>
                        </a:spcBef>
                        <a:spcAft>
                          <a:spcPts val="0"/>
                        </a:spcAft>
                      </a:pPr>
                      <a:endParaRPr lang="en-US" sz="24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53975" algn="just">
                        <a:spcBef>
                          <a:spcPts val="0"/>
                        </a:spcBef>
                        <a:spcAft>
                          <a:spcPts val="0"/>
                        </a:spcAft>
                      </a:pPr>
                      <a:endParaRPr lang="en-US" sz="2400" dirty="0">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1002793">
                <a:tc>
                  <a:txBody>
                    <a:bodyPr/>
                    <a:lstStyle/>
                    <a:p>
                      <a:r>
                        <a:rPr lang="en-US" sz="2000" b="1" i="0" kern="1200" dirty="0">
                          <a:solidFill>
                            <a:srgbClr val="1D2125"/>
                          </a:solidFill>
                          <a:effectLst/>
                          <a:latin typeface="Times New Roman" panose="02020603050405020304" pitchFamily="18" charset="0"/>
                          <a:ea typeface="+mn-ea"/>
                          <a:cs typeface="Times New Roman" panose="02020603050405020304" pitchFamily="18" charset="0"/>
                        </a:rPr>
                        <a:t>Ch1.Introduction to AI</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50000"/>
                        </a:lnSpc>
                      </a:pPr>
                      <a:r>
                        <a:rPr lang="en-US" sz="2000" b="0" i="0" kern="1200" dirty="0">
                          <a:solidFill>
                            <a:srgbClr val="1D2125"/>
                          </a:solidFill>
                          <a:effectLst/>
                          <a:latin typeface="Times New Roman" panose="02020603050405020304" pitchFamily="18" charset="0"/>
                          <a:ea typeface="+mn-ea"/>
                          <a:cs typeface="Times New Roman" panose="02020603050405020304" pitchFamily="18" charset="0"/>
                        </a:rPr>
                        <a:t>Introduction Artificial Intelligence and its applications, Artificial Intelligence Techniques, Intelligent Agents, Nature of Agents, Learning Agents., advantages, and limitations of AI, Application of AI.</a:t>
                      </a:r>
                    </a:p>
                    <a:p>
                      <a:r>
                        <a:rPr lang="en-US" sz="2000" b="0" i="0" kern="1200" dirty="0">
                          <a:solidFill>
                            <a:srgbClr val="1D2125"/>
                          </a:solidFill>
                          <a:effectLst/>
                          <a:latin typeface="Times New Roman" panose="02020603050405020304" pitchFamily="18" charset="0"/>
                          <a:ea typeface="+mn-ea"/>
                          <a:cs typeface="Times New Roman" panose="02020603050405020304" pitchFamily="18" charset="0"/>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5559680"/>
                  </a:ext>
                </a:extLst>
              </a:tr>
              <a:tr h="1102412">
                <a:tc>
                  <a:txBody>
                    <a:bodyPr/>
                    <a:lstStyle/>
                    <a:p>
                      <a:r>
                        <a:rPr lang="en-US" sz="2000" b="1" i="0" kern="1200" dirty="0">
                          <a:solidFill>
                            <a:srgbClr val="1D2125"/>
                          </a:solidFill>
                          <a:effectLst/>
                          <a:latin typeface="Times New Roman" panose="02020603050405020304" pitchFamily="18" charset="0"/>
                          <a:ea typeface="+mn-ea"/>
                          <a:cs typeface="Times New Roman" panose="02020603050405020304" pitchFamily="18" charset="0"/>
                        </a:rPr>
                        <a:t>Ch2.Searching techniques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r>
                        <a:rPr lang="en-US" sz="2000" b="0" i="0" kern="1200" dirty="0">
                          <a:solidFill>
                            <a:srgbClr val="1D2125"/>
                          </a:solidFill>
                          <a:effectLst/>
                          <a:latin typeface="Times New Roman" panose="02020603050405020304" pitchFamily="18" charset="0"/>
                          <a:ea typeface="+mn-ea"/>
                          <a:cs typeface="Times New Roman" panose="02020603050405020304" pitchFamily="18" charset="0"/>
                        </a:rPr>
                        <a:t>Problem solving techniques State space search, control strategies, Blind search</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645854">
                <a:tc>
                  <a:txBody>
                    <a:bodyPr/>
                    <a:lstStyle/>
                    <a:p>
                      <a:r>
                        <a:rPr lang="en-US" sz="2000" b="1" i="0" kern="1200" dirty="0">
                          <a:solidFill>
                            <a:srgbClr val="1D2125"/>
                          </a:solidFill>
                          <a:effectLst/>
                          <a:latin typeface="Times New Roman" panose="02020603050405020304" pitchFamily="18" charset="0"/>
                          <a:ea typeface="+mn-ea"/>
                          <a:cs typeface="Times New Roman" panose="02020603050405020304" pitchFamily="18" charset="0"/>
                        </a:rPr>
                        <a:t>Ch3.Informed search</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50000"/>
                        </a:lnSpc>
                      </a:pPr>
                      <a:r>
                        <a:rPr lang="en-US" sz="2000" b="0" i="0" kern="1200" dirty="0">
                          <a:solidFill>
                            <a:srgbClr val="1D2125"/>
                          </a:solidFill>
                          <a:effectLst/>
                          <a:latin typeface="Times New Roman" panose="02020603050405020304" pitchFamily="18" charset="0"/>
                          <a:ea typeface="+mn-ea"/>
                          <a:cs typeface="Times New Roman" panose="02020603050405020304" pitchFamily="18" charset="0"/>
                        </a:rPr>
                        <a:t>Heuristic search, problem characteristics, production system characteristics., Generate and test, Hill climbing, best first search, A* search, Constraint satisfaction problem.</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SUGGESTIVE READINGS</a:t>
            </a:r>
          </a:p>
        </p:txBody>
      </p:sp>
      <p:sp>
        <p:nvSpPr>
          <p:cNvPr id="3" name="Content Placeholder 2"/>
          <p:cNvSpPr>
            <a:spLocks noGrp="1"/>
          </p:cNvSpPr>
          <p:nvPr>
            <p:ph idx="1"/>
          </p:nvPr>
        </p:nvSpPr>
        <p:spPr/>
        <p:txBody>
          <a:bodyPr>
            <a:normAutofit lnSpcReduction="10000"/>
          </a:bodyPr>
          <a:lstStyle/>
          <a:p>
            <a:pPr lvl="0" algn="just"/>
            <a:r>
              <a:rPr lang="en-IN" sz="3200" b="1" dirty="0">
                <a:solidFill>
                  <a:srgbClr val="000000"/>
                </a:solidFill>
                <a:latin typeface="Times New Roman" panose="02020603050405020304" pitchFamily="18" charset="0"/>
                <a:cs typeface="Times New Roman" panose="02020603050405020304" pitchFamily="18" charset="0"/>
              </a:rPr>
              <a:t>TEXT BOOKS</a:t>
            </a:r>
            <a:endParaRPr lang="en-US" sz="3200" b="1" dirty="0">
              <a:solidFill>
                <a:srgbClr val="000000"/>
              </a:solidFill>
              <a:latin typeface="Times New Roman" panose="02020603050405020304" pitchFamily="18" charset="0"/>
              <a:cs typeface="Times New Roman" panose="02020603050405020304" pitchFamily="18" charset="0"/>
            </a:endParaRPr>
          </a:p>
          <a:p>
            <a:pPr marL="0" indent="0" algn="just">
              <a:lnSpc>
                <a:spcPct val="100000"/>
              </a:lnSpc>
              <a:spcBef>
                <a:spcPts val="1700"/>
              </a:spcBef>
              <a:spcAft>
                <a:spcPts val="1200"/>
              </a:spcAft>
              <a:buNone/>
              <a:tabLst>
                <a:tab pos="328930" algn="l"/>
              </a:tabLs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T1</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Artificial Intelligence: A Modern Approach by Stuart Russell and Peter Norvig. Prentice-Hall, 2003 (2ndEdition).</a:t>
            </a:r>
            <a:b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T2</a:t>
            </a:r>
            <a:r>
              <a:rPr lang="en-US"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Elaine Riche, Kevin Knight and Shivashankar B. Nair, “Artificial Intelligence”, Third Edition, TMH Educations Pvt. Ltd., 2008</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000" dirty="0"/>
          </a:p>
          <a:p>
            <a:pPr algn="just"/>
            <a:r>
              <a:rPr lang="en-IN" b="1" dirty="0">
                <a:solidFill>
                  <a:srgbClr val="000000"/>
                </a:solidFill>
                <a:latin typeface="Times New Roman" panose="02020603050405020304" pitchFamily="18" charset="0"/>
                <a:cs typeface="Times New Roman" panose="02020603050405020304" pitchFamily="18" charset="0"/>
              </a:rPr>
              <a:t>REFERENCE BOOKS</a:t>
            </a:r>
            <a:endParaRPr lang="en-US" b="1" dirty="0">
              <a:solidFill>
                <a:srgbClr val="000000"/>
              </a:solidFill>
              <a:latin typeface="Times New Roman" panose="02020603050405020304" pitchFamily="18" charset="0"/>
              <a:cs typeface="Times New Roman" panose="02020603050405020304" pitchFamily="18" charset="0"/>
            </a:endParaRPr>
          </a:p>
          <a:p>
            <a:pPr marL="0" indent="0" algn="just">
              <a:lnSpc>
                <a:spcPts val="1875"/>
              </a:lnSpc>
              <a:spcAft>
                <a:spcPts val="750"/>
              </a:spcAft>
              <a:buNone/>
            </a:pPr>
            <a:r>
              <a:rPr lang="en-US" sz="1800" b="1" dirty="0">
                <a:solidFill>
                  <a:srgbClr val="000000"/>
                </a:solidFill>
                <a:effectLst/>
                <a:latin typeface="Times New Roman" panose="02020603050405020304" pitchFamily="18" charset="0"/>
                <a:ea typeface="Times New Roman" panose="02020603050405020304" pitchFamily="18" charset="0"/>
              </a:rPr>
              <a:t>R1 	</a:t>
            </a:r>
            <a:r>
              <a:rPr lang="en-US" sz="1800" dirty="0">
                <a:solidFill>
                  <a:srgbClr val="000000"/>
                </a:solidFill>
                <a:effectLst/>
                <a:latin typeface="Times New Roman" panose="02020603050405020304" pitchFamily="18" charset="0"/>
                <a:ea typeface="Times New Roman" panose="02020603050405020304" pitchFamily="18" charset="0"/>
              </a:rPr>
              <a:t>Nils J. Nilsson, “The Quest for Artificial Intelligence”, Second Edition, Cambridge University Press, 2009</a:t>
            </a: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fontAlgn="base">
              <a:buNone/>
            </a:pPr>
            <a:r>
              <a:rPr lang="en-US" sz="1800" b="1" dirty="0">
                <a:solidFill>
                  <a:srgbClr val="000000"/>
                </a:solidFill>
                <a:effectLst/>
                <a:latin typeface="Times New Roman" panose="02020603050405020304" pitchFamily="18" charset="0"/>
                <a:ea typeface="Times New Roman" panose="02020603050405020304" pitchFamily="18" charset="0"/>
              </a:rPr>
              <a:t>R2        </a:t>
            </a:r>
            <a:r>
              <a:rPr lang="en-US" sz="1800" dirty="0">
                <a:solidFill>
                  <a:srgbClr val="000000"/>
                </a:solidFill>
                <a:effectLst/>
                <a:latin typeface="Times New Roman" panose="02020603050405020304" pitchFamily="18" charset="0"/>
                <a:ea typeface="Times New Roman" panose="02020603050405020304" pitchFamily="18" charset="0"/>
              </a:rPr>
              <a:t>Artificial Intelligence and Expert Systems – Dan W. Patterson, Prentice Hall of India</a:t>
            </a: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lgn="just">
              <a:lnSpc>
                <a:spcPts val="1875"/>
              </a:lnSpc>
              <a:spcAft>
                <a:spcPts val="750"/>
              </a:spcAft>
              <a:buNone/>
            </a:pPr>
            <a:r>
              <a:rPr lang="en-US" sz="1800" b="1"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a:p>
            <a:pPr algn="just"/>
            <a:endParaRPr lang="en-US" dirty="0"/>
          </a:p>
        </p:txBody>
      </p:sp>
      <p:sp>
        <p:nvSpPr>
          <p:cNvPr id="5" name="Slide Number Placeholder 4"/>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2772909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9844" y="218819"/>
            <a:ext cx="10515600" cy="1325563"/>
          </a:xfrm>
        </p:spPr>
        <p:txBody>
          <a:bodyPr/>
          <a:lstStyle/>
          <a:p>
            <a:pPr marL="0" indent="0">
              <a:lnSpc>
                <a:spcPct val="160000"/>
              </a:lnSpc>
              <a:buNone/>
            </a:pPr>
            <a:r>
              <a:rPr lang="en-IN" sz="4400" b="0" i="0" dirty="0">
                <a:solidFill>
                  <a:srgbClr val="000000"/>
                </a:solidFill>
                <a:effectLst/>
                <a:latin typeface="Tahoma_ay"/>
              </a:rPr>
              <a:t>Problem-solving agents </a:t>
            </a:r>
            <a:endParaRPr lang="en-US" sz="8000" dirty="0"/>
          </a:p>
        </p:txBody>
      </p:sp>
      <p:pic>
        <p:nvPicPr>
          <p:cNvPr id="6" name="Content Placeholder 5">
            <a:extLst>
              <a:ext uri="{FF2B5EF4-FFF2-40B4-BE49-F238E27FC236}">
                <a16:creationId xmlns:a16="http://schemas.microsoft.com/office/drawing/2014/main" id="{E86BE8AA-1CBE-2DEC-F020-E99A23BC53A6}"/>
              </a:ext>
            </a:extLst>
          </p:cNvPr>
          <p:cNvPicPr>
            <a:picLocks noGrp="1" noChangeAspect="1"/>
          </p:cNvPicPr>
          <p:nvPr>
            <p:ph idx="1"/>
          </p:nvPr>
        </p:nvPicPr>
        <p:blipFill>
          <a:blip r:embed="rId2"/>
          <a:stretch>
            <a:fillRect/>
          </a:stretch>
        </p:blipFill>
        <p:spPr>
          <a:xfrm>
            <a:off x="1289570" y="1893425"/>
            <a:ext cx="5210175" cy="2438400"/>
          </a:xfrm>
        </p:spPr>
      </p:pic>
      <p:sp>
        <p:nvSpPr>
          <p:cNvPr id="4" name="Slide Number Placeholder 3"/>
          <p:cNvSpPr>
            <a:spLocks noGrp="1"/>
          </p:cNvSpPr>
          <p:nvPr>
            <p:ph type="sldNum" sz="quarter" idx="12"/>
          </p:nvPr>
        </p:nvSpPr>
        <p:spPr/>
        <p:txBody>
          <a:bodyPr/>
          <a:lstStyle/>
          <a:p>
            <a:fld id="{54950813-634B-403A-824A-4F332B97447E}" type="slidenum">
              <a:rPr lang="en-US" smtClean="0"/>
              <a:t>6</a:t>
            </a:fld>
            <a:endParaRPr lang="en-US"/>
          </a:p>
        </p:txBody>
      </p:sp>
      <p:sp>
        <p:nvSpPr>
          <p:cNvPr id="8" name="TextBox 7">
            <a:extLst>
              <a:ext uri="{FF2B5EF4-FFF2-40B4-BE49-F238E27FC236}">
                <a16:creationId xmlns:a16="http://schemas.microsoft.com/office/drawing/2014/main" id="{77BA0DBA-3A4A-C39D-3AFA-5399832BAFBC}"/>
              </a:ext>
            </a:extLst>
          </p:cNvPr>
          <p:cNvSpPr txBox="1"/>
          <p:nvPr/>
        </p:nvSpPr>
        <p:spPr>
          <a:xfrm>
            <a:off x="1289570" y="4667287"/>
            <a:ext cx="3930824" cy="1200329"/>
          </a:xfrm>
          <a:prstGeom prst="rect">
            <a:avLst/>
          </a:prstGeom>
          <a:noFill/>
        </p:spPr>
        <p:txBody>
          <a:bodyPr wrap="square">
            <a:spAutoFit/>
          </a:bodyPr>
          <a:lstStyle/>
          <a:p>
            <a:r>
              <a:rPr lang="en-US" b="0" i="0" dirty="0">
                <a:solidFill>
                  <a:srgbClr val="000000"/>
                </a:solidFill>
                <a:effectLst/>
                <a:latin typeface="ArialMT_an"/>
              </a:rPr>
              <a:t>All problem-solving agents are abstract – World state: specification of every aspect of reality – Problem state: only problem-relevant aspects</a:t>
            </a:r>
            <a:endParaRPr lang="en-IN" dirty="0"/>
          </a:p>
        </p:txBody>
      </p:sp>
      <p:sp>
        <p:nvSpPr>
          <p:cNvPr id="10" name="TextBox 9">
            <a:extLst>
              <a:ext uri="{FF2B5EF4-FFF2-40B4-BE49-F238E27FC236}">
                <a16:creationId xmlns:a16="http://schemas.microsoft.com/office/drawing/2014/main" id="{40B91B0B-DA5F-48A9-D20F-7EDC47499E32}"/>
              </a:ext>
            </a:extLst>
          </p:cNvPr>
          <p:cNvSpPr txBox="1"/>
          <p:nvPr/>
        </p:nvSpPr>
        <p:spPr>
          <a:xfrm>
            <a:off x="6971608" y="4251788"/>
            <a:ext cx="4600547" cy="2031325"/>
          </a:xfrm>
          <a:prstGeom prst="rect">
            <a:avLst/>
          </a:prstGeom>
          <a:noFill/>
        </p:spPr>
        <p:txBody>
          <a:bodyPr wrap="square">
            <a:spAutoFit/>
          </a:bodyPr>
          <a:lstStyle/>
          <a:p>
            <a:br>
              <a:rPr lang="en-US" b="0" i="0" dirty="0">
                <a:solidFill>
                  <a:srgbClr val="000000"/>
                </a:solidFill>
                <a:effectLst/>
                <a:latin typeface="Tahoma_ay"/>
              </a:rPr>
            </a:br>
            <a:r>
              <a:rPr lang="en-US" b="0" i="0" dirty="0">
                <a:solidFill>
                  <a:srgbClr val="000000"/>
                </a:solidFill>
                <a:effectLst/>
                <a:latin typeface="Tahoma_ay"/>
              </a:rPr>
              <a:t>Problem-solving agents is a special kind of goal-based agent. </a:t>
            </a:r>
          </a:p>
          <a:p>
            <a:r>
              <a:rPr lang="en-US" b="0" i="0" dirty="0">
                <a:solidFill>
                  <a:srgbClr val="000000"/>
                </a:solidFill>
                <a:effectLst/>
                <a:latin typeface="Tahoma_ay"/>
              </a:rPr>
              <a:t>• Tasks: – How to define a problem? – Problem type of formulation depends on available knowledge. – Problems, solutions, what is this? • Six different search strategies</a:t>
            </a:r>
            <a:endParaRPr lang="en-IN" dirty="0"/>
          </a:p>
        </p:txBody>
      </p:sp>
    </p:spTree>
    <p:extLst>
      <p:ext uri="{BB962C8B-B14F-4D97-AF65-F5344CB8AC3E}">
        <p14:creationId xmlns:p14="http://schemas.microsoft.com/office/powerpoint/2010/main" val="4168699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8060" y="644191"/>
            <a:ext cx="10515600" cy="5307722"/>
          </a:xfrm>
        </p:spPr>
        <p:txBody>
          <a:bodyPr>
            <a:noAutofit/>
          </a:bodyPr>
          <a:lstStyle/>
          <a:p>
            <a:pPr marL="0" indent="0">
              <a:lnSpc>
                <a:spcPct val="160000"/>
              </a:lnSpc>
              <a:buNone/>
            </a:pPr>
            <a:r>
              <a:rPr lang="en-US" sz="6000" b="1" dirty="0">
                <a:effectLst/>
              </a:rPr>
              <a:t>Problem-solving agent</a:t>
            </a:r>
          </a:p>
          <a:p>
            <a:pPr marL="0" indent="0" algn="just">
              <a:lnSpc>
                <a:spcPct val="160000"/>
              </a:lnSpc>
              <a:buNone/>
            </a:pPr>
            <a:r>
              <a:rPr lang="en-US" sz="2000" b="0" dirty="0">
                <a:effectLst/>
              </a:rPr>
              <a:t>The problem-solving agent preforms precisely by defining problems and its several solutions.</a:t>
            </a:r>
          </a:p>
          <a:p>
            <a:pPr marL="0" indent="0" algn="just">
              <a:lnSpc>
                <a:spcPct val="160000"/>
              </a:lnSpc>
              <a:buNone/>
            </a:pPr>
            <a:r>
              <a:rPr lang="en-US" sz="2000" b="0" dirty="0">
                <a:effectLst/>
              </a:rPr>
              <a:t>According to psychology, “a problem-solving refers to a state where we wish to reach to a definite goal from a present state or condition.”</a:t>
            </a:r>
          </a:p>
          <a:p>
            <a:pPr marL="0" indent="0" algn="just">
              <a:lnSpc>
                <a:spcPct val="160000"/>
              </a:lnSpc>
              <a:buNone/>
            </a:pPr>
            <a:r>
              <a:rPr lang="en-US" sz="2000" b="0" dirty="0">
                <a:effectLst/>
              </a:rPr>
              <a:t>According to computer science, a problem-solving is a part of artificial intelligence which encompasses a number of techniques such as algorithms, heuristics to solve a problem.</a:t>
            </a:r>
          </a:p>
          <a:p>
            <a:pPr marL="0" indent="0" algn="just">
              <a:lnSpc>
                <a:spcPct val="160000"/>
              </a:lnSpc>
              <a:buNone/>
            </a:pPr>
            <a:r>
              <a:rPr lang="en-US" sz="2000" b="0" dirty="0">
                <a:effectLst/>
              </a:rPr>
              <a:t>Therefore, a problem-solving agent is a goal-driven agent and focuses on satisfying the goal.</a:t>
            </a:r>
            <a:br>
              <a:rPr lang="en-US" sz="2000" b="0" dirty="0">
                <a:effectLst/>
              </a:rPr>
            </a:br>
            <a:endParaRPr lang="en-US" sz="2000" dirty="0"/>
          </a:p>
        </p:txBody>
      </p:sp>
      <p:sp>
        <p:nvSpPr>
          <p:cNvPr id="4" name="Slide Number Placeholder 3"/>
          <p:cNvSpPr>
            <a:spLocks noGrp="1"/>
          </p:cNvSpPr>
          <p:nvPr>
            <p:ph type="sldNum" sz="quarter" idx="12"/>
          </p:nvPr>
        </p:nvSpPr>
        <p:spPr/>
        <p:txBody>
          <a:bodyPr/>
          <a:lstStyle/>
          <a:p>
            <a:fld id="{54950813-634B-403A-824A-4F332B97447E}" type="slidenum">
              <a:rPr lang="en-US" smtClean="0"/>
              <a:t>7</a:t>
            </a:fld>
            <a:endParaRPr lang="en-US"/>
          </a:p>
        </p:txBody>
      </p:sp>
    </p:spTree>
    <p:extLst>
      <p:ext uri="{BB962C8B-B14F-4D97-AF65-F5344CB8AC3E}">
        <p14:creationId xmlns:p14="http://schemas.microsoft.com/office/powerpoint/2010/main" val="2112749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8431" y="644190"/>
            <a:ext cx="10515600" cy="3141111"/>
          </a:xfrm>
        </p:spPr>
        <p:txBody>
          <a:bodyPr>
            <a:noAutofit/>
          </a:bodyPr>
          <a:lstStyle/>
          <a:p>
            <a:pPr algn="l" fontAlgn="base"/>
            <a:r>
              <a:rPr lang="en-US" sz="2400" b="1" i="0" dirty="0">
                <a:solidFill>
                  <a:srgbClr val="504B3A"/>
                </a:solidFill>
                <a:effectLst/>
                <a:latin typeface="Quicksand"/>
              </a:rPr>
              <a:t>Steps performed by Problem-solving agent</a:t>
            </a:r>
            <a:endParaRPr lang="en-US" sz="2400" b="0" i="0" dirty="0">
              <a:solidFill>
                <a:srgbClr val="666666"/>
              </a:solidFill>
              <a:effectLst/>
              <a:latin typeface="Quicksand"/>
            </a:endParaRPr>
          </a:p>
          <a:p>
            <a:pPr algn="l">
              <a:buFont typeface="Arial" panose="020B0604020202090204" pitchFamily="34" charset="0"/>
              <a:buChar char="•"/>
            </a:pPr>
            <a:r>
              <a:rPr lang="en-US" sz="2400" b="1" i="0" dirty="0">
                <a:solidFill>
                  <a:srgbClr val="504B3A"/>
                </a:solidFill>
                <a:effectLst/>
                <a:latin typeface="Quicksand"/>
              </a:rPr>
              <a:t>Goal Formulation:</a:t>
            </a:r>
            <a:r>
              <a:rPr lang="en-US" sz="2400" b="0" i="0" dirty="0">
                <a:solidFill>
                  <a:srgbClr val="666666"/>
                </a:solidFill>
                <a:effectLst/>
                <a:latin typeface="Quicksand"/>
              </a:rPr>
              <a:t> It is the first and simplest step in problem-solving. It organizes the steps/sequence required to formulate one goal out of multiple goals as well as actions to achieve that goal. Goal formulation is based on the current situation and the agent's performance measure (discussed below).</a:t>
            </a:r>
          </a:p>
          <a:p>
            <a:pPr algn="l">
              <a:buFont typeface="Arial" panose="020B0604020202090204" pitchFamily="34" charset="0"/>
              <a:buChar char="•"/>
            </a:pPr>
            <a:r>
              <a:rPr lang="en-US" sz="2400" b="1" i="0" dirty="0">
                <a:solidFill>
                  <a:srgbClr val="504B3A"/>
                </a:solidFill>
                <a:effectLst/>
                <a:latin typeface="Quicksand"/>
              </a:rPr>
              <a:t>Problem Formulation:</a:t>
            </a:r>
            <a:r>
              <a:rPr lang="en-US" sz="2400" b="0" i="0" dirty="0">
                <a:solidFill>
                  <a:srgbClr val="666666"/>
                </a:solidFill>
                <a:effectLst/>
                <a:latin typeface="Quicksand"/>
              </a:rPr>
              <a:t> It is the most important step of problem-solving which decides what actions should be taken to achieve the formulated goal. There are following five components involved in problem formulation:</a:t>
            </a:r>
          </a:p>
          <a:p>
            <a:pPr algn="l">
              <a:buFont typeface="Arial" panose="020B0604020202090204" pitchFamily="34" charset="0"/>
              <a:buChar char="•"/>
            </a:pPr>
            <a:r>
              <a:rPr lang="en-US" sz="2400" b="1" i="0" dirty="0">
                <a:solidFill>
                  <a:srgbClr val="504B3A"/>
                </a:solidFill>
                <a:effectLst/>
                <a:latin typeface="Quicksand"/>
              </a:rPr>
              <a:t>Initial State:</a:t>
            </a:r>
            <a:r>
              <a:rPr lang="en-US" sz="2400" b="0" i="0" dirty="0">
                <a:solidFill>
                  <a:srgbClr val="666666"/>
                </a:solidFill>
                <a:effectLst/>
                <a:latin typeface="Quicksand"/>
              </a:rPr>
              <a:t> It is the starting state or initial step of the agent towards its goal.</a:t>
            </a:r>
          </a:p>
          <a:p>
            <a:pPr algn="l">
              <a:buFont typeface="Arial" panose="020B0604020202090204" pitchFamily="34" charset="0"/>
              <a:buChar char="•"/>
            </a:pPr>
            <a:r>
              <a:rPr lang="en-US" sz="2400" b="1" i="0" dirty="0">
                <a:solidFill>
                  <a:srgbClr val="504B3A"/>
                </a:solidFill>
                <a:effectLst/>
                <a:latin typeface="Quicksand"/>
              </a:rPr>
              <a:t>Actions:</a:t>
            </a:r>
            <a:r>
              <a:rPr lang="en-US" sz="2400" b="0" i="0" dirty="0">
                <a:solidFill>
                  <a:srgbClr val="666666"/>
                </a:solidFill>
                <a:effectLst/>
                <a:latin typeface="Quicksand"/>
              </a:rPr>
              <a:t> It is the description of the possible actions available to the agent.</a:t>
            </a:r>
          </a:p>
          <a:p>
            <a:pPr algn="l">
              <a:buFont typeface="Arial" panose="020B0604020202090204" pitchFamily="34" charset="0"/>
              <a:buChar char="•"/>
            </a:pPr>
            <a:r>
              <a:rPr lang="en-US" sz="2400" b="1" i="0" dirty="0">
                <a:solidFill>
                  <a:srgbClr val="504B3A"/>
                </a:solidFill>
                <a:effectLst/>
                <a:latin typeface="Quicksand"/>
              </a:rPr>
              <a:t>Transition Model:</a:t>
            </a:r>
            <a:r>
              <a:rPr lang="en-US" sz="2400" b="0" i="0" dirty="0">
                <a:solidFill>
                  <a:srgbClr val="666666"/>
                </a:solidFill>
                <a:effectLst/>
                <a:latin typeface="Quicksand"/>
              </a:rPr>
              <a:t> It describes what each action does.</a:t>
            </a:r>
          </a:p>
          <a:p>
            <a:pPr algn="l">
              <a:buFont typeface="Arial" panose="020B0604020202090204" pitchFamily="34" charset="0"/>
              <a:buChar char="•"/>
            </a:pPr>
            <a:r>
              <a:rPr lang="en-US" sz="2400" b="1" i="0" dirty="0">
                <a:solidFill>
                  <a:srgbClr val="504B3A"/>
                </a:solidFill>
                <a:effectLst/>
                <a:latin typeface="Quicksand"/>
              </a:rPr>
              <a:t>Goal Test:</a:t>
            </a:r>
            <a:r>
              <a:rPr lang="en-US" sz="2400" b="0" i="0" dirty="0">
                <a:solidFill>
                  <a:srgbClr val="666666"/>
                </a:solidFill>
                <a:effectLst/>
                <a:latin typeface="Quicksand"/>
              </a:rPr>
              <a:t> It determines if the given state is a goal state.</a:t>
            </a:r>
          </a:p>
          <a:p>
            <a:pPr algn="l">
              <a:buFont typeface="Arial" panose="020B0604020202090204" pitchFamily="34" charset="0"/>
              <a:buChar char="•"/>
            </a:pPr>
            <a:r>
              <a:rPr lang="en-US" sz="2400" b="1" i="0" dirty="0">
                <a:solidFill>
                  <a:srgbClr val="504B3A"/>
                </a:solidFill>
                <a:effectLst/>
                <a:latin typeface="Quicksand"/>
              </a:rPr>
              <a:t>Path cost:</a:t>
            </a:r>
            <a:r>
              <a:rPr lang="en-US" sz="2400" b="0" i="0" dirty="0">
                <a:solidFill>
                  <a:srgbClr val="666666"/>
                </a:solidFill>
                <a:effectLst/>
                <a:latin typeface="Quicksand"/>
              </a:rPr>
              <a:t> It assigns a numeric cost to each path that follows the goal. The problem-solving agent selects a cost function, which reflects its performance measure. Remember, </a:t>
            </a:r>
            <a:r>
              <a:rPr lang="en-US" sz="2400" b="1" i="0" dirty="0">
                <a:solidFill>
                  <a:srgbClr val="504B3A"/>
                </a:solidFill>
                <a:effectLst/>
                <a:latin typeface="Quicksand"/>
              </a:rPr>
              <a:t>an optimal solution has the lowest path cost among all the solutions.</a:t>
            </a:r>
            <a:endParaRPr lang="en-US" sz="2400" b="0" i="0" dirty="0">
              <a:solidFill>
                <a:srgbClr val="666666"/>
              </a:solidFill>
              <a:effectLst/>
              <a:latin typeface="Quicksand"/>
            </a:endParaRPr>
          </a:p>
          <a:p>
            <a:pPr marL="0" indent="0">
              <a:lnSpc>
                <a:spcPct val="160000"/>
              </a:lnSpc>
              <a:buNone/>
            </a:pPr>
            <a:br>
              <a:rPr lang="en-US" sz="2000" b="0" dirty="0">
                <a:effectLst/>
              </a:rPr>
            </a:br>
            <a:endParaRPr lang="en-US" sz="2000" dirty="0"/>
          </a:p>
        </p:txBody>
      </p:sp>
      <p:sp>
        <p:nvSpPr>
          <p:cNvPr id="4" name="Slide Number Placeholder 3"/>
          <p:cNvSpPr>
            <a:spLocks noGrp="1"/>
          </p:cNvSpPr>
          <p:nvPr>
            <p:ph type="sldNum" sz="quarter" idx="12"/>
          </p:nvPr>
        </p:nvSpPr>
        <p:spPr/>
        <p:txBody>
          <a:bodyPr/>
          <a:lstStyle/>
          <a:p>
            <a:fld id="{54950813-634B-403A-824A-4F332B97447E}" type="slidenum">
              <a:rPr lang="en-US" smtClean="0"/>
              <a:t>8</a:t>
            </a:fld>
            <a:endParaRPr lang="en-US"/>
          </a:p>
        </p:txBody>
      </p:sp>
    </p:spTree>
    <p:extLst>
      <p:ext uri="{BB962C8B-B14F-4D97-AF65-F5344CB8AC3E}">
        <p14:creationId xmlns:p14="http://schemas.microsoft.com/office/powerpoint/2010/main" val="2300811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4950813-634B-403A-824A-4F332B97447E}" type="slidenum">
              <a:rPr lang="en-US" smtClean="0"/>
              <a:t>9</a:t>
            </a:fld>
            <a:endParaRPr lang="en-US"/>
          </a:p>
        </p:txBody>
      </p:sp>
      <p:sp>
        <p:nvSpPr>
          <p:cNvPr id="6" name="TextBox 5">
            <a:extLst>
              <a:ext uri="{FF2B5EF4-FFF2-40B4-BE49-F238E27FC236}">
                <a16:creationId xmlns:a16="http://schemas.microsoft.com/office/drawing/2014/main" id="{D923540F-F423-7022-5390-5CE745FD67D1}"/>
              </a:ext>
            </a:extLst>
          </p:cNvPr>
          <p:cNvSpPr txBox="1"/>
          <p:nvPr/>
        </p:nvSpPr>
        <p:spPr>
          <a:xfrm>
            <a:off x="838201" y="136526"/>
            <a:ext cx="4714702" cy="4893647"/>
          </a:xfrm>
          <a:prstGeom prst="rect">
            <a:avLst/>
          </a:prstGeom>
          <a:noFill/>
        </p:spPr>
        <p:txBody>
          <a:bodyPr wrap="square">
            <a:spAutoFit/>
          </a:bodyPr>
          <a:lstStyle/>
          <a:p>
            <a:pPr algn="l" fontAlgn="base"/>
            <a:r>
              <a:rPr lang="en-US" sz="2400" dirty="0">
                <a:solidFill>
                  <a:srgbClr val="666666"/>
                </a:solidFill>
                <a:latin typeface="Quicksand"/>
              </a:rPr>
              <a:t>T</a:t>
            </a:r>
            <a:r>
              <a:rPr lang="en-US" sz="2400" b="0" i="0" dirty="0">
                <a:solidFill>
                  <a:srgbClr val="666666"/>
                </a:solidFill>
                <a:effectLst/>
                <a:latin typeface="Quicksand"/>
              </a:rPr>
              <a:t>here are two types of problem approaches:</a:t>
            </a:r>
          </a:p>
          <a:p>
            <a:pPr algn="l">
              <a:buFont typeface="Arial" panose="020B0604020202090204" pitchFamily="34" charset="0"/>
              <a:buChar char="•"/>
            </a:pPr>
            <a:r>
              <a:rPr lang="en-US" sz="2400" b="1" i="0" dirty="0">
                <a:solidFill>
                  <a:srgbClr val="504B3A"/>
                </a:solidFill>
                <a:effectLst/>
                <a:latin typeface="Quicksand"/>
              </a:rPr>
              <a:t>Toy Problem:</a:t>
            </a:r>
            <a:r>
              <a:rPr lang="en-US" sz="2400" b="0" i="0" dirty="0">
                <a:solidFill>
                  <a:srgbClr val="666666"/>
                </a:solidFill>
                <a:effectLst/>
                <a:latin typeface="Quicksand"/>
              </a:rPr>
              <a:t> It is a concise and exact description of the problem which is used by the researchers to compare the performance of algorithms.</a:t>
            </a:r>
          </a:p>
          <a:p>
            <a:pPr algn="l">
              <a:buFont typeface="Arial" panose="020B0604020202090204" pitchFamily="34" charset="0"/>
              <a:buChar char="•"/>
            </a:pPr>
            <a:r>
              <a:rPr lang="en-US" sz="2400" b="1" i="0" dirty="0">
                <a:solidFill>
                  <a:srgbClr val="504B3A"/>
                </a:solidFill>
                <a:effectLst/>
                <a:latin typeface="Quicksand"/>
              </a:rPr>
              <a:t>Real-world Problem:</a:t>
            </a:r>
            <a:r>
              <a:rPr lang="en-US" sz="2400" b="0" i="0" dirty="0">
                <a:solidFill>
                  <a:srgbClr val="666666"/>
                </a:solidFill>
                <a:effectLst/>
                <a:latin typeface="Quicksand"/>
              </a:rPr>
              <a:t> It is real-world based problems which require solutions. Unlike a toy problem, it does not depend on descriptions, but we can have a general formulation of the problem</a:t>
            </a:r>
          </a:p>
        </p:txBody>
      </p:sp>
      <p:pic>
        <p:nvPicPr>
          <p:cNvPr id="10" name="Picture 9">
            <a:extLst>
              <a:ext uri="{FF2B5EF4-FFF2-40B4-BE49-F238E27FC236}">
                <a16:creationId xmlns:a16="http://schemas.microsoft.com/office/drawing/2014/main" id="{CC6F1A4F-88CC-FB0E-D069-BD21C18C17DE}"/>
              </a:ext>
            </a:extLst>
          </p:cNvPr>
          <p:cNvPicPr>
            <a:picLocks noChangeAspect="1"/>
          </p:cNvPicPr>
          <p:nvPr/>
        </p:nvPicPr>
        <p:blipFill>
          <a:blip r:embed="rId2"/>
          <a:stretch>
            <a:fillRect/>
          </a:stretch>
        </p:blipFill>
        <p:spPr>
          <a:xfrm>
            <a:off x="1280160" y="5030173"/>
            <a:ext cx="8961120" cy="1687146"/>
          </a:xfrm>
          <a:prstGeom prst="rect">
            <a:avLst/>
          </a:prstGeom>
        </p:spPr>
      </p:pic>
      <p:sp>
        <p:nvSpPr>
          <p:cNvPr id="12" name="TextBox 11">
            <a:extLst>
              <a:ext uri="{FF2B5EF4-FFF2-40B4-BE49-F238E27FC236}">
                <a16:creationId xmlns:a16="http://schemas.microsoft.com/office/drawing/2014/main" id="{ADF3B26F-9F5C-02AC-950D-CCD0F8AF1838}"/>
              </a:ext>
            </a:extLst>
          </p:cNvPr>
          <p:cNvSpPr txBox="1"/>
          <p:nvPr/>
        </p:nvSpPr>
        <p:spPr>
          <a:xfrm>
            <a:off x="5852160" y="140681"/>
            <a:ext cx="6093228" cy="4893647"/>
          </a:xfrm>
          <a:prstGeom prst="rect">
            <a:avLst/>
          </a:prstGeom>
          <a:noFill/>
        </p:spPr>
        <p:txBody>
          <a:bodyPr wrap="square">
            <a:spAutoFit/>
          </a:bodyPr>
          <a:lstStyle/>
          <a:p>
            <a:pPr algn="l" fontAlgn="base"/>
            <a:r>
              <a:rPr lang="en-US" sz="2400" b="1" i="0" dirty="0">
                <a:solidFill>
                  <a:srgbClr val="504B3A"/>
                </a:solidFill>
                <a:effectLst/>
                <a:latin typeface="Quicksand"/>
              </a:rPr>
              <a:t>The problem formulation is as follows:</a:t>
            </a:r>
            <a:endParaRPr lang="en-US" sz="2400" b="0" i="0" dirty="0">
              <a:solidFill>
                <a:srgbClr val="666666"/>
              </a:solidFill>
              <a:effectLst/>
              <a:latin typeface="Quicksand"/>
            </a:endParaRPr>
          </a:p>
          <a:p>
            <a:pPr algn="l">
              <a:buFont typeface="Arial" panose="020B0604020202090204" pitchFamily="34" charset="0"/>
              <a:buChar char="•"/>
            </a:pPr>
            <a:r>
              <a:rPr lang="en-US" sz="2400" b="1" i="0" dirty="0">
                <a:solidFill>
                  <a:srgbClr val="504B3A"/>
                </a:solidFill>
                <a:effectLst/>
                <a:latin typeface="Quicksand"/>
              </a:rPr>
              <a:t>States:</a:t>
            </a:r>
            <a:r>
              <a:rPr lang="en-US" sz="2400" b="0" i="0" dirty="0">
                <a:solidFill>
                  <a:srgbClr val="666666"/>
                </a:solidFill>
                <a:effectLst/>
                <a:latin typeface="Quicksand"/>
              </a:rPr>
              <a:t> It describes the location of each numbered tiles and the blank tile.</a:t>
            </a:r>
          </a:p>
          <a:p>
            <a:pPr algn="l">
              <a:buFont typeface="Arial" panose="020B0604020202090204" pitchFamily="34" charset="0"/>
              <a:buChar char="•"/>
            </a:pPr>
            <a:r>
              <a:rPr lang="en-US" sz="2400" b="1" i="0" dirty="0">
                <a:solidFill>
                  <a:srgbClr val="504B3A"/>
                </a:solidFill>
                <a:effectLst/>
                <a:latin typeface="Quicksand"/>
              </a:rPr>
              <a:t>Initial State:</a:t>
            </a:r>
            <a:r>
              <a:rPr lang="en-US" sz="2400" b="0" i="0" dirty="0">
                <a:solidFill>
                  <a:srgbClr val="666666"/>
                </a:solidFill>
                <a:effectLst/>
                <a:latin typeface="Quicksand"/>
              </a:rPr>
              <a:t> We can start from any state as the initial state.</a:t>
            </a:r>
          </a:p>
          <a:p>
            <a:pPr algn="l">
              <a:buFont typeface="Arial" panose="020B0604020202090204" pitchFamily="34" charset="0"/>
              <a:buChar char="•"/>
            </a:pPr>
            <a:r>
              <a:rPr lang="en-US" sz="2400" b="1" i="0" dirty="0">
                <a:solidFill>
                  <a:srgbClr val="504B3A"/>
                </a:solidFill>
                <a:effectLst/>
                <a:latin typeface="Quicksand"/>
              </a:rPr>
              <a:t>Actions:</a:t>
            </a:r>
            <a:r>
              <a:rPr lang="en-US" sz="2400" b="0" i="0" dirty="0">
                <a:solidFill>
                  <a:srgbClr val="666666"/>
                </a:solidFill>
                <a:effectLst/>
                <a:latin typeface="Quicksand"/>
              </a:rPr>
              <a:t> Here, actions of the blank space is defined, i.e., either </a:t>
            </a:r>
            <a:r>
              <a:rPr lang="en-US" sz="2400" b="1" i="0" dirty="0">
                <a:solidFill>
                  <a:srgbClr val="504B3A"/>
                </a:solidFill>
                <a:effectLst/>
                <a:latin typeface="Quicksand"/>
              </a:rPr>
              <a:t>left, right, up or down</a:t>
            </a:r>
            <a:endParaRPr lang="en-US" sz="2400" b="0" i="0" dirty="0">
              <a:solidFill>
                <a:srgbClr val="666666"/>
              </a:solidFill>
              <a:effectLst/>
              <a:latin typeface="Quicksand"/>
            </a:endParaRPr>
          </a:p>
          <a:p>
            <a:pPr algn="l">
              <a:buFont typeface="Arial" panose="020B0604020202090204" pitchFamily="34" charset="0"/>
              <a:buChar char="•"/>
            </a:pPr>
            <a:r>
              <a:rPr lang="en-US" sz="2400" b="1" i="0" dirty="0">
                <a:solidFill>
                  <a:srgbClr val="504B3A"/>
                </a:solidFill>
                <a:effectLst/>
                <a:latin typeface="Quicksand"/>
              </a:rPr>
              <a:t>Transition Model:</a:t>
            </a:r>
            <a:r>
              <a:rPr lang="en-US" sz="2400" b="0" i="0" dirty="0">
                <a:solidFill>
                  <a:srgbClr val="666666"/>
                </a:solidFill>
                <a:effectLst/>
                <a:latin typeface="Quicksand"/>
              </a:rPr>
              <a:t> It returns the resulting state as per the given state and actions.</a:t>
            </a:r>
          </a:p>
          <a:p>
            <a:pPr algn="l">
              <a:buFont typeface="Arial" panose="020B0604020202090204" pitchFamily="34" charset="0"/>
              <a:buChar char="•"/>
            </a:pPr>
            <a:r>
              <a:rPr lang="en-US" sz="2400" b="1" i="0" dirty="0">
                <a:solidFill>
                  <a:srgbClr val="504B3A"/>
                </a:solidFill>
                <a:effectLst/>
                <a:latin typeface="Quicksand"/>
              </a:rPr>
              <a:t>Goal test:</a:t>
            </a:r>
            <a:r>
              <a:rPr lang="en-US" sz="2400" b="0" i="0" dirty="0">
                <a:solidFill>
                  <a:srgbClr val="666666"/>
                </a:solidFill>
                <a:effectLst/>
                <a:latin typeface="Quicksand"/>
              </a:rPr>
              <a:t> It identifies whether we have reached the correct goal-state.</a:t>
            </a:r>
          </a:p>
          <a:p>
            <a:pPr algn="l">
              <a:buFont typeface="Arial" panose="020B0604020202090204" pitchFamily="34" charset="0"/>
              <a:buChar char="•"/>
            </a:pPr>
            <a:r>
              <a:rPr lang="en-US" sz="2400" b="1" i="0" dirty="0">
                <a:solidFill>
                  <a:srgbClr val="504B3A"/>
                </a:solidFill>
                <a:effectLst/>
                <a:latin typeface="Quicksand"/>
              </a:rPr>
              <a:t>Path cost:</a:t>
            </a:r>
            <a:r>
              <a:rPr lang="en-US" sz="2400" b="0" i="0" dirty="0">
                <a:solidFill>
                  <a:srgbClr val="666666"/>
                </a:solidFill>
                <a:effectLst/>
                <a:latin typeface="Quicksand"/>
              </a:rPr>
              <a:t> The path cost is the number of steps in the path where the cost of each step is 1.</a:t>
            </a:r>
          </a:p>
        </p:txBody>
      </p:sp>
    </p:spTree>
    <p:extLst>
      <p:ext uri="{BB962C8B-B14F-4D97-AF65-F5344CB8AC3E}">
        <p14:creationId xmlns:p14="http://schemas.microsoft.com/office/powerpoint/2010/main" val="119547024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12BFF99-5F93-4759-91EF-2AFD00F1E8C7}">
  <we:reference id="f12c312d-282a-4734-8843-05915fdfef0b" version="4.3.3.0" store="EXCatalog" storeType="EXCatalog"/>
  <we:alternateReferences>
    <we:reference id="WA104178141" version="4.3.3.0" store="en-IN"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smaple</Template>
  <TotalTime>1123</TotalTime>
  <Words>2314</Words>
  <Application>Microsoft Office PowerPoint</Application>
  <PresentationFormat>Widescreen</PresentationFormat>
  <Paragraphs>176</Paragraphs>
  <Slides>23</Slides>
  <Notes>0</Notes>
  <HiddenSlides>0</HiddenSlides>
  <MMClips>0</MMClips>
  <ScaleCrop>false</ScaleCrop>
  <HeadingPairs>
    <vt:vector size="8" baseType="variant">
      <vt:variant>
        <vt:lpstr>Fonts Used</vt:lpstr>
      </vt:variant>
      <vt:variant>
        <vt:i4>16</vt:i4>
      </vt:variant>
      <vt:variant>
        <vt:lpstr>Theme</vt:lpstr>
      </vt:variant>
      <vt:variant>
        <vt:i4>2</vt:i4>
      </vt:variant>
      <vt:variant>
        <vt:lpstr>Embedded OLE Servers</vt:lpstr>
      </vt:variant>
      <vt:variant>
        <vt:i4>1</vt:i4>
      </vt:variant>
      <vt:variant>
        <vt:lpstr>Slide Titles</vt:lpstr>
      </vt:variant>
      <vt:variant>
        <vt:i4>23</vt:i4>
      </vt:variant>
    </vt:vector>
  </HeadingPairs>
  <TitlesOfParts>
    <vt:vector size="42" baseType="lpstr">
      <vt:lpstr>Arial</vt:lpstr>
      <vt:lpstr>Arial-ItalicMT_a9</vt:lpstr>
      <vt:lpstr>ArialMT_an</vt:lpstr>
      <vt:lpstr>Calibri</vt:lpstr>
      <vt:lpstr>Calibri Light</vt:lpstr>
      <vt:lpstr>Cambria</vt:lpstr>
      <vt:lpstr>Casper</vt:lpstr>
      <vt:lpstr>Helvetica_b5</vt:lpstr>
      <vt:lpstr>Helvetica-Oblique_ac</vt:lpstr>
      <vt:lpstr>Helvetica-Oblique_ah</vt:lpstr>
      <vt:lpstr>HiraginoSans-W3_a1</vt:lpstr>
      <vt:lpstr>Quicksand</vt:lpstr>
      <vt:lpstr>Segoe UI</vt:lpstr>
      <vt:lpstr>Tahoma_ay</vt:lpstr>
      <vt:lpstr>Times New Roman</vt:lpstr>
      <vt:lpstr>Wingdings-Regular_a6</vt:lpstr>
      <vt:lpstr>1_Office Theme</vt:lpstr>
      <vt:lpstr>Contents Slide Master</vt:lpstr>
      <vt:lpstr>CorelDRAW</vt:lpstr>
      <vt:lpstr>PowerPoint Presentation</vt:lpstr>
      <vt:lpstr>Artificial Intelligence : Course Objectives</vt:lpstr>
      <vt:lpstr>COURSE OUTCOMES</vt:lpstr>
      <vt:lpstr>Unit-1 Syllabus</vt:lpstr>
      <vt:lpstr>SUGGESTIVE READINGS</vt:lpstr>
      <vt:lpstr>Problem-solving agents </vt:lpstr>
      <vt:lpstr>PowerPoint Presentation</vt:lpstr>
      <vt:lpstr>PowerPoint Presentation</vt:lpstr>
      <vt:lpstr>PowerPoint Presentation</vt:lpstr>
      <vt:lpstr>Understand how searching can be used by the agent to solve a problem.</vt:lpstr>
      <vt:lpstr>Search Strategies</vt:lpstr>
      <vt:lpstr>Uninformed Search (Blind Search) </vt:lpstr>
      <vt:lpstr>Breadth-first search</vt:lpstr>
      <vt:lpstr>PowerPoint Presentation</vt:lpstr>
      <vt:lpstr>Uniform-cost search </vt:lpstr>
      <vt:lpstr>PowerPoint Presentation</vt:lpstr>
      <vt:lpstr>Uniform-cost search</vt:lpstr>
      <vt:lpstr>PowerPoint Presentation</vt:lpstr>
      <vt:lpstr>Depth-first search </vt:lpstr>
      <vt:lpstr>PowerPoint Presentation</vt:lpstr>
      <vt:lpstr>Comparing uninformed search strategies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Mr Ankur Sharma</cp:lastModifiedBy>
  <cp:revision>146</cp:revision>
  <dcterms:created xsi:type="dcterms:W3CDTF">2019-01-09T10:33:58Z</dcterms:created>
  <dcterms:modified xsi:type="dcterms:W3CDTF">2023-01-07T06:55:39Z</dcterms:modified>
</cp:coreProperties>
</file>