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8"/>
  </p:notesMasterIdLst>
  <p:handoutMasterIdLst>
    <p:handoutMasterId r:id="rId19"/>
  </p:handoutMasterIdLst>
  <p:sldIdLst>
    <p:sldId id="525" r:id="rId3"/>
    <p:sldId id="522" r:id="rId4"/>
    <p:sldId id="265" r:id="rId5"/>
    <p:sldId id="490" r:id="rId6"/>
    <p:sldId id="570" r:id="rId7"/>
    <p:sldId id="528" r:id="rId8"/>
    <p:sldId id="579" r:id="rId9"/>
    <p:sldId id="580" r:id="rId10"/>
    <p:sldId id="581" r:id="rId11"/>
    <p:sldId id="582" r:id="rId12"/>
    <p:sldId id="583" r:id="rId13"/>
    <p:sldId id="584" r:id="rId14"/>
    <p:sldId id="585" r:id="rId15"/>
    <p:sldId id="578" r:id="rId16"/>
    <p:sldId id="5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2" d="100"/>
          <a:sy n="72" d="100"/>
        </p:scale>
        <p:origin x="4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hyperlink" Target="mailto:vineet.e13038@cumai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18025"/>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94197" y="103588"/>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55191" y="5701816"/>
            <a:ext cx="643204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1.2.5</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600" b="1" dirty="0">
                <a:solidFill>
                  <a:srgbClr val="000000"/>
                </a:solidFill>
                <a:effectLst/>
                <a:latin typeface="Times New Roman" panose="02020603050405020304" pitchFamily="18" charset="0"/>
                <a:ea typeface="Times New Roman" panose="02020603050405020304" pitchFamily="18" charset="0"/>
              </a:rPr>
              <a:t>Searching Techniques </a:t>
            </a:r>
            <a:endParaRPr lang="en-US" sz="44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Artificial Intelligence (20CSD-385)</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normAutofit fontScale="90000"/>
          </a:bodyPr>
          <a:lstStyle/>
          <a:p>
            <a:pPr marL="0" indent="0">
              <a:lnSpc>
                <a:spcPct val="160000"/>
              </a:lnSpc>
              <a:buNone/>
            </a:pPr>
            <a:r>
              <a:rPr lang="en-US" sz="4400" b="0" i="0" dirty="0">
                <a:solidFill>
                  <a:srgbClr val="000000"/>
                </a:solidFill>
                <a:effectLst/>
                <a:latin typeface="Tahoma_ay"/>
              </a:rPr>
              <a:t>Iterative Deepening Depth First Search(IDDFS):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10</a:t>
            </a:fld>
            <a:endParaRPr lang="en-US"/>
          </a:p>
        </p:txBody>
      </p:sp>
      <p:sp>
        <p:nvSpPr>
          <p:cNvPr id="5" name="TextBox 4">
            <a:extLst>
              <a:ext uri="{FF2B5EF4-FFF2-40B4-BE49-F238E27FC236}">
                <a16:creationId xmlns:a16="http://schemas.microsoft.com/office/drawing/2014/main" id="{4664B1A2-27F4-D3C4-E87B-0534C92265D4}"/>
              </a:ext>
            </a:extLst>
          </p:cNvPr>
          <p:cNvSpPr txBox="1"/>
          <p:nvPr/>
        </p:nvSpPr>
        <p:spPr>
          <a:xfrm>
            <a:off x="583096" y="2316611"/>
            <a:ext cx="3763617" cy="2862322"/>
          </a:xfrm>
          <a:prstGeom prst="rect">
            <a:avLst/>
          </a:prstGeom>
          <a:noFill/>
        </p:spPr>
        <p:txBody>
          <a:bodyPr wrap="square">
            <a:spAutoFit/>
          </a:bodyPr>
          <a:lstStyle/>
          <a:p>
            <a:pPr algn="just"/>
            <a:r>
              <a:rPr lang="en-US" dirty="0"/>
              <a:t>It is a search algorithm that uses the combined power of the BFS and DFS Algorithm. It is iterative in nature. It searches for the best depth in each iteration. It performs the Algorithm until it reaches the goal node. The algorithm is set to search until a certain depth and the depth keeps increasing at every iteration until it reaches the goal state.</a:t>
            </a:r>
            <a:endParaRPr lang="en-IN" dirty="0"/>
          </a:p>
        </p:txBody>
      </p:sp>
      <p:pic>
        <p:nvPicPr>
          <p:cNvPr id="7" name="Picture 6">
            <a:extLst>
              <a:ext uri="{FF2B5EF4-FFF2-40B4-BE49-F238E27FC236}">
                <a16:creationId xmlns:a16="http://schemas.microsoft.com/office/drawing/2014/main" id="{0D3C494E-9025-951A-DF3B-0A8591ACB741}"/>
              </a:ext>
            </a:extLst>
          </p:cNvPr>
          <p:cNvPicPr>
            <a:picLocks noChangeAspect="1"/>
          </p:cNvPicPr>
          <p:nvPr/>
        </p:nvPicPr>
        <p:blipFill>
          <a:blip r:embed="rId2"/>
          <a:stretch>
            <a:fillRect/>
          </a:stretch>
        </p:blipFill>
        <p:spPr>
          <a:xfrm>
            <a:off x="4697276" y="2531141"/>
            <a:ext cx="6296025" cy="2838450"/>
          </a:xfrm>
          <a:prstGeom prst="rect">
            <a:avLst/>
          </a:prstGeom>
        </p:spPr>
      </p:pic>
    </p:spTree>
    <p:extLst>
      <p:ext uri="{BB962C8B-B14F-4D97-AF65-F5344CB8AC3E}">
        <p14:creationId xmlns:p14="http://schemas.microsoft.com/office/powerpoint/2010/main" val="257803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normAutofit fontScale="90000"/>
          </a:bodyPr>
          <a:lstStyle/>
          <a:p>
            <a:pPr marL="0" indent="0">
              <a:lnSpc>
                <a:spcPct val="160000"/>
              </a:lnSpc>
              <a:buNone/>
            </a:pPr>
            <a:r>
              <a:rPr lang="en-US" sz="4400" b="0" i="0" dirty="0">
                <a:solidFill>
                  <a:srgbClr val="000000"/>
                </a:solidFill>
                <a:effectLst/>
                <a:latin typeface="Tahoma_ay"/>
              </a:rPr>
              <a:t>Iterative Deepening Depth First Search(IDDFS):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11</a:t>
            </a:fld>
            <a:endParaRPr lang="en-US"/>
          </a:p>
        </p:txBody>
      </p:sp>
      <p:sp>
        <p:nvSpPr>
          <p:cNvPr id="5" name="TextBox 4">
            <a:extLst>
              <a:ext uri="{FF2B5EF4-FFF2-40B4-BE49-F238E27FC236}">
                <a16:creationId xmlns:a16="http://schemas.microsoft.com/office/drawing/2014/main" id="{FB69F266-8513-7B12-D5D1-CCB2ECFCF3DA}"/>
              </a:ext>
            </a:extLst>
          </p:cNvPr>
          <p:cNvSpPr txBox="1"/>
          <p:nvPr/>
        </p:nvSpPr>
        <p:spPr>
          <a:xfrm>
            <a:off x="795130" y="2085705"/>
            <a:ext cx="10933043" cy="923330"/>
          </a:xfrm>
          <a:prstGeom prst="rect">
            <a:avLst/>
          </a:prstGeom>
          <a:noFill/>
        </p:spPr>
        <p:txBody>
          <a:bodyPr wrap="square">
            <a:spAutoFit/>
          </a:bodyPr>
          <a:lstStyle/>
          <a:p>
            <a:r>
              <a:rPr lang="en-US" dirty="0"/>
              <a:t>IDDFS from node A. In the first iteration, it traverses only node A at level 0. Since the goal is not reached we expand our nodes, go to the next level i.e. 1 and move to the next iteration. Then in the next iteration, we traverse the node A, B, and C</a:t>
            </a:r>
            <a:endParaRPr lang="en-IN" dirty="0"/>
          </a:p>
        </p:txBody>
      </p:sp>
      <p:sp>
        <p:nvSpPr>
          <p:cNvPr id="7" name="TextBox 6">
            <a:extLst>
              <a:ext uri="{FF2B5EF4-FFF2-40B4-BE49-F238E27FC236}">
                <a16:creationId xmlns:a16="http://schemas.microsoft.com/office/drawing/2014/main" id="{01E01928-E97B-1245-6113-9783FC016A7B}"/>
              </a:ext>
            </a:extLst>
          </p:cNvPr>
          <p:cNvSpPr txBox="1"/>
          <p:nvPr/>
        </p:nvSpPr>
        <p:spPr>
          <a:xfrm>
            <a:off x="781878" y="4082528"/>
            <a:ext cx="11396870" cy="1200329"/>
          </a:xfrm>
          <a:prstGeom prst="rect">
            <a:avLst/>
          </a:prstGeom>
          <a:noFill/>
        </p:spPr>
        <p:txBody>
          <a:bodyPr wrap="square">
            <a:spAutoFit/>
          </a:bodyPr>
          <a:lstStyle/>
          <a:p>
            <a:r>
              <a:rPr lang="en-US" dirty="0"/>
              <a:t>next iteration, we traverse the node A, B, and C. Even in this iteration our goal state is not reached so we expand the node to the next level i.e. 2, and the nodes are traversed from the start node or the previous iteration and expand the nodes A, B, C, D, E, F, G. Even though the goal node is traversed we go through for the next iteration and the remaining nodes A, B, D, H, I, E, C, F, K, G(BFS &amp; DFS) too are explored and we find the goal state in this iteration.</a:t>
            </a:r>
            <a:endParaRPr lang="en-IN" dirty="0"/>
          </a:p>
        </p:txBody>
      </p:sp>
    </p:spTree>
    <p:extLst>
      <p:ext uri="{BB962C8B-B14F-4D97-AF65-F5344CB8AC3E}">
        <p14:creationId xmlns:p14="http://schemas.microsoft.com/office/powerpoint/2010/main" val="394826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normAutofit fontScale="90000"/>
          </a:bodyPr>
          <a:lstStyle/>
          <a:p>
            <a:pPr marL="0" indent="0">
              <a:lnSpc>
                <a:spcPct val="160000"/>
              </a:lnSpc>
              <a:buNone/>
            </a:pPr>
            <a:r>
              <a:rPr lang="en-US" sz="4400" b="0" i="0" dirty="0">
                <a:solidFill>
                  <a:srgbClr val="000000"/>
                </a:solidFill>
                <a:effectLst/>
                <a:latin typeface="Tahoma_ay"/>
              </a:rPr>
              <a:t>Iterative Deepening Depth First Search(IDDFS):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12</a:t>
            </a:fld>
            <a:endParaRPr lang="en-US"/>
          </a:p>
        </p:txBody>
      </p:sp>
      <p:sp>
        <p:nvSpPr>
          <p:cNvPr id="5" name="TextBox 4">
            <a:extLst>
              <a:ext uri="{FF2B5EF4-FFF2-40B4-BE49-F238E27FC236}">
                <a16:creationId xmlns:a16="http://schemas.microsoft.com/office/drawing/2014/main" id="{6B0F3224-21BA-CD2A-44C0-A629C0A76AF7}"/>
              </a:ext>
            </a:extLst>
          </p:cNvPr>
          <p:cNvSpPr txBox="1"/>
          <p:nvPr/>
        </p:nvSpPr>
        <p:spPr>
          <a:xfrm>
            <a:off x="636104" y="1724153"/>
            <a:ext cx="11092070" cy="4154984"/>
          </a:xfrm>
          <a:prstGeom prst="rect">
            <a:avLst/>
          </a:prstGeom>
          <a:noFill/>
        </p:spPr>
        <p:txBody>
          <a:bodyPr wrap="square">
            <a:spAutoFit/>
          </a:bodyPr>
          <a:lstStyle/>
          <a:p>
            <a:r>
              <a:rPr lang="en-US" sz="2400" dirty="0"/>
              <a:t>Advantages:</a:t>
            </a:r>
          </a:p>
          <a:p>
            <a:r>
              <a:rPr lang="en-US" sz="2400" dirty="0"/>
              <a:t>It combines the benefits of BFS and DFS search algorithms in terms of fast search and memory efficiency.</a:t>
            </a:r>
          </a:p>
          <a:p>
            <a:r>
              <a:rPr lang="en-US" sz="2400" dirty="0"/>
              <a:t>Disadvantages:</a:t>
            </a:r>
          </a:p>
          <a:p>
            <a:r>
              <a:rPr lang="en-US" sz="2400" dirty="0"/>
              <a:t>The main drawback of IDDFS is that it repeats all the work from the previous phase.</a:t>
            </a:r>
          </a:p>
          <a:p>
            <a:r>
              <a:rPr lang="en-US" sz="2400" dirty="0"/>
              <a:t>Conclusions:</a:t>
            </a:r>
          </a:p>
          <a:p>
            <a:r>
              <a:rPr lang="en-US" sz="2400" dirty="0"/>
              <a:t>Complete: Yes (by limiting the depth)</a:t>
            </a:r>
          </a:p>
          <a:p>
            <a:endParaRPr lang="en-US" sz="2400" dirty="0"/>
          </a:p>
          <a:p>
            <a:r>
              <a:rPr lang="en-US" sz="2400" dirty="0"/>
              <a:t>Time Complexity: O(bd)</a:t>
            </a:r>
          </a:p>
          <a:p>
            <a:endParaRPr lang="en-US" sz="2400" dirty="0"/>
          </a:p>
          <a:p>
            <a:r>
              <a:rPr lang="en-US" sz="2400" dirty="0"/>
              <a:t>Space complexity: O(bd)</a:t>
            </a:r>
            <a:endParaRPr lang="en-IN" sz="2400" dirty="0"/>
          </a:p>
        </p:txBody>
      </p:sp>
    </p:spTree>
    <p:extLst>
      <p:ext uri="{BB962C8B-B14F-4D97-AF65-F5344CB8AC3E}">
        <p14:creationId xmlns:p14="http://schemas.microsoft.com/office/powerpoint/2010/main" val="132322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normAutofit fontScale="90000"/>
          </a:bodyPr>
          <a:lstStyle/>
          <a:p>
            <a:pPr marL="0" indent="0">
              <a:lnSpc>
                <a:spcPct val="160000"/>
              </a:lnSpc>
              <a:buNone/>
            </a:pPr>
            <a:r>
              <a:rPr lang="en-US" sz="8000" dirty="0"/>
              <a:t>FINAL</a:t>
            </a:r>
          </a:p>
        </p:txBody>
      </p:sp>
      <p:sp>
        <p:nvSpPr>
          <p:cNvPr id="4" name="Slide Number Placeholder 3"/>
          <p:cNvSpPr>
            <a:spLocks noGrp="1"/>
          </p:cNvSpPr>
          <p:nvPr>
            <p:ph type="sldNum" sz="quarter" idx="12"/>
          </p:nvPr>
        </p:nvSpPr>
        <p:spPr/>
        <p:txBody>
          <a:bodyPr/>
          <a:lstStyle/>
          <a:p>
            <a:fld id="{54950813-634B-403A-824A-4F332B97447E}" type="slidenum">
              <a:rPr lang="en-US" smtClean="0"/>
              <a:t>13</a:t>
            </a:fld>
            <a:endParaRPr lang="en-US"/>
          </a:p>
        </p:txBody>
      </p:sp>
      <p:sp>
        <p:nvSpPr>
          <p:cNvPr id="5" name="TextBox 4">
            <a:extLst>
              <a:ext uri="{FF2B5EF4-FFF2-40B4-BE49-F238E27FC236}">
                <a16:creationId xmlns:a16="http://schemas.microsoft.com/office/drawing/2014/main" id="{22D64161-0607-CF4D-FB83-27E573B0D78F}"/>
              </a:ext>
            </a:extLst>
          </p:cNvPr>
          <p:cNvSpPr txBox="1"/>
          <p:nvPr/>
        </p:nvSpPr>
        <p:spPr>
          <a:xfrm>
            <a:off x="349947" y="1764701"/>
            <a:ext cx="11492105" cy="646331"/>
          </a:xfrm>
          <a:prstGeom prst="rect">
            <a:avLst/>
          </a:prstGeom>
          <a:noFill/>
        </p:spPr>
        <p:txBody>
          <a:bodyPr wrap="square">
            <a:spAutoFit/>
          </a:bodyPr>
          <a:lstStyle/>
          <a:p>
            <a:r>
              <a:rPr lang="en-US" dirty="0"/>
              <a:t>The Uninformed Search strategies for searching is a multipurpose strategy that combines the power of unguided search and works in a brute force way</a:t>
            </a:r>
            <a:endParaRPr lang="en-IN" dirty="0"/>
          </a:p>
        </p:txBody>
      </p:sp>
      <p:pic>
        <p:nvPicPr>
          <p:cNvPr id="7" name="Picture 6">
            <a:extLst>
              <a:ext uri="{FF2B5EF4-FFF2-40B4-BE49-F238E27FC236}">
                <a16:creationId xmlns:a16="http://schemas.microsoft.com/office/drawing/2014/main" id="{296AFDFC-69DB-2E65-551A-DF81D2C596FD}"/>
              </a:ext>
            </a:extLst>
          </p:cNvPr>
          <p:cNvPicPr>
            <a:picLocks noChangeAspect="1"/>
          </p:cNvPicPr>
          <p:nvPr/>
        </p:nvPicPr>
        <p:blipFill>
          <a:blip r:embed="rId2"/>
          <a:stretch>
            <a:fillRect/>
          </a:stretch>
        </p:blipFill>
        <p:spPr>
          <a:xfrm>
            <a:off x="490331" y="3156331"/>
            <a:ext cx="10999304" cy="2581275"/>
          </a:xfrm>
          <a:prstGeom prst="rect">
            <a:avLst/>
          </a:prstGeom>
        </p:spPr>
      </p:pic>
    </p:spTree>
    <p:extLst>
      <p:ext uri="{BB962C8B-B14F-4D97-AF65-F5344CB8AC3E}">
        <p14:creationId xmlns:p14="http://schemas.microsoft.com/office/powerpoint/2010/main" val="333531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Artificial Intelligence: A Modern Approach by Stuart Russell and Peter Norvig. Prentice-Hall, 2003 (2nd Edition).</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14</a:t>
            </a:fld>
            <a:endParaRPr lang="en-US"/>
          </a:p>
        </p:txBody>
      </p:sp>
    </p:spTree>
    <p:extLst>
      <p:ext uri="{BB962C8B-B14F-4D97-AF65-F5344CB8AC3E}">
        <p14:creationId xmlns:p14="http://schemas.microsoft.com/office/powerpoint/2010/main" val="101624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492209"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a:latin typeface="Casper" panose="02000506000000020004" pitchFamily="2" charset="0"/>
                <a:cs typeface="Segoe UI" panose="020B0502040204020203" pitchFamily="34" charset="0"/>
                <a:hlinkClick r:id="rId4"/>
              </a:rPr>
              <a:t>Ankur.e13693@cumail.in</a:t>
            </a:r>
            <a:endParaRPr lang="en-US" sz="3200" dirty="0">
              <a:latin typeface="Casper" panose="02000506000000020004" pitchFamily="2" charset="0"/>
              <a:cs typeface="Segoe UI" panose="020B0502040204020203" pitchFamily="34" charset="0"/>
            </a:endParaRPr>
          </a:p>
          <a:p>
            <a:r>
              <a:rPr lang="en-US" sz="3200" dirty="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48464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1D2125"/>
                </a:solidFill>
                <a:effectLst/>
                <a:latin typeface="Times New Roman" panose="02020603050405020304" pitchFamily="18" charset="0"/>
                <a:cs typeface="Times New Roman" panose="02020603050405020304" pitchFamily="18" charset="0"/>
              </a:rPr>
              <a:t>(AI) is a research field that studies how to realize the intelligent human</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behaviors on a computer. The ultimate goal of AI is to make a computer that</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can learn, plan, and solve problems autonomously. Although AI has been studied</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for more than half a century, we still cannot make a computer that is as</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intelligent as a human in all aspects, The main research topics in AI include: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problem solving, reasoning, planning, natural language understanding, computer</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vision, automatic programming, machine learning, and so on. Of course, these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topics are closely related with each other. In this course, we will study the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most fundamental knowledge for understanding AI. We will introduce some basic</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search algorithms for problem solving; knowledge representation and reasoning;</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pattern recognition; fuzzy logic; and neural networks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52163775"/>
              </p:ext>
            </p:extLst>
          </p:nvPr>
        </p:nvGraphicFramePr>
        <p:xfrm>
          <a:off x="837127" y="1931829"/>
          <a:ext cx="10824649" cy="128016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Understand the basics of the theory and practice of Artificial Intelligence as a discipline and about intelligent agents capable of problem formulation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F515B537-B657-160A-0801-1FB870A4AFC1}"/>
              </a:ext>
            </a:extLst>
          </p:cNvPr>
          <p:cNvGraphicFramePr>
            <a:graphicFrameLocks noGrp="1"/>
          </p:cNvGraphicFramePr>
          <p:nvPr>
            <p:extLst>
              <p:ext uri="{D42A27DB-BD31-4B8C-83A1-F6EECF244321}">
                <p14:modId xmlns:p14="http://schemas.microsoft.com/office/powerpoint/2010/main" val="301509719"/>
              </p:ext>
            </p:extLst>
          </p:nvPr>
        </p:nvGraphicFramePr>
        <p:xfrm>
          <a:off x="837127" y="3243739"/>
          <a:ext cx="10824649" cy="1757680"/>
        </p:xfrm>
        <a:graphic>
          <a:graphicData uri="http://schemas.openxmlformats.org/drawingml/2006/table">
            <a:tbl>
              <a:tblPr firstRow="1" firstCol="1" bandRow="1"/>
              <a:tblGrid>
                <a:gridCol w="943675">
                  <a:extLst>
                    <a:ext uri="{9D8B030D-6E8A-4147-A177-3AD203B41FA5}">
                      <a16:colId xmlns:a16="http://schemas.microsoft.com/office/drawing/2014/main" val="1503116313"/>
                    </a:ext>
                  </a:extLst>
                </a:gridCol>
                <a:gridCol w="9880974">
                  <a:extLst>
                    <a:ext uri="{9D8B030D-6E8A-4147-A177-3AD203B41FA5}">
                      <a16:colId xmlns:a16="http://schemas.microsoft.com/office/drawing/2014/main" val="3251309102"/>
                    </a:ext>
                  </a:extLst>
                </a:gridCol>
              </a:tblGrid>
              <a:tr h="1031875">
                <a:tc>
                  <a:txBody>
                    <a:bodyPr/>
                    <a:lstStyle/>
                    <a:p>
                      <a:pPr marL="0" marR="53975" algn="l" defTabSz="914400" rtl="0" eaLnBrk="1" latinLnBrk="0" hangingPunct="1">
                        <a:spcBef>
                          <a:spcPts val="0"/>
                        </a:spcBef>
                        <a:spcAft>
                          <a:spcPts val="0"/>
                        </a:spcAft>
                        <a:tabLst>
                          <a:tab pos="408305" algn="l"/>
                        </a:tabLst>
                      </a:pPr>
                      <a:r>
                        <a:rPr lang="en-US" sz="2200" b="1" kern="1200" dirty="0">
                          <a:solidFill>
                            <a:schemeClr val="tx1"/>
                          </a:solidFill>
                          <a:effectLst/>
                          <a:latin typeface="Times New Roman"/>
                          <a:cs typeface="Arial"/>
                        </a:rPr>
                        <a:t>CO2</a:t>
                      </a:r>
                      <a:endParaRPr lang="en-IN" sz="2200" b="1" kern="1200" dirty="0">
                        <a:solidFill>
                          <a:schemeClr val="tx1"/>
                        </a:solidFill>
                        <a:effectLst/>
                        <a:latin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Apply different uninformed search algorithms on well formulate problems along with stating valid conclusions that the evaluation supports.</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 </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30699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65407867"/>
              </p:ext>
            </p:extLst>
          </p:nvPr>
        </p:nvGraphicFramePr>
        <p:xfrm>
          <a:off x="821635" y="1120462"/>
          <a:ext cx="10760764" cy="4973284"/>
        </p:xfrm>
        <a:graphic>
          <a:graphicData uri="http://schemas.openxmlformats.org/drawingml/2006/table">
            <a:tbl>
              <a:tblPr firstRow="1" firstCol="1" bandRow="1"/>
              <a:tblGrid>
                <a:gridCol w="1855074">
                  <a:extLst>
                    <a:ext uri="{9D8B030D-6E8A-4147-A177-3AD203B41FA5}">
                      <a16:colId xmlns:a16="http://schemas.microsoft.com/office/drawing/2014/main" val="20000"/>
                    </a:ext>
                  </a:extLst>
                </a:gridCol>
                <a:gridCol w="3893579">
                  <a:extLst>
                    <a:ext uri="{9D8B030D-6E8A-4147-A177-3AD203B41FA5}">
                      <a16:colId xmlns:a16="http://schemas.microsoft.com/office/drawing/2014/main" val="2301059245"/>
                    </a:ext>
                  </a:extLst>
                </a:gridCol>
                <a:gridCol w="5012111">
                  <a:extLst>
                    <a:ext uri="{9D8B030D-6E8A-4147-A177-3AD203B41FA5}">
                      <a16:colId xmlns:a16="http://schemas.microsoft.com/office/drawing/2014/main" val="20001"/>
                    </a:ext>
                  </a:extLst>
                </a:gridCol>
              </a:tblGrid>
              <a:tr h="548618">
                <a:tc>
                  <a:txBody>
                    <a:bodyPr/>
                    <a:lstStyle/>
                    <a:p>
                      <a:pPr marL="0" marR="53975" algn="just">
                        <a:spcBef>
                          <a:spcPts val="0"/>
                        </a:spcBef>
                        <a:spcAft>
                          <a:spcPts val="0"/>
                        </a:spcAft>
                      </a:pPr>
                      <a:r>
                        <a:rPr lang="en-IN" sz="2400" b="1" dirty="0">
                          <a:effectLst/>
                          <a:latin typeface="Times New Roman"/>
                          <a:ea typeface="Calibri"/>
                          <a:cs typeface="Arial"/>
                        </a:rPr>
                        <a:t>Unit-1</a:t>
                      </a: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02793">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Ch1.Introduction to AI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Introduction Artificial Intelligence and its applications, Artificial Intelligence Techniques, Intelligent Agents, Nature of Agents, Learning Agents., advantages, and limitations of AI, Application of AI.</a:t>
                      </a:r>
                    </a:p>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59680"/>
                  </a:ext>
                </a:extLst>
              </a:tr>
              <a:tr h="1102412">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Ch2.Searching techniques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Problem solving techniques State space search, control strategies, Blind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5854">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Ch3.Informed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Heuristic search, problem characteristics, production system characteristics., Generate and test, Hill climbing, best first search, A* search, Constraint satisfaction problem.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p:txBody>
          <a:bodyPr>
            <a:normAutofit lnSpcReduction="10000"/>
          </a:bodyPr>
          <a:lstStyle/>
          <a:p>
            <a:pPr lvl="0" algn="just"/>
            <a:r>
              <a:rPr lang="en-IN" sz="3200" b="1" dirty="0">
                <a:solidFill>
                  <a:srgbClr val="000000"/>
                </a:solidFill>
                <a:latin typeface="Times New Roman" panose="02020603050405020304" pitchFamily="18" charset="0"/>
                <a:cs typeface="Times New Roman" panose="02020603050405020304" pitchFamily="18" charset="0"/>
              </a:rPr>
              <a:t>TEXT BOOKS</a:t>
            </a:r>
            <a:endParaRPr lang="en-US" sz="3200" b="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1700"/>
              </a:spcBef>
              <a:spcAft>
                <a:spcPts val="1200"/>
              </a:spcAft>
              <a:buNone/>
              <a:tabLst>
                <a:tab pos="3289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Intelligence: A Modern Approach by Stuart Russell and Peter Norvig. Prentice-Hall, 2003 (2ndEdition).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Elaine Riche, Kevin Knight and Shivashankar B. Nair, “Artificial Intelligence”, Third Edition, TMH Educations Pvt. Ltd., 2008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r>
              <a:rPr lang="en-IN" b="1" dirty="0">
                <a:solidFill>
                  <a:srgbClr val="000000"/>
                </a:solidFill>
                <a:latin typeface="Times New Roman" panose="02020603050405020304" pitchFamily="18" charset="0"/>
                <a:cs typeface="Times New Roman" panose="02020603050405020304" pitchFamily="18" charset="0"/>
              </a:rPr>
              <a:t>REFERENCE BOOKS</a:t>
            </a:r>
            <a:endParaRPr lang="en-US" b="1" dirty="0">
              <a:solidFill>
                <a:srgbClr val="000000"/>
              </a:solidFill>
              <a:latin typeface="Times New Roman" panose="02020603050405020304" pitchFamily="18" charset="0"/>
              <a:cs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R1 	</a:t>
            </a:r>
            <a:r>
              <a:rPr lang="en-US" sz="1800" dirty="0">
                <a:solidFill>
                  <a:srgbClr val="000000"/>
                </a:solidFill>
                <a:effectLst/>
                <a:latin typeface="Times New Roman" panose="02020603050405020304" pitchFamily="18" charset="0"/>
                <a:ea typeface="Times New Roman" panose="02020603050405020304" pitchFamily="18" charset="0"/>
              </a:rPr>
              <a:t>Nils J. Nilsson, “The Quest for Artificial Intelligence”, Second Edition, Cambridge University Press, 2009</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fontAlgn="base">
              <a:buNone/>
            </a:pPr>
            <a:r>
              <a:rPr lang="en-US" sz="1800" b="1" dirty="0">
                <a:solidFill>
                  <a:srgbClr val="000000"/>
                </a:solidFill>
                <a:effectLst/>
                <a:latin typeface="Times New Roman" panose="02020603050405020304" pitchFamily="18" charset="0"/>
                <a:ea typeface="Times New Roman" panose="02020603050405020304" pitchFamily="18" charset="0"/>
              </a:rPr>
              <a:t>R2        </a:t>
            </a:r>
            <a:r>
              <a:rPr lang="en-US" sz="1800" dirty="0">
                <a:solidFill>
                  <a:srgbClr val="000000"/>
                </a:solidFill>
                <a:effectLst/>
                <a:latin typeface="Times New Roman" panose="02020603050405020304" pitchFamily="18" charset="0"/>
                <a:ea typeface="Times New Roman" panose="02020603050405020304" pitchFamily="18" charset="0"/>
              </a:rPr>
              <a:t>Artificial Intelligence and Expert Systems – Dan W. Patterson, Prentice Hall of India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lstStyle/>
          <a:p>
            <a:pPr marL="0" indent="0">
              <a:lnSpc>
                <a:spcPct val="160000"/>
              </a:lnSpc>
              <a:buNone/>
            </a:pPr>
            <a:r>
              <a:rPr lang="en-IN" sz="4400" b="0" i="0" dirty="0">
                <a:solidFill>
                  <a:srgbClr val="000000"/>
                </a:solidFill>
                <a:effectLst/>
                <a:latin typeface="Tahoma_ay"/>
              </a:rPr>
              <a:t>Depth Limited Search(DLS):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
        <p:nvSpPr>
          <p:cNvPr id="9" name="TextBox 8">
            <a:extLst>
              <a:ext uri="{FF2B5EF4-FFF2-40B4-BE49-F238E27FC236}">
                <a16:creationId xmlns:a16="http://schemas.microsoft.com/office/drawing/2014/main" id="{0F84FEEA-57E9-0E86-4456-FAE935BA8A8F}"/>
              </a:ext>
            </a:extLst>
          </p:cNvPr>
          <p:cNvSpPr txBox="1"/>
          <p:nvPr/>
        </p:nvSpPr>
        <p:spPr>
          <a:xfrm>
            <a:off x="596347" y="2555150"/>
            <a:ext cx="11078817" cy="3046988"/>
          </a:xfrm>
          <a:prstGeom prst="rect">
            <a:avLst/>
          </a:prstGeom>
          <a:noFill/>
        </p:spPr>
        <p:txBody>
          <a:bodyPr wrap="square">
            <a:spAutoFit/>
          </a:bodyPr>
          <a:lstStyle/>
          <a:p>
            <a:pPr algn="just"/>
            <a:r>
              <a:rPr lang="en-US" sz="3200" b="0" i="0" dirty="0">
                <a:solidFill>
                  <a:srgbClr val="222222"/>
                </a:solidFill>
                <a:effectLst/>
                <a:latin typeface="Lato" panose="020F0502020204030203" pitchFamily="34" charset="0"/>
              </a:rPr>
              <a:t>DLS is an uninformed search algorithm. This is similar to DFS but differs only in a few ways. The sad failure of DFS is alleviated by supplying a depth-first search with a predetermined depth limit. That is, nodes at depth are treated as if they have no successors. This approach is called a depth-limited search.</a:t>
            </a:r>
            <a:endParaRPr lang="en-IN" sz="3200" dirty="0"/>
          </a:p>
        </p:txBody>
      </p:sp>
    </p:spTree>
    <p:extLst>
      <p:ext uri="{BB962C8B-B14F-4D97-AF65-F5344CB8AC3E}">
        <p14:creationId xmlns:p14="http://schemas.microsoft.com/office/powerpoint/2010/main" val="416869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lstStyle/>
          <a:p>
            <a:pPr marL="0" indent="0">
              <a:lnSpc>
                <a:spcPct val="160000"/>
              </a:lnSpc>
              <a:buNone/>
            </a:pPr>
            <a:r>
              <a:rPr lang="en-IN" sz="4400" b="0" i="0" dirty="0">
                <a:solidFill>
                  <a:srgbClr val="000000"/>
                </a:solidFill>
                <a:effectLst/>
                <a:latin typeface="Tahoma_ay"/>
              </a:rPr>
              <a:t>Depth Limited Search(DLS):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7</a:t>
            </a:fld>
            <a:endParaRPr lang="en-US"/>
          </a:p>
        </p:txBody>
      </p:sp>
      <p:sp>
        <p:nvSpPr>
          <p:cNvPr id="5" name="TextBox 4">
            <a:extLst>
              <a:ext uri="{FF2B5EF4-FFF2-40B4-BE49-F238E27FC236}">
                <a16:creationId xmlns:a16="http://schemas.microsoft.com/office/drawing/2014/main" id="{32578B9E-F31E-07D3-C848-5EDD2EB36078}"/>
              </a:ext>
            </a:extLst>
          </p:cNvPr>
          <p:cNvSpPr txBox="1"/>
          <p:nvPr/>
        </p:nvSpPr>
        <p:spPr>
          <a:xfrm>
            <a:off x="1519844" y="2056825"/>
            <a:ext cx="8719930" cy="2308324"/>
          </a:xfrm>
          <a:prstGeom prst="rect">
            <a:avLst/>
          </a:prstGeom>
          <a:noFill/>
        </p:spPr>
        <p:txBody>
          <a:bodyPr wrap="square">
            <a:spAutoFit/>
          </a:bodyPr>
          <a:lstStyle/>
          <a:p>
            <a:r>
              <a:rPr lang="en-US" dirty="0"/>
              <a:t>The depth limit solves the infinite-path problem. Depth-limited search can be halted in two cases:</a:t>
            </a:r>
          </a:p>
          <a:p>
            <a:endParaRPr lang="en-US" dirty="0"/>
          </a:p>
          <a:p>
            <a:r>
              <a:rPr lang="en-US" dirty="0"/>
              <a:t>— Standard Failure Value(SFV): The SFV tells that there is no solution to the problem.</a:t>
            </a:r>
          </a:p>
          <a:p>
            <a:endParaRPr lang="en-US" dirty="0"/>
          </a:p>
          <a:p>
            <a:r>
              <a:rPr lang="en-US" dirty="0"/>
              <a:t>— Cutoff Failure Value(CFV): The Cutoff Failure Value tells that there is no solution within the given depth-limit.</a:t>
            </a:r>
          </a:p>
          <a:p>
            <a:endParaRPr lang="en-US" dirty="0"/>
          </a:p>
        </p:txBody>
      </p:sp>
    </p:spTree>
    <p:extLst>
      <p:ext uri="{BB962C8B-B14F-4D97-AF65-F5344CB8AC3E}">
        <p14:creationId xmlns:p14="http://schemas.microsoft.com/office/powerpoint/2010/main" val="377761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lstStyle/>
          <a:p>
            <a:pPr marL="0" indent="0">
              <a:lnSpc>
                <a:spcPct val="160000"/>
              </a:lnSpc>
              <a:buNone/>
            </a:pPr>
            <a:r>
              <a:rPr lang="en-IN" sz="4400" b="0" i="0" dirty="0">
                <a:solidFill>
                  <a:srgbClr val="000000"/>
                </a:solidFill>
                <a:effectLst/>
                <a:latin typeface="Tahoma_ay"/>
              </a:rPr>
              <a:t>Depth Limited Search(DLS):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8</a:t>
            </a:fld>
            <a:endParaRPr lang="en-US"/>
          </a:p>
        </p:txBody>
      </p:sp>
      <p:pic>
        <p:nvPicPr>
          <p:cNvPr id="3" name="Picture 2">
            <a:extLst>
              <a:ext uri="{FF2B5EF4-FFF2-40B4-BE49-F238E27FC236}">
                <a16:creationId xmlns:a16="http://schemas.microsoft.com/office/drawing/2014/main" id="{B5F9960A-6F3E-89B1-A158-F4D3C6E9CB7D}"/>
              </a:ext>
            </a:extLst>
          </p:cNvPr>
          <p:cNvPicPr>
            <a:picLocks noChangeAspect="1"/>
          </p:cNvPicPr>
          <p:nvPr/>
        </p:nvPicPr>
        <p:blipFill>
          <a:blip r:embed="rId2"/>
          <a:stretch>
            <a:fillRect/>
          </a:stretch>
        </p:blipFill>
        <p:spPr>
          <a:xfrm>
            <a:off x="449870" y="1939872"/>
            <a:ext cx="3287244" cy="2633700"/>
          </a:xfrm>
          <a:prstGeom prst="rect">
            <a:avLst/>
          </a:prstGeom>
        </p:spPr>
      </p:pic>
      <p:sp>
        <p:nvSpPr>
          <p:cNvPr id="6" name="TextBox 5">
            <a:extLst>
              <a:ext uri="{FF2B5EF4-FFF2-40B4-BE49-F238E27FC236}">
                <a16:creationId xmlns:a16="http://schemas.microsoft.com/office/drawing/2014/main" id="{3F6404F7-AE53-D032-28E5-B10CD7E6443A}"/>
              </a:ext>
            </a:extLst>
          </p:cNvPr>
          <p:cNvSpPr txBox="1"/>
          <p:nvPr/>
        </p:nvSpPr>
        <p:spPr>
          <a:xfrm>
            <a:off x="5257800" y="1732218"/>
            <a:ext cx="6096000" cy="1200329"/>
          </a:xfrm>
          <a:prstGeom prst="rect">
            <a:avLst/>
          </a:prstGeom>
          <a:noFill/>
        </p:spPr>
        <p:txBody>
          <a:bodyPr wrap="square">
            <a:spAutoFit/>
          </a:bodyPr>
          <a:lstStyle/>
          <a:p>
            <a:r>
              <a:rPr lang="en-US" b="0" i="0" dirty="0">
                <a:solidFill>
                  <a:srgbClr val="222222"/>
                </a:solidFill>
                <a:effectLst/>
                <a:latin typeface="Lato" panose="020F0502020204030203" pitchFamily="34" charset="0"/>
              </a:rPr>
              <a:t>Node A is at Limit = 0, followed by nodes B, C, D, and E at Limit = 1 and nodes F, G, and H at Limit = 2. Our start state is considered to be node A and our goal state is node H. To reach node H we apply DLS.</a:t>
            </a:r>
            <a:endParaRPr lang="en-IN" dirty="0"/>
          </a:p>
        </p:txBody>
      </p:sp>
    </p:spTree>
    <p:extLst>
      <p:ext uri="{BB962C8B-B14F-4D97-AF65-F5344CB8AC3E}">
        <p14:creationId xmlns:p14="http://schemas.microsoft.com/office/powerpoint/2010/main" val="27380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lstStyle/>
          <a:p>
            <a:pPr marL="0" indent="0">
              <a:lnSpc>
                <a:spcPct val="160000"/>
              </a:lnSpc>
              <a:buNone/>
            </a:pPr>
            <a:r>
              <a:rPr lang="en-IN" sz="4400" b="0" i="0" dirty="0">
                <a:solidFill>
                  <a:srgbClr val="000000"/>
                </a:solidFill>
                <a:effectLst/>
                <a:latin typeface="Tahoma_ay"/>
              </a:rPr>
              <a:t>Depth Limited Search(DLS):</a:t>
            </a:r>
            <a:endParaRPr lang="en-US" sz="8000" dirty="0"/>
          </a:p>
        </p:txBody>
      </p:sp>
      <p:sp>
        <p:nvSpPr>
          <p:cNvPr id="4" name="Slide Number Placeholder 3"/>
          <p:cNvSpPr>
            <a:spLocks noGrp="1"/>
          </p:cNvSpPr>
          <p:nvPr>
            <p:ph type="sldNum" sz="quarter" idx="12"/>
          </p:nvPr>
        </p:nvSpPr>
        <p:spPr/>
        <p:txBody>
          <a:bodyPr/>
          <a:lstStyle/>
          <a:p>
            <a:fld id="{54950813-634B-403A-824A-4F332B97447E}" type="slidenum">
              <a:rPr lang="en-US" smtClean="0"/>
              <a:t>9</a:t>
            </a:fld>
            <a:endParaRPr lang="en-US"/>
          </a:p>
        </p:txBody>
      </p:sp>
      <p:sp>
        <p:nvSpPr>
          <p:cNvPr id="5" name="TextBox 4">
            <a:extLst>
              <a:ext uri="{FF2B5EF4-FFF2-40B4-BE49-F238E27FC236}">
                <a16:creationId xmlns:a16="http://schemas.microsoft.com/office/drawing/2014/main" id="{6C67DA43-37F8-0746-2A51-DF6D0D19A40C}"/>
              </a:ext>
            </a:extLst>
          </p:cNvPr>
          <p:cNvSpPr txBox="1"/>
          <p:nvPr/>
        </p:nvSpPr>
        <p:spPr>
          <a:xfrm>
            <a:off x="419100" y="1832035"/>
            <a:ext cx="11353800" cy="4524315"/>
          </a:xfrm>
          <a:prstGeom prst="rect">
            <a:avLst/>
          </a:prstGeom>
          <a:noFill/>
        </p:spPr>
        <p:txBody>
          <a:bodyPr wrap="square">
            <a:spAutoFit/>
          </a:bodyPr>
          <a:lstStyle/>
          <a:p>
            <a:r>
              <a:rPr lang="en-US" sz="3200" dirty="0"/>
              <a:t>Advantages:</a:t>
            </a:r>
          </a:p>
          <a:p>
            <a:r>
              <a:rPr lang="en-US" sz="3200" dirty="0"/>
              <a:t>Depth-limited search is Memory efficient.</a:t>
            </a:r>
          </a:p>
          <a:p>
            <a:r>
              <a:rPr lang="en-US" sz="3200" dirty="0"/>
              <a:t>Disadvantages:</a:t>
            </a:r>
          </a:p>
          <a:p>
            <a:r>
              <a:rPr lang="en-US" sz="3200" dirty="0"/>
              <a:t>The DLS has disadvantages of completeness and is not optimal if it has more than one goal state.</a:t>
            </a:r>
          </a:p>
          <a:p>
            <a:r>
              <a:rPr lang="en-US" sz="3200" dirty="0"/>
              <a:t>Conclusions: </a:t>
            </a:r>
          </a:p>
          <a:p>
            <a:r>
              <a:rPr lang="en-US" sz="3200" dirty="0"/>
              <a:t>Complete: Complete (if solution &gt; depth-limit)</a:t>
            </a:r>
          </a:p>
          <a:p>
            <a:r>
              <a:rPr lang="en-US" sz="3200" dirty="0"/>
              <a:t>Time Complexity: O(bl)  where, l -&gt; depth-limit</a:t>
            </a:r>
          </a:p>
          <a:p>
            <a:r>
              <a:rPr lang="en-US" sz="3200" dirty="0"/>
              <a:t>Space complexity: O(bl)</a:t>
            </a:r>
            <a:endParaRPr lang="en-IN" sz="3200" dirty="0"/>
          </a:p>
        </p:txBody>
      </p:sp>
    </p:spTree>
    <p:extLst>
      <p:ext uri="{BB962C8B-B14F-4D97-AF65-F5344CB8AC3E}">
        <p14:creationId xmlns:p14="http://schemas.microsoft.com/office/powerpoint/2010/main" val="39757404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12BFF99-5F93-4759-91EF-2AFD00F1E8C7}">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smaple</Template>
  <TotalTime>1138</TotalTime>
  <Words>1132</Words>
  <Application>Microsoft Office PowerPoint</Application>
  <PresentationFormat>Widescreen</PresentationFormat>
  <Paragraphs>94</Paragraphs>
  <Slides>15</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Calibri Light</vt:lpstr>
      <vt:lpstr>Cambria</vt:lpstr>
      <vt:lpstr>Casper</vt:lpstr>
      <vt:lpstr>Lato</vt:lpstr>
      <vt:lpstr>Tahoma_ay</vt:lpstr>
      <vt:lpstr>Times New Roman</vt:lpstr>
      <vt:lpstr>1_Office Theme</vt:lpstr>
      <vt:lpstr>Contents Slide Master</vt:lpstr>
      <vt:lpstr>CorelDRAW</vt:lpstr>
      <vt:lpstr>PowerPoint Presentation</vt:lpstr>
      <vt:lpstr>Artificial Intelligence : Course Objectives</vt:lpstr>
      <vt:lpstr>COURSE OUTCOMES</vt:lpstr>
      <vt:lpstr>Unit-1 Syllabus</vt:lpstr>
      <vt:lpstr>SUGGESTIVE READINGS</vt:lpstr>
      <vt:lpstr>Depth Limited Search(DLS):</vt:lpstr>
      <vt:lpstr>Depth Limited Search(DLS):</vt:lpstr>
      <vt:lpstr>Depth Limited Search(DLS):</vt:lpstr>
      <vt:lpstr>Depth Limited Search(DLS):</vt:lpstr>
      <vt:lpstr>Iterative Deepening Depth First Search(IDDFS):</vt:lpstr>
      <vt:lpstr>Iterative Deepening Depth First Search(IDDFS):</vt:lpstr>
      <vt:lpstr>Iterative Deepening Depth First Search(IDDFS):</vt:lpstr>
      <vt:lpstr>FINAL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Mr Ankur Sharma</cp:lastModifiedBy>
  <cp:revision>147</cp:revision>
  <dcterms:created xsi:type="dcterms:W3CDTF">2019-01-09T10:33:58Z</dcterms:created>
  <dcterms:modified xsi:type="dcterms:W3CDTF">2023-02-01T14:22:48Z</dcterms:modified>
</cp:coreProperties>
</file>