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3"/>
  </p:notesMasterIdLst>
  <p:handoutMasterIdLst>
    <p:handoutMasterId r:id="rId24"/>
  </p:handoutMasterIdLst>
  <p:sldIdLst>
    <p:sldId id="525" r:id="rId3"/>
    <p:sldId id="522" r:id="rId4"/>
    <p:sldId id="265" r:id="rId5"/>
    <p:sldId id="490" r:id="rId6"/>
    <p:sldId id="570" r:id="rId7"/>
    <p:sldId id="528" r:id="rId8"/>
    <p:sldId id="571" r:id="rId9"/>
    <p:sldId id="572" r:id="rId10"/>
    <p:sldId id="579" r:id="rId11"/>
    <p:sldId id="581" r:id="rId12"/>
    <p:sldId id="580" r:id="rId13"/>
    <p:sldId id="582" r:id="rId14"/>
    <p:sldId id="583" r:id="rId15"/>
    <p:sldId id="584" r:id="rId16"/>
    <p:sldId id="586" r:id="rId17"/>
    <p:sldId id="587" r:id="rId18"/>
    <p:sldId id="588" r:id="rId19"/>
    <p:sldId id="585" r:id="rId20"/>
    <p:sldId id="578" r:id="rId21"/>
    <p:sldId id="5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2" d="100"/>
          <a:sy n="72" d="100"/>
        </p:scale>
        <p:origin x="4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hyperlink" Target="mailto:vineet.e13038@cumail.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94197" y="103588"/>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55191" y="5701816"/>
            <a:ext cx="6432043"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1.3</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400" b="1" dirty="0">
                <a:solidFill>
                  <a:srgbClr val="000000"/>
                </a:solidFill>
                <a:effectLst/>
                <a:latin typeface="Times New Roman" panose="02020603050405020304" pitchFamily="18" charset="0"/>
                <a:ea typeface="Times New Roman" panose="02020603050405020304" pitchFamily="18" charset="0"/>
              </a:rPr>
              <a:t>Informed search </a:t>
            </a:r>
            <a:endParaRPr lang="en-US" sz="8800" b="1" dirty="0">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Artificial Intelligence (20CSD-385)</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6B0C-B72D-C8AE-8D71-5DC8B677B836}"/>
              </a:ext>
            </a:extLst>
          </p:cNvPr>
          <p:cNvSpPr>
            <a:spLocks noGrp="1"/>
          </p:cNvSpPr>
          <p:nvPr>
            <p:ph type="title"/>
          </p:nvPr>
        </p:nvSpPr>
        <p:spPr/>
        <p:txBody>
          <a:bodyPr/>
          <a:lstStyle/>
          <a:p>
            <a:r>
              <a:rPr lang="en-IN" b="1" i="0" dirty="0">
                <a:solidFill>
                  <a:srgbClr val="273239"/>
                </a:solidFill>
                <a:effectLst/>
                <a:latin typeface="sofia-pro"/>
              </a:rPr>
              <a:t>Hill Climbing</a:t>
            </a:r>
            <a:endParaRPr lang="en-IN" dirty="0"/>
          </a:p>
        </p:txBody>
      </p:sp>
      <p:sp>
        <p:nvSpPr>
          <p:cNvPr id="3" name="Content Placeholder 2">
            <a:extLst>
              <a:ext uri="{FF2B5EF4-FFF2-40B4-BE49-F238E27FC236}">
                <a16:creationId xmlns:a16="http://schemas.microsoft.com/office/drawing/2014/main" id="{956E01B0-1BD4-33D9-21EB-05BE1B2E2EC1}"/>
              </a:ext>
            </a:extLst>
          </p:cNvPr>
          <p:cNvSpPr>
            <a:spLocks noGrp="1"/>
          </p:cNvSpPr>
          <p:nvPr>
            <p:ph idx="1"/>
          </p:nvPr>
        </p:nvSpPr>
        <p:spPr>
          <a:xfrm>
            <a:off x="838200" y="1825626"/>
            <a:ext cx="7894983" cy="1325564"/>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 It is a variant of the generate-and-test algorithm It makes use of</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the greedy approach This means it keeps generating possible solutions until it finds the expected solution, and moves only in the direction which optimizes the cost function for it.</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BB6749E-3620-6F6D-4AD9-0775E6007208}"/>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7" name="TextBox 6">
            <a:extLst>
              <a:ext uri="{FF2B5EF4-FFF2-40B4-BE49-F238E27FC236}">
                <a16:creationId xmlns:a16="http://schemas.microsoft.com/office/drawing/2014/main" id="{DE3B19C6-2793-063A-2EC1-99A6A80062BD}"/>
              </a:ext>
            </a:extLst>
          </p:cNvPr>
          <p:cNvSpPr txBox="1"/>
          <p:nvPr/>
        </p:nvSpPr>
        <p:spPr>
          <a:xfrm>
            <a:off x="649356" y="3151190"/>
            <a:ext cx="10515599" cy="2862322"/>
          </a:xfrm>
          <a:prstGeom prst="rect">
            <a:avLst/>
          </a:prstGeom>
          <a:noFill/>
        </p:spPr>
        <p:txBody>
          <a:bodyPr wrap="square">
            <a:spAutoFit/>
          </a:bodyPr>
          <a:lstStyle/>
          <a:p>
            <a:r>
              <a:rPr lang="en-US" b="1" dirty="0"/>
              <a:t>Types of Hill Climbing in AI</a:t>
            </a:r>
          </a:p>
          <a:p>
            <a:endParaRPr lang="en-US" b="1" dirty="0"/>
          </a:p>
          <a:p>
            <a:r>
              <a:rPr lang="en-US" b="1" dirty="0"/>
              <a:t>Simple Hill Clim</a:t>
            </a:r>
            <a:r>
              <a:rPr lang="en-US" dirty="0"/>
              <a:t>bing- This examines one neighboring node at a time and selects the first one that optimizes the current cost to be the next node. </a:t>
            </a:r>
          </a:p>
          <a:p>
            <a:endParaRPr lang="en-US" dirty="0"/>
          </a:p>
          <a:p>
            <a:r>
              <a:rPr lang="en-US" b="1" dirty="0"/>
              <a:t>Steepest Ascent Hill Climbing </a:t>
            </a:r>
            <a:r>
              <a:rPr lang="en-US" dirty="0"/>
              <a:t>This examines all neighboring nodes and selects the one closest to the solution state.</a:t>
            </a:r>
          </a:p>
          <a:p>
            <a:endParaRPr lang="en-US" dirty="0"/>
          </a:p>
          <a:p>
            <a:r>
              <a:rPr lang="en-US" b="1" dirty="0"/>
              <a:t>Stochastic Hill Climbing- </a:t>
            </a:r>
            <a:r>
              <a:rPr lang="en-US" dirty="0"/>
              <a:t>This selects a neighboring node at random and decides whether to move to it or examine another.</a:t>
            </a:r>
            <a:endParaRPr lang="en-IN" dirty="0"/>
          </a:p>
        </p:txBody>
      </p:sp>
    </p:spTree>
    <p:extLst>
      <p:ext uri="{BB962C8B-B14F-4D97-AF65-F5344CB8AC3E}">
        <p14:creationId xmlns:p14="http://schemas.microsoft.com/office/powerpoint/2010/main" val="102550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6B29-B4FA-443F-03E0-49B4221D4724}"/>
              </a:ext>
            </a:extLst>
          </p:cNvPr>
          <p:cNvSpPr>
            <a:spLocks noGrp="1"/>
          </p:cNvSpPr>
          <p:nvPr>
            <p:ph type="title"/>
          </p:nvPr>
        </p:nvSpPr>
        <p:spPr>
          <a:xfrm>
            <a:off x="838200" y="365125"/>
            <a:ext cx="7523922" cy="1172127"/>
          </a:xfrm>
        </p:spPr>
        <p:txBody>
          <a:bodyPr>
            <a:normAutofit fontScale="90000"/>
          </a:bodyPr>
          <a:lstStyle/>
          <a:p>
            <a:r>
              <a:rPr lang="en-US" b="1" i="0" dirty="0">
                <a:solidFill>
                  <a:srgbClr val="273239"/>
                </a:solidFill>
                <a:effectLst/>
                <a:latin typeface="urw-din"/>
              </a:rPr>
              <a:t>Problems in different regions in Hill climbing</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471AEA5B-C5EC-E2FD-E3D3-13D5A41EC3BF}"/>
              </a:ext>
            </a:extLst>
          </p:cNvPr>
          <p:cNvSpPr>
            <a:spLocks noGrp="1"/>
          </p:cNvSpPr>
          <p:nvPr>
            <p:ph idx="1"/>
          </p:nvPr>
        </p:nvSpPr>
        <p:spPr>
          <a:xfrm>
            <a:off x="255103" y="1394411"/>
            <a:ext cx="11234531" cy="4961939"/>
          </a:xfrm>
        </p:spPr>
        <p:txBody>
          <a:bodyPr>
            <a:normAutofit fontScale="77500" lnSpcReduction="20000"/>
          </a:bodyPr>
          <a:lstStyle/>
          <a:p>
            <a:pPr algn="l" fontAlgn="base"/>
            <a:r>
              <a:rPr lang="en-US" b="1" i="0" u="sng" dirty="0">
                <a:solidFill>
                  <a:srgbClr val="273239"/>
                </a:solidFill>
                <a:effectLst/>
                <a:latin typeface="urw-din"/>
              </a:rPr>
              <a:t>Problems in different regions in Hill climbing</a:t>
            </a:r>
            <a:endParaRPr lang="en-US" b="1" i="0" dirty="0">
              <a:solidFill>
                <a:srgbClr val="273239"/>
              </a:solidFill>
              <a:effectLst/>
              <a:latin typeface="urw-din"/>
            </a:endParaRPr>
          </a:p>
          <a:p>
            <a:pPr algn="just" fontAlgn="base"/>
            <a:r>
              <a:rPr lang="en-US" b="0" i="0" dirty="0">
                <a:solidFill>
                  <a:srgbClr val="273239"/>
                </a:solidFill>
                <a:effectLst/>
                <a:latin typeface="urw-din"/>
              </a:rPr>
              <a:t>Hill climbing cannot reach the optimal/best state(global maximum) if it enters any of the following regions :  </a:t>
            </a:r>
          </a:p>
          <a:p>
            <a:pPr algn="just" fontAlgn="base">
              <a:buFont typeface="Arial" panose="020B0604020202090204" pitchFamily="34" charset="0"/>
              <a:buChar char="•"/>
            </a:pPr>
            <a:r>
              <a:rPr lang="en-US" b="1" i="0" dirty="0">
                <a:solidFill>
                  <a:srgbClr val="273239"/>
                </a:solidFill>
                <a:effectLst/>
                <a:latin typeface="urw-din"/>
              </a:rPr>
              <a:t>Local maximum: </a:t>
            </a:r>
            <a:r>
              <a:rPr lang="en-US" b="0" i="0" dirty="0">
                <a:solidFill>
                  <a:srgbClr val="273239"/>
                </a:solidFill>
                <a:effectLst/>
                <a:latin typeface="urw-din"/>
              </a:rPr>
              <a:t>At a local maximum all neighboring states have a value that is worse than the current state. Since hill-climbing uses a greedy approach, it will not move to the worse state and terminate itself. The process will end even though a better solution may exist. </a:t>
            </a:r>
            <a:br>
              <a:rPr lang="en-US" b="0" i="0" dirty="0">
                <a:solidFill>
                  <a:srgbClr val="273239"/>
                </a:solidFill>
                <a:effectLst/>
                <a:latin typeface="urw-din"/>
              </a:rPr>
            </a:br>
            <a:r>
              <a:rPr lang="en-US" b="1" i="0" dirty="0">
                <a:solidFill>
                  <a:srgbClr val="273239"/>
                </a:solidFill>
                <a:effectLst/>
                <a:latin typeface="urw-din"/>
              </a:rPr>
              <a:t>To overcome the local maximum problem: </a:t>
            </a:r>
            <a:r>
              <a:rPr lang="en-US" b="0" i="0" dirty="0">
                <a:solidFill>
                  <a:srgbClr val="273239"/>
                </a:solidFill>
                <a:effectLst/>
                <a:latin typeface="urw-din"/>
              </a:rPr>
              <a:t>Utilize the</a:t>
            </a:r>
            <a:r>
              <a:rPr lang="en-US" i="0" dirty="0">
                <a:solidFill>
                  <a:srgbClr val="273239"/>
                </a:solidFill>
                <a:effectLst/>
                <a:latin typeface="urw-din"/>
              </a:rPr>
              <a:t> </a:t>
            </a:r>
            <a:r>
              <a:rPr lang="en-US" i="0" u="sng" dirty="0">
                <a:solidFill>
                  <a:srgbClr val="273239"/>
                </a:solidFill>
                <a:effectLst/>
                <a:latin typeface="urw-din"/>
              </a:rPr>
              <a:t>backtracking technique</a:t>
            </a:r>
            <a:r>
              <a:rPr lang="en-US" b="0" i="0" dirty="0">
                <a:solidFill>
                  <a:srgbClr val="273239"/>
                </a:solidFill>
                <a:effectLst/>
                <a:latin typeface="urw-din"/>
              </a:rPr>
              <a:t>. Maintain a list of visited states. If the search reaches an undesirable state, it can backtrack to the previous configuration and explore a new path.</a:t>
            </a:r>
          </a:p>
          <a:p>
            <a:pPr fontAlgn="base">
              <a:buFont typeface="Arial" panose="020B0604020202090204" pitchFamily="34" charset="0"/>
              <a:buChar char="•"/>
            </a:pPr>
            <a:r>
              <a:rPr lang="en-US" b="1" i="0" dirty="0">
                <a:solidFill>
                  <a:srgbClr val="273239"/>
                </a:solidFill>
                <a:effectLst/>
                <a:latin typeface="urw-din"/>
              </a:rPr>
              <a:t>Plateau: </a:t>
            </a:r>
            <a:r>
              <a:rPr lang="en-US" b="0" i="0" dirty="0">
                <a:solidFill>
                  <a:srgbClr val="273239"/>
                </a:solidFill>
                <a:effectLst/>
                <a:latin typeface="urw-din"/>
              </a:rPr>
              <a:t>On the plateau, all neighbors have the same value. Hence, it is not possible to select </a:t>
            </a:r>
            <a:r>
              <a:rPr lang="en-US" b="0" i="0" dirty="0" err="1">
                <a:solidFill>
                  <a:srgbClr val="273239"/>
                </a:solidFill>
                <a:effectLst/>
                <a:latin typeface="urw-din"/>
              </a:rPr>
              <a:t>thebest</a:t>
            </a:r>
            <a:r>
              <a:rPr lang="en-US" b="0" i="0" dirty="0">
                <a:solidFill>
                  <a:srgbClr val="273239"/>
                </a:solidFill>
                <a:effectLst/>
                <a:latin typeface="urw-din"/>
              </a:rPr>
              <a:t> direction. </a:t>
            </a:r>
            <a:br>
              <a:rPr lang="en-US" b="0" i="0" dirty="0">
                <a:solidFill>
                  <a:srgbClr val="273239"/>
                </a:solidFill>
                <a:effectLst/>
                <a:latin typeface="urw-din"/>
              </a:rPr>
            </a:br>
            <a:r>
              <a:rPr lang="en-US" b="1" i="0" dirty="0">
                <a:solidFill>
                  <a:srgbClr val="273239"/>
                </a:solidFill>
                <a:effectLst/>
                <a:latin typeface="urw-din"/>
              </a:rPr>
              <a:t>To overcome plateaus:</a:t>
            </a:r>
            <a:r>
              <a:rPr lang="en-US" b="0" i="0" dirty="0">
                <a:solidFill>
                  <a:srgbClr val="273239"/>
                </a:solidFill>
                <a:effectLst/>
                <a:latin typeface="urw-din"/>
              </a:rPr>
              <a:t> Make a big jump. Randomly select a state far away from the current state. Chances are that we will land in a non-plateau region.</a:t>
            </a:r>
          </a:p>
          <a:p>
            <a:pPr fontAlgn="base">
              <a:buFont typeface="Arial" panose="020B0604020202090204" pitchFamily="34" charset="0"/>
              <a:buChar char="•"/>
            </a:pPr>
            <a:endParaRPr lang="en-US" b="0" i="0" dirty="0">
              <a:solidFill>
                <a:srgbClr val="273239"/>
              </a:solidFill>
              <a:effectLst/>
              <a:latin typeface="urw-din"/>
            </a:endParaRPr>
          </a:p>
          <a:p>
            <a:pPr algn="just" fontAlgn="base">
              <a:buFont typeface="Arial" panose="020B0604020202090204" pitchFamily="34" charset="0"/>
              <a:buChar char="•"/>
            </a:pPr>
            <a:r>
              <a:rPr lang="en-US" b="1" i="0" dirty="0">
                <a:solidFill>
                  <a:srgbClr val="273239"/>
                </a:solidFill>
                <a:effectLst/>
                <a:latin typeface="urw-din"/>
              </a:rPr>
              <a:t>Ridge: </a:t>
            </a:r>
            <a:r>
              <a:rPr lang="en-US" b="0" i="0" dirty="0">
                <a:solidFill>
                  <a:srgbClr val="273239"/>
                </a:solidFill>
                <a:effectLst/>
                <a:latin typeface="urw-din"/>
              </a:rPr>
              <a:t>Any point on a ridge can look like a peak because movement in all possible directions is downward. Hence the algorithm stops when it reaches this state. </a:t>
            </a:r>
            <a:br>
              <a:rPr lang="en-US" b="0" i="0" dirty="0">
                <a:solidFill>
                  <a:srgbClr val="273239"/>
                </a:solidFill>
                <a:effectLst/>
                <a:latin typeface="urw-din"/>
              </a:rPr>
            </a:br>
            <a:r>
              <a:rPr lang="en-US" b="1" i="0" dirty="0">
                <a:solidFill>
                  <a:srgbClr val="273239"/>
                </a:solidFill>
                <a:effectLst/>
                <a:latin typeface="urw-din"/>
              </a:rPr>
              <a:t>To overcome Ridge:</a:t>
            </a:r>
            <a:r>
              <a:rPr lang="en-US" b="0" i="0" dirty="0">
                <a:solidFill>
                  <a:srgbClr val="273239"/>
                </a:solidFill>
                <a:effectLst/>
                <a:latin typeface="urw-din"/>
              </a:rPr>
              <a:t> In this kind of obstacle, use two or more rules before testing. It implies moving in several directions at once.</a:t>
            </a:r>
          </a:p>
          <a:p>
            <a:endParaRPr lang="en-IN" dirty="0"/>
          </a:p>
        </p:txBody>
      </p:sp>
      <p:sp>
        <p:nvSpPr>
          <p:cNvPr id="5" name="Slide Number Placeholder 4">
            <a:extLst>
              <a:ext uri="{FF2B5EF4-FFF2-40B4-BE49-F238E27FC236}">
                <a16:creationId xmlns:a16="http://schemas.microsoft.com/office/drawing/2014/main" id="{ADCD12F3-BF56-07DB-270C-41C79771806A}"/>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178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043DE-137A-60BE-CB5A-4978BB9B7624}"/>
              </a:ext>
            </a:extLst>
          </p:cNvPr>
          <p:cNvSpPr>
            <a:spLocks noGrp="1"/>
          </p:cNvSpPr>
          <p:nvPr>
            <p:ph idx="1"/>
          </p:nvPr>
        </p:nvSpPr>
        <p:spPr>
          <a:xfrm>
            <a:off x="1050234" y="950980"/>
            <a:ext cx="10515600" cy="5405369"/>
          </a:xfrm>
        </p:spPr>
        <p:txBody>
          <a:bodyPr>
            <a:noAutofit/>
          </a:bodyPr>
          <a:lstStyle/>
          <a:p>
            <a:pPr algn="l" fontAlgn="base">
              <a:lnSpc>
                <a:spcPct val="220000"/>
              </a:lnSpc>
              <a:buFont typeface="+mj-lt"/>
              <a:buAutoNum type="arabicPeriod"/>
            </a:pPr>
            <a:r>
              <a:rPr lang="en-US" sz="1400" b="1" i="0" dirty="0">
                <a:solidFill>
                  <a:srgbClr val="444444"/>
                </a:solidFill>
                <a:effectLst/>
                <a:latin typeface="Times New Roman" panose="02020603050405020304" pitchFamily="18" charset="0"/>
                <a:cs typeface="Times New Roman" panose="02020603050405020304" pitchFamily="18" charset="0"/>
              </a:rPr>
              <a:t>Evaluate initial state- if goal state, stop and return success. Else, make initial state current.</a:t>
            </a:r>
          </a:p>
          <a:p>
            <a:pPr algn="l" fontAlgn="base">
              <a:lnSpc>
                <a:spcPct val="220000"/>
              </a:lnSpc>
              <a:buFont typeface="+mj-lt"/>
              <a:buAutoNum type="arabicPeriod"/>
            </a:pPr>
            <a:r>
              <a:rPr lang="en-US" sz="1400" b="1" i="0" dirty="0">
                <a:solidFill>
                  <a:srgbClr val="444444"/>
                </a:solidFill>
                <a:effectLst/>
                <a:latin typeface="Times New Roman" panose="02020603050405020304" pitchFamily="18" charset="0"/>
                <a:cs typeface="Times New Roman" panose="02020603050405020304" pitchFamily="18" charset="0"/>
              </a:rPr>
              <a:t>Loop until the solution reached or until no new operators left to apply to current state:</a:t>
            </a:r>
          </a:p>
          <a:p>
            <a:pPr algn="l" fontAlgn="base">
              <a:lnSpc>
                <a:spcPct val="220000"/>
              </a:lnSpc>
            </a:pPr>
            <a:r>
              <a:rPr lang="en-US" sz="1400" b="1" i="0" dirty="0">
                <a:solidFill>
                  <a:srgbClr val="444444"/>
                </a:solidFill>
                <a:effectLst/>
                <a:latin typeface="Times New Roman" panose="02020603050405020304" pitchFamily="18" charset="0"/>
                <a:cs typeface="Times New Roman" panose="02020603050405020304" pitchFamily="18" charset="0"/>
              </a:rPr>
              <a:t>a. Select new operator to apply to the current producing new state.</a:t>
            </a:r>
          </a:p>
          <a:p>
            <a:pPr algn="l" fontAlgn="base">
              <a:lnSpc>
                <a:spcPct val="220000"/>
              </a:lnSpc>
            </a:pPr>
            <a:r>
              <a:rPr lang="en-US" sz="1400" b="1" i="0" dirty="0">
                <a:solidFill>
                  <a:srgbClr val="444444"/>
                </a:solidFill>
                <a:effectLst/>
                <a:latin typeface="Times New Roman" panose="02020603050405020304" pitchFamily="18" charset="0"/>
                <a:cs typeface="Times New Roman" panose="02020603050405020304" pitchFamily="18" charset="0"/>
              </a:rPr>
              <a:t>b. Evaluate new state:</a:t>
            </a:r>
          </a:p>
          <a:p>
            <a:pPr algn="l" fontAlgn="base">
              <a:lnSpc>
                <a:spcPct val="220000"/>
              </a:lnSpc>
              <a:buFont typeface="Arial" panose="020B0604020202090204" pitchFamily="34" charset="0"/>
              <a:buChar char="•"/>
            </a:pPr>
            <a:r>
              <a:rPr lang="en-US" sz="1400" b="1" i="0" dirty="0">
                <a:solidFill>
                  <a:srgbClr val="444444"/>
                </a:solidFill>
                <a:effectLst/>
                <a:latin typeface="Times New Roman" panose="02020603050405020304" pitchFamily="18" charset="0"/>
                <a:cs typeface="Times New Roman" panose="02020603050405020304" pitchFamily="18" charset="0"/>
              </a:rPr>
              <a:t>If a goal state, stop and return success.</a:t>
            </a:r>
          </a:p>
          <a:p>
            <a:pPr algn="l" fontAlgn="base">
              <a:lnSpc>
                <a:spcPct val="220000"/>
              </a:lnSpc>
              <a:buFont typeface="Arial" panose="020B0604020202090204" pitchFamily="34" charset="0"/>
              <a:buChar char="•"/>
            </a:pPr>
            <a:r>
              <a:rPr lang="en-US" sz="1400" b="1" i="0" dirty="0">
                <a:solidFill>
                  <a:srgbClr val="444444"/>
                </a:solidFill>
                <a:effectLst/>
                <a:latin typeface="Times New Roman" panose="02020603050405020304" pitchFamily="18" charset="0"/>
                <a:cs typeface="Times New Roman" panose="02020603050405020304" pitchFamily="18" charset="0"/>
              </a:rPr>
              <a:t>If better than the current state, make it current state, proceed.</a:t>
            </a:r>
          </a:p>
          <a:p>
            <a:pPr algn="l" fontAlgn="base">
              <a:lnSpc>
                <a:spcPct val="220000"/>
              </a:lnSpc>
              <a:buFont typeface="Arial" panose="020B0604020202090204" pitchFamily="34" charset="0"/>
              <a:buChar char="•"/>
            </a:pPr>
            <a:r>
              <a:rPr lang="en-US" sz="1400" b="1" i="0" dirty="0">
                <a:solidFill>
                  <a:srgbClr val="444444"/>
                </a:solidFill>
                <a:effectLst/>
                <a:latin typeface="Times New Roman" panose="02020603050405020304" pitchFamily="18" charset="0"/>
                <a:cs typeface="Times New Roman" panose="02020603050405020304" pitchFamily="18" charset="0"/>
              </a:rPr>
              <a:t>Even if not better than the current state, continue until the solution reached.</a:t>
            </a:r>
          </a:p>
          <a:p>
            <a:pPr algn="l" fontAlgn="base">
              <a:lnSpc>
                <a:spcPct val="220000"/>
              </a:lnSpc>
              <a:buFont typeface="+mj-lt"/>
              <a:buAutoNum type="arabicPeriod" startAt="3"/>
            </a:pPr>
            <a:r>
              <a:rPr lang="en-US" sz="1400" b="1" i="0" dirty="0">
                <a:solidFill>
                  <a:srgbClr val="444444"/>
                </a:solidFill>
                <a:effectLst/>
                <a:latin typeface="Times New Roman" panose="02020603050405020304" pitchFamily="18" charset="0"/>
                <a:cs typeface="Times New Roman" panose="02020603050405020304" pitchFamily="18" charset="0"/>
              </a:rPr>
              <a:t>Exit.</a:t>
            </a:r>
          </a:p>
          <a:p>
            <a:pPr>
              <a:lnSpc>
                <a:spcPct val="220000"/>
              </a:lnSpc>
            </a:pPr>
            <a:endParaRPr lang="en-IN" sz="1400" dirty="0"/>
          </a:p>
        </p:txBody>
      </p:sp>
      <p:sp>
        <p:nvSpPr>
          <p:cNvPr id="5" name="Slide Number Placeholder 4">
            <a:extLst>
              <a:ext uri="{FF2B5EF4-FFF2-40B4-BE49-F238E27FC236}">
                <a16:creationId xmlns:a16="http://schemas.microsoft.com/office/drawing/2014/main" id="{076B767F-D31B-E327-957E-2FC4FFDE9DE8}"/>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7" name="TextBox 6">
            <a:extLst>
              <a:ext uri="{FF2B5EF4-FFF2-40B4-BE49-F238E27FC236}">
                <a16:creationId xmlns:a16="http://schemas.microsoft.com/office/drawing/2014/main" id="{2319F361-B651-9C46-7A1E-125CD42B399E}"/>
              </a:ext>
            </a:extLst>
          </p:cNvPr>
          <p:cNvSpPr txBox="1"/>
          <p:nvPr/>
        </p:nvSpPr>
        <p:spPr>
          <a:xfrm>
            <a:off x="1050234" y="347480"/>
            <a:ext cx="6096000" cy="603499"/>
          </a:xfrm>
          <a:prstGeom prst="rect">
            <a:avLst/>
          </a:prstGeom>
          <a:noFill/>
        </p:spPr>
        <p:txBody>
          <a:bodyPr wrap="square">
            <a:spAutoFit/>
          </a:bodyPr>
          <a:lstStyle/>
          <a:p>
            <a:pPr algn="l" fontAlgn="base">
              <a:lnSpc>
                <a:spcPct val="220000"/>
              </a:lnSpc>
            </a:pPr>
            <a:r>
              <a:rPr lang="en-US" b="1" dirty="0">
                <a:solidFill>
                  <a:srgbClr val="444444"/>
                </a:solidFill>
                <a:latin typeface="Times New Roman" panose="02020603050405020304" pitchFamily="18" charset="0"/>
                <a:cs typeface="Times New Roman" panose="02020603050405020304" pitchFamily="18" charset="0"/>
              </a:rPr>
              <a:t>A</a:t>
            </a:r>
            <a:r>
              <a:rPr lang="en-US" sz="1800" b="1" i="0" dirty="0">
                <a:solidFill>
                  <a:srgbClr val="444444"/>
                </a:solidFill>
                <a:effectLst/>
                <a:latin typeface="Times New Roman" panose="02020603050405020304" pitchFamily="18" charset="0"/>
                <a:cs typeface="Times New Roman" panose="02020603050405020304" pitchFamily="18" charset="0"/>
              </a:rPr>
              <a:t>lgorithm for simple hill climbing.</a:t>
            </a:r>
          </a:p>
        </p:txBody>
      </p:sp>
    </p:spTree>
    <p:extLst>
      <p:ext uri="{BB962C8B-B14F-4D97-AF65-F5344CB8AC3E}">
        <p14:creationId xmlns:p14="http://schemas.microsoft.com/office/powerpoint/2010/main" val="90829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A7CD-64A4-33EE-2CC5-F968F09C2646}"/>
              </a:ext>
            </a:extLst>
          </p:cNvPr>
          <p:cNvSpPr>
            <a:spLocks noGrp="1"/>
          </p:cNvSpPr>
          <p:nvPr>
            <p:ph type="title"/>
          </p:nvPr>
        </p:nvSpPr>
        <p:spPr/>
        <p:txBody>
          <a:bodyPr/>
          <a:lstStyle/>
          <a:p>
            <a:r>
              <a:rPr lang="en-IN" b="1" i="0" dirty="0">
                <a:solidFill>
                  <a:srgbClr val="333333"/>
                </a:solidFill>
                <a:effectLst/>
                <a:latin typeface="Quicksand"/>
              </a:rPr>
              <a:t>A* Search Algorithm</a:t>
            </a:r>
            <a:br>
              <a:rPr lang="en-IN" b="1" i="0" dirty="0">
                <a:solidFill>
                  <a:srgbClr val="333333"/>
                </a:solidFill>
                <a:effectLst/>
                <a:latin typeface="Quicksand"/>
              </a:rPr>
            </a:br>
            <a:endParaRPr lang="en-IN" dirty="0"/>
          </a:p>
        </p:txBody>
      </p:sp>
      <p:sp>
        <p:nvSpPr>
          <p:cNvPr id="3" name="Content Placeholder 2">
            <a:extLst>
              <a:ext uri="{FF2B5EF4-FFF2-40B4-BE49-F238E27FC236}">
                <a16:creationId xmlns:a16="http://schemas.microsoft.com/office/drawing/2014/main" id="{5C54BF6E-4A54-1C11-4F9E-64DE23ED0B8F}"/>
              </a:ext>
            </a:extLst>
          </p:cNvPr>
          <p:cNvSpPr>
            <a:spLocks noGrp="1"/>
          </p:cNvSpPr>
          <p:nvPr>
            <p:ph idx="1"/>
          </p:nvPr>
        </p:nvSpPr>
        <p:spPr>
          <a:xfrm>
            <a:off x="506896" y="1837151"/>
            <a:ext cx="10846904" cy="4369076"/>
          </a:xfrm>
        </p:spPr>
        <p:txBody>
          <a:bodyPr>
            <a:normAutofit/>
          </a:bodyPr>
          <a:lstStyle/>
          <a:p>
            <a:pPr algn="just" fontAlgn="base"/>
            <a:r>
              <a:rPr lang="en-US" b="0" i="0" dirty="0">
                <a:effectLst/>
                <a:latin typeface="Quicksand"/>
              </a:rPr>
              <a:t>A* search is the most widely used informed search algorithm where a node n is evaluated by combining values of the functions </a:t>
            </a:r>
            <a:r>
              <a:rPr lang="en-US" b="1" i="0" dirty="0">
                <a:effectLst/>
                <a:latin typeface="Quicksand"/>
              </a:rPr>
              <a:t>g(n)</a:t>
            </a:r>
            <a:r>
              <a:rPr lang="en-US" b="0" i="0" dirty="0">
                <a:effectLst/>
                <a:latin typeface="Quicksand"/>
              </a:rPr>
              <a:t>and</a:t>
            </a:r>
            <a:r>
              <a:rPr lang="en-US" b="1" i="0" dirty="0">
                <a:effectLst/>
                <a:latin typeface="Quicksand"/>
              </a:rPr>
              <a:t> h(n)</a:t>
            </a:r>
            <a:r>
              <a:rPr lang="en-US" b="0" i="0" dirty="0">
                <a:effectLst/>
                <a:latin typeface="Quicksand"/>
              </a:rPr>
              <a:t>. The function </a:t>
            </a:r>
            <a:r>
              <a:rPr lang="en-US" b="1" i="0" dirty="0">
                <a:effectLst/>
                <a:latin typeface="Quicksand"/>
              </a:rPr>
              <a:t>g(n) is the path cost from the start/initial node to a node n </a:t>
            </a:r>
            <a:r>
              <a:rPr lang="en-US" b="0" i="0" dirty="0">
                <a:effectLst/>
                <a:latin typeface="Quicksand"/>
              </a:rPr>
              <a:t>and</a:t>
            </a:r>
            <a:r>
              <a:rPr lang="en-US" b="1" i="0" dirty="0">
                <a:effectLst/>
                <a:latin typeface="Quicksand"/>
              </a:rPr>
              <a:t> h(n) is the estimated cost of the cheapest path from node n to the goal node.</a:t>
            </a:r>
            <a:r>
              <a:rPr lang="en-US" b="0" i="0" dirty="0">
                <a:effectLst/>
                <a:latin typeface="Quicksand"/>
              </a:rPr>
              <a:t> Therefore, we have</a:t>
            </a:r>
          </a:p>
          <a:p>
            <a:pPr marL="0" indent="0" algn="just" fontAlgn="base">
              <a:buNone/>
            </a:pPr>
            <a:r>
              <a:rPr lang="en-US" b="1" i="0" dirty="0">
                <a:effectLst/>
                <a:latin typeface="Quicksand"/>
              </a:rPr>
              <a:t>                                                         f(n)=g(n)+h(n)</a:t>
            </a:r>
            <a:endParaRPr lang="en-US" b="0" i="0" dirty="0">
              <a:effectLst/>
              <a:latin typeface="Quicksand"/>
            </a:endParaRPr>
          </a:p>
          <a:p>
            <a:pPr algn="just" fontAlgn="base"/>
            <a:r>
              <a:rPr lang="en-US" b="0" i="0" dirty="0">
                <a:effectLst/>
                <a:latin typeface="Quicksand"/>
              </a:rPr>
              <a:t>where </a:t>
            </a:r>
            <a:r>
              <a:rPr lang="en-US" b="1" i="0" dirty="0">
                <a:effectLst/>
                <a:latin typeface="Quicksand"/>
              </a:rPr>
              <a:t>f(n) is the estimated cost of the cheapest solution through n.</a:t>
            </a:r>
            <a:endParaRPr lang="en-US" b="0" i="0" dirty="0">
              <a:effectLst/>
              <a:latin typeface="Quicksand"/>
            </a:endParaRPr>
          </a:p>
          <a:p>
            <a:endParaRPr lang="en-IN" dirty="0"/>
          </a:p>
        </p:txBody>
      </p:sp>
      <p:sp>
        <p:nvSpPr>
          <p:cNvPr id="5" name="Slide Number Placeholder 4">
            <a:extLst>
              <a:ext uri="{FF2B5EF4-FFF2-40B4-BE49-F238E27FC236}">
                <a16:creationId xmlns:a16="http://schemas.microsoft.com/office/drawing/2014/main" id="{B9E3AAEA-DA13-C3A7-8DAD-FD07962C4096}"/>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08733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C0C9A47-470D-8295-EEF2-E40AFE00C3DC}"/>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7" name="TextBox 6">
            <a:extLst>
              <a:ext uri="{FF2B5EF4-FFF2-40B4-BE49-F238E27FC236}">
                <a16:creationId xmlns:a16="http://schemas.microsoft.com/office/drawing/2014/main" id="{CBF5C583-F049-FF98-E93F-58084052548E}"/>
              </a:ext>
            </a:extLst>
          </p:cNvPr>
          <p:cNvSpPr txBox="1"/>
          <p:nvPr/>
        </p:nvSpPr>
        <p:spPr>
          <a:xfrm>
            <a:off x="533400" y="1460599"/>
            <a:ext cx="6096000" cy="5078313"/>
          </a:xfrm>
          <a:prstGeom prst="rect">
            <a:avLst/>
          </a:prstGeom>
          <a:noFill/>
        </p:spPr>
        <p:txBody>
          <a:bodyPr wrap="square">
            <a:spAutoFit/>
          </a:bodyPr>
          <a:lstStyle/>
          <a:p>
            <a:pPr algn="l" fontAlgn="base"/>
            <a:r>
              <a:rPr lang="en-US" b="0" i="0" dirty="0">
                <a:effectLst/>
                <a:latin typeface="Quicksand"/>
              </a:rPr>
              <a:t>S is the root node, and G is the goal node. Starting from the root node </a:t>
            </a:r>
            <a:r>
              <a:rPr lang="en-US" b="1" i="0" dirty="0">
                <a:effectLst/>
                <a:latin typeface="Quicksand"/>
              </a:rPr>
              <a:t>S</a:t>
            </a:r>
            <a:r>
              <a:rPr lang="en-US" b="0" i="0" dirty="0">
                <a:effectLst/>
                <a:latin typeface="Quicksand"/>
              </a:rPr>
              <a:t> and moving  towards its next successive nodes </a:t>
            </a:r>
            <a:r>
              <a:rPr lang="en-US" b="1" i="0" dirty="0">
                <a:effectLst/>
                <a:latin typeface="Quicksand"/>
              </a:rPr>
              <a:t>A </a:t>
            </a:r>
            <a:r>
              <a:rPr lang="en-US" b="0" i="0" dirty="0">
                <a:effectLst/>
                <a:latin typeface="Quicksand"/>
              </a:rPr>
              <a:t>and </a:t>
            </a:r>
            <a:r>
              <a:rPr lang="en-US" b="1" i="0" dirty="0">
                <a:effectLst/>
                <a:latin typeface="Quicksand"/>
              </a:rPr>
              <a:t>B</a:t>
            </a:r>
            <a:r>
              <a:rPr lang="en-US" b="0" i="0" dirty="0">
                <a:effectLst/>
                <a:latin typeface="Quicksand"/>
              </a:rPr>
              <a:t>. In order to reach the goal node </a:t>
            </a:r>
            <a:r>
              <a:rPr lang="en-US" b="1" i="0" dirty="0">
                <a:effectLst/>
                <a:latin typeface="Quicksand"/>
              </a:rPr>
              <a:t>G</a:t>
            </a:r>
            <a:r>
              <a:rPr lang="en-US" b="0" i="0" dirty="0">
                <a:effectLst/>
                <a:latin typeface="Quicksand"/>
              </a:rPr>
              <a:t>, calculate the f(n) value of node </a:t>
            </a:r>
            <a:r>
              <a:rPr lang="en-US" b="1" i="0" dirty="0">
                <a:effectLst/>
                <a:latin typeface="Quicksand"/>
              </a:rPr>
              <a:t>S, A</a:t>
            </a:r>
            <a:r>
              <a:rPr lang="en-US" b="0" i="0" dirty="0">
                <a:effectLst/>
                <a:latin typeface="Quicksand"/>
              </a:rPr>
              <a:t> and </a:t>
            </a:r>
            <a:r>
              <a:rPr lang="en-US" b="1" i="0" dirty="0">
                <a:effectLst/>
                <a:latin typeface="Quicksand"/>
              </a:rPr>
              <a:t>B</a:t>
            </a:r>
            <a:r>
              <a:rPr lang="en-US" b="0" i="0" dirty="0">
                <a:effectLst/>
                <a:latin typeface="Quicksand"/>
              </a:rPr>
              <a:t> using the evaluation equation i.e.</a:t>
            </a:r>
          </a:p>
          <a:p>
            <a:pPr algn="l" fontAlgn="base"/>
            <a:r>
              <a:rPr lang="en-US" b="1" i="0" dirty="0">
                <a:effectLst/>
                <a:latin typeface="Quicksand"/>
              </a:rPr>
              <a:t>f(n)=g(n)+h(n)</a:t>
            </a:r>
            <a:endParaRPr lang="en-US" b="0" i="0" dirty="0">
              <a:effectLst/>
              <a:latin typeface="Quicksand"/>
            </a:endParaRPr>
          </a:p>
          <a:p>
            <a:pPr algn="l" fontAlgn="base"/>
            <a:r>
              <a:rPr lang="en-US" b="1" i="0" dirty="0">
                <a:effectLst/>
                <a:latin typeface="Quicksand"/>
              </a:rPr>
              <a:t>Calculation of f(n) for node S:</a:t>
            </a:r>
          </a:p>
          <a:p>
            <a:pPr algn="l" fontAlgn="base"/>
            <a:r>
              <a:rPr lang="en-US" b="0" i="0" dirty="0">
                <a:effectLst/>
                <a:latin typeface="Quicksand"/>
              </a:rPr>
              <a:t>f(S)=(distance from node S to S) + h(S)</a:t>
            </a:r>
          </a:p>
          <a:p>
            <a:pPr algn="l">
              <a:buFont typeface="Arial" panose="020B0604020202090204" pitchFamily="34" charset="0"/>
              <a:buChar char="•"/>
            </a:pPr>
            <a:r>
              <a:rPr lang="en-US" b="0" i="0" dirty="0">
                <a:effectLst/>
                <a:latin typeface="Quicksand"/>
              </a:rPr>
              <a:t>0+10=10.</a:t>
            </a:r>
          </a:p>
          <a:p>
            <a:pPr algn="l" fontAlgn="base"/>
            <a:r>
              <a:rPr lang="en-US" b="1" i="0" dirty="0">
                <a:effectLst/>
                <a:latin typeface="Quicksand"/>
              </a:rPr>
              <a:t>Calculation of f(n) for node A:</a:t>
            </a:r>
            <a:endParaRPr lang="en-US" b="0" i="0" dirty="0">
              <a:effectLst/>
              <a:latin typeface="Quicksand"/>
            </a:endParaRPr>
          </a:p>
          <a:p>
            <a:pPr algn="l" fontAlgn="base"/>
            <a:r>
              <a:rPr lang="en-US" b="0" i="0" dirty="0">
                <a:effectLst/>
                <a:latin typeface="Quicksand"/>
              </a:rPr>
              <a:t>f(A)=(distance from node S to A)+h(A)</a:t>
            </a:r>
          </a:p>
          <a:p>
            <a:pPr algn="l">
              <a:buFont typeface="Arial" panose="020B0604020202090204" pitchFamily="34" charset="0"/>
              <a:buChar char="•"/>
            </a:pPr>
            <a:r>
              <a:rPr lang="en-US" b="0" i="0" dirty="0">
                <a:effectLst/>
                <a:latin typeface="Quicksand"/>
              </a:rPr>
              <a:t>2+12=14</a:t>
            </a:r>
          </a:p>
          <a:p>
            <a:pPr algn="l" fontAlgn="base"/>
            <a:r>
              <a:rPr lang="en-US" b="1" i="0" dirty="0">
                <a:effectLst/>
                <a:latin typeface="Quicksand"/>
              </a:rPr>
              <a:t>Calculation of f(n) for node B:</a:t>
            </a:r>
            <a:endParaRPr lang="en-US" b="0" i="0" dirty="0">
              <a:effectLst/>
              <a:latin typeface="Quicksand"/>
            </a:endParaRPr>
          </a:p>
          <a:p>
            <a:pPr algn="l" fontAlgn="base"/>
            <a:r>
              <a:rPr lang="en-US" b="0" i="0" dirty="0">
                <a:effectLst/>
                <a:latin typeface="Quicksand"/>
              </a:rPr>
              <a:t>f(B)=(distance from node S to B)+h(B)</a:t>
            </a:r>
          </a:p>
          <a:p>
            <a:pPr algn="l">
              <a:buFont typeface="Arial" panose="020B0604020202090204" pitchFamily="34" charset="0"/>
              <a:buChar char="•"/>
            </a:pPr>
            <a:r>
              <a:rPr lang="en-US" b="0" i="0" dirty="0">
                <a:effectLst/>
                <a:latin typeface="Quicksand"/>
              </a:rPr>
              <a:t> 3+14=17</a:t>
            </a:r>
          </a:p>
          <a:p>
            <a:pPr algn="l" fontAlgn="base"/>
            <a:r>
              <a:rPr lang="en-US" b="0" i="0" dirty="0">
                <a:effectLst/>
                <a:latin typeface="Quicksand"/>
              </a:rPr>
              <a:t>Therefore, node A has the lowest f(n) value. Hence, node A will be explored to its next level nodes C and D and again calculate the lowest f(n) value. After calculating, the sequence we get is </a:t>
            </a:r>
            <a:r>
              <a:rPr lang="en-US" b="1" i="0" dirty="0">
                <a:effectLst/>
                <a:latin typeface="Quicksand"/>
              </a:rPr>
              <a:t>S-&gt;A</a:t>
            </a:r>
            <a:r>
              <a:rPr lang="en-US" b="0" i="0" dirty="0">
                <a:effectLst/>
                <a:latin typeface="Quicksand"/>
              </a:rPr>
              <a:t>-</a:t>
            </a:r>
            <a:r>
              <a:rPr lang="en-US" b="1" i="0" dirty="0">
                <a:effectLst/>
                <a:latin typeface="Quicksand"/>
              </a:rPr>
              <a:t>&gt;D-&gt;G</a:t>
            </a:r>
            <a:r>
              <a:rPr lang="en-US" b="0" i="0" dirty="0">
                <a:effectLst/>
                <a:latin typeface="Quicksand"/>
              </a:rPr>
              <a:t> with f(n)=13(lowest value)</a:t>
            </a:r>
          </a:p>
        </p:txBody>
      </p:sp>
      <p:pic>
        <p:nvPicPr>
          <p:cNvPr id="8" name="Picture 7">
            <a:extLst>
              <a:ext uri="{FF2B5EF4-FFF2-40B4-BE49-F238E27FC236}">
                <a16:creationId xmlns:a16="http://schemas.microsoft.com/office/drawing/2014/main" id="{CA4C0211-B65A-52CA-D3A8-9BCFBFB88DD6}"/>
              </a:ext>
            </a:extLst>
          </p:cNvPr>
          <p:cNvPicPr>
            <a:picLocks noChangeAspect="1"/>
          </p:cNvPicPr>
          <p:nvPr/>
        </p:nvPicPr>
        <p:blipFill>
          <a:blip r:embed="rId2"/>
          <a:stretch>
            <a:fillRect/>
          </a:stretch>
        </p:blipFill>
        <p:spPr>
          <a:xfrm>
            <a:off x="7192618" y="1723937"/>
            <a:ext cx="4465982" cy="4369076"/>
          </a:xfrm>
          <a:prstGeom prst="rect">
            <a:avLst/>
          </a:prstGeom>
        </p:spPr>
      </p:pic>
      <p:sp>
        <p:nvSpPr>
          <p:cNvPr id="10" name="TextBox 9">
            <a:extLst>
              <a:ext uri="{FF2B5EF4-FFF2-40B4-BE49-F238E27FC236}">
                <a16:creationId xmlns:a16="http://schemas.microsoft.com/office/drawing/2014/main" id="{1779480D-5D32-3AB8-1786-011BB79E76BE}"/>
              </a:ext>
            </a:extLst>
          </p:cNvPr>
          <p:cNvSpPr txBox="1"/>
          <p:nvPr/>
        </p:nvSpPr>
        <p:spPr>
          <a:xfrm>
            <a:off x="1096618" y="550931"/>
            <a:ext cx="6096000" cy="646331"/>
          </a:xfrm>
          <a:prstGeom prst="rect">
            <a:avLst/>
          </a:prstGeom>
          <a:noFill/>
        </p:spPr>
        <p:txBody>
          <a:bodyPr wrap="square">
            <a:spAutoFit/>
          </a:bodyPr>
          <a:lstStyle/>
          <a:p>
            <a:r>
              <a:rPr lang="en-IN" b="1" i="0" dirty="0">
                <a:solidFill>
                  <a:srgbClr val="333333"/>
                </a:solidFill>
                <a:effectLst/>
                <a:latin typeface="Quicksand"/>
              </a:rPr>
              <a:t>A* Search Algorithm</a:t>
            </a:r>
            <a:br>
              <a:rPr lang="en-IN" b="1" i="0" dirty="0">
                <a:solidFill>
                  <a:srgbClr val="333333"/>
                </a:solidFill>
                <a:effectLst/>
                <a:latin typeface="Quicksand"/>
              </a:rPr>
            </a:br>
            <a:endParaRPr lang="en-IN" dirty="0"/>
          </a:p>
        </p:txBody>
      </p:sp>
    </p:spTree>
    <p:extLst>
      <p:ext uri="{BB962C8B-B14F-4D97-AF65-F5344CB8AC3E}">
        <p14:creationId xmlns:p14="http://schemas.microsoft.com/office/powerpoint/2010/main" val="410523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CB796-A4E8-66D5-E747-AE5143DCE654}"/>
              </a:ext>
            </a:extLst>
          </p:cNvPr>
          <p:cNvSpPr>
            <a:spLocks noGrp="1"/>
          </p:cNvSpPr>
          <p:nvPr>
            <p:ph idx="1"/>
          </p:nvPr>
        </p:nvSpPr>
        <p:spPr>
          <a:xfrm>
            <a:off x="838200" y="672686"/>
            <a:ext cx="11181522" cy="5251036"/>
          </a:xfrm>
        </p:spPr>
        <p:txBody>
          <a:bodyPr>
            <a:normAutofit lnSpcReduction="10000"/>
          </a:bodyPr>
          <a:lstStyle/>
          <a:p>
            <a:r>
              <a:rPr lang="en-US" b="1" dirty="0"/>
              <a:t>The performance measure of A* search</a:t>
            </a:r>
          </a:p>
          <a:p>
            <a:endParaRPr lang="en-US" dirty="0"/>
          </a:p>
          <a:p>
            <a:r>
              <a:rPr lang="en-US" dirty="0"/>
              <a:t>Completeness: The star(*) in A* search guarantees to reach the goal node.</a:t>
            </a:r>
          </a:p>
          <a:p>
            <a:r>
              <a:rPr lang="en-US" dirty="0"/>
              <a:t>Optimality: An underestimated cost will always give an optimal solution.</a:t>
            </a:r>
          </a:p>
          <a:p>
            <a:r>
              <a:rPr lang="en-US" dirty="0"/>
              <a:t>Space and time complexity: A* search has O(bd) space and time complexities.</a:t>
            </a:r>
          </a:p>
          <a:p>
            <a:endParaRPr lang="en-US" dirty="0"/>
          </a:p>
          <a:p>
            <a:endParaRPr lang="en-US" dirty="0"/>
          </a:p>
          <a:p>
            <a:endParaRPr lang="en-US" dirty="0"/>
          </a:p>
          <a:p>
            <a:r>
              <a:rPr lang="en-US" b="1" dirty="0"/>
              <a:t>Disadvantage of A* search</a:t>
            </a:r>
          </a:p>
          <a:p>
            <a:pPr marL="0" indent="0">
              <a:buNone/>
            </a:pPr>
            <a:r>
              <a:rPr lang="en-US" dirty="0"/>
              <a:t>           A* mostly runs out of space for a long period.</a:t>
            </a:r>
            <a:endParaRPr lang="en-IN" dirty="0"/>
          </a:p>
        </p:txBody>
      </p:sp>
      <p:sp>
        <p:nvSpPr>
          <p:cNvPr id="5" name="Slide Number Placeholder 4">
            <a:extLst>
              <a:ext uri="{FF2B5EF4-FFF2-40B4-BE49-F238E27FC236}">
                <a16:creationId xmlns:a16="http://schemas.microsoft.com/office/drawing/2014/main" id="{6C30E149-BFF7-3B43-0D53-77C960401D03}"/>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242065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B76F-74B9-A055-59C5-DCA03533CBCE}"/>
              </a:ext>
            </a:extLst>
          </p:cNvPr>
          <p:cNvSpPr>
            <a:spLocks noGrp="1"/>
          </p:cNvSpPr>
          <p:nvPr>
            <p:ph type="title"/>
          </p:nvPr>
        </p:nvSpPr>
        <p:spPr/>
        <p:txBody>
          <a:bodyPr/>
          <a:lstStyle/>
          <a:p>
            <a:r>
              <a:rPr lang="en-IN" b="0" i="0" dirty="0">
                <a:effectLst/>
                <a:latin typeface="Georgia" panose="02040502050405020303" pitchFamily="18" charset="0"/>
              </a:rPr>
              <a:t>Constraint Satisfaction Problems</a:t>
            </a:r>
            <a:br>
              <a:rPr lang="en-IN" b="0" i="0" dirty="0">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C3F0CC40-5DA4-B5BC-0FD4-722F4F99F936}"/>
              </a:ext>
            </a:extLst>
          </p:cNvPr>
          <p:cNvSpPr>
            <a:spLocks noGrp="1"/>
          </p:cNvSpPr>
          <p:nvPr>
            <p:ph idx="1"/>
          </p:nvPr>
        </p:nvSpPr>
        <p:spPr/>
        <p:txBody>
          <a:bodyPr>
            <a:normAutofit fontScale="85000" lnSpcReduction="20000"/>
          </a:bodyPr>
          <a:lstStyle/>
          <a:p>
            <a:pPr algn="l" fontAlgn="base"/>
            <a:r>
              <a:rPr lang="en-US" b="0" i="1" dirty="0" err="1">
                <a:solidFill>
                  <a:srgbClr val="666666"/>
                </a:solidFill>
                <a:effectLst/>
                <a:latin typeface="Quicksand"/>
              </a:rPr>
              <a:t>onstraint</a:t>
            </a:r>
            <a:r>
              <a:rPr lang="en-US" b="0" i="1" dirty="0">
                <a:solidFill>
                  <a:srgbClr val="666666"/>
                </a:solidFill>
                <a:effectLst/>
                <a:latin typeface="Quicksand"/>
              </a:rPr>
              <a:t> satisfaction is a technique where a problem is solved when its values satisfy certain constraints or rules of the problem.</a:t>
            </a:r>
            <a:r>
              <a:rPr lang="en-US" b="0" i="0" dirty="0">
                <a:solidFill>
                  <a:srgbClr val="666666"/>
                </a:solidFill>
                <a:effectLst/>
                <a:latin typeface="Quicksand"/>
              </a:rPr>
              <a:t> Such type of technique leads to a deeper understanding of the problem structure as well as its complexity.</a:t>
            </a:r>
          </a:p>
          <a:p>
            <a:pPr algn="l" fontAlgn="base"/>
            <a:r>
              <a:rPr lang="en-US" b="0" i="0" dirty="0">
                <a:solidFill>
                  <a:srgbClr val="666666"/>
                </a:solidFill>
                <a:effectLst/>
                <a:latin typeface="Quicksand"/>
              </a:rPr>
              <a:t>Constraint satisfaction depends on three components, namely:</a:t>
            </a:r>
          </a:p>
          <a:p>
            <a:pPr algn="l">
              <a:buFont typeface="Arial" panose="020B0604020202090204" pitchFamily="34" charset="0"/>
              <a:buChar char="•"/>
            </a:pPr>
            <a:r>
              <a:rPr lang="en-US" b="1" i="0" dirty="0">
                <a:solidFill>
                  <a:srgbClr val="504B3A"/>
                </a:solidFill>
                <a:effectLst/>
                <a:latin typeface="Quicksand"/>
              </a:rPr>
              <a:t>X:</a:t>
            </a:r>
            <a:r>
              <a:rPr lang="en-US" b="0" i="0" dirty="0">
                <a:solidFill>
                  <a:srgbClr val="666666"/>
                </a:solidFill>
                <a:effectLst/>
                <a:latin typeface="Quicksand"/>
              </a:rPr>
              <a:t> It is a set of variables.</a:t>
            </a:r>
          </a:p>
          <a:p>
            <a:pPr algn="l">
              <a:buFont typeface="Arial" panose="020B0604020202090204" pitchFamily="34" charset="0"/>
              <a:buChar char="•"/>
            </a:pPr>
            <a:r>
              <a:rPr lang="en-US" b="1" i="0" dirty="0">
                <a:solidFill>
                  <a:srgbClr val="504B3A"/>
                </a:solidFill>
                <a:effectLst/>
                <a:latin typeface="Quicksand"/>
              </a:rPr>
              <a:t>D:</a:t>
            </a:r>
            <a:r>
              <a:rPr lang="en-US" b="0" i="0" dirty="0">
                <a:solidFill>
                  <a:srgbClr val="666666"/>
                </a:solidFill>
                <a:effectLst/>
                <a:latin typeface="Quicksand"/>
              </a:rPr>
              <a:t> It is a set of domains where the variables reside. There is a specific domain for each variable.</a:t>
            </a:r>
          </a:p>
          <a:p>
            <a:pPr algn="l">
              <a:buFont typeface="Arial" panose="020B0604020202090204" pitchFamily="34" charset="0"/>
              <a:buChar char="•"/>
            </a:pPr>
            <a:r>
              <a:rPr lang="en-US" b="1" i="0" dirty="0">
                <a:solidFill>
                  <a:srgbClr val="504B3A"/>
                </a:solidFill>
                <a:effectLst/>
                <a:latin typeface="Quicksand"/>
              </a:rPr>
              <a:t>C:</a:t>
            </a:r>
            <a:r>
              <a:rPr lang="en-US" b="0" i="0" dirty="0">
                <a:solidFill>
                  <a:srgbClr val="666666"/>
                </a:solidFill>
                <a:effectLst/>
                <a:latin typeface="Quicksand"/>
              </a:rPr>
              <a:t> It is a set of constraints which are followed by the set of variables.</a:t>
            </a:r>
          </a:p>
          <a:p>
            <a:pPr algn="l" fontAlgn="base"/>
            <a:r>
              <a:rPr lang="en-US" b="0" i="0" dirty="0">
                <a:solidFill>
                  <a:srgbClr val="666666"/>
                </a:solidFill>
                <a:effectLst/>
                <a:latin typeface="Quicksand"/>
              </a:rPr>
              <a:t>In constraint satisfaction, domains are the spaces where the variables reside, following the problem specific constraints. These are the three main elements of a constraint satisfaction technique. The constraint value consists of a pair of </a:t>
            </a:r>
            <a:r>
              <a:rPr lang="en-US" b="1" i="0" dirty="0">
                <a:solidFill>
                  <a:srgbClr val="504B3A"/>
                </a:solidFill>
                <a:effectLst/>
                <a:latin typeface="Quicksand"/>
              </a:rPr>
              <a:t>{scope, </a:t>
            </a:r>
            <a:r>
              <a:rPr lang="en-US" b="1" i="0" dirty="0" err="1">
                <a:solidFill>
                  <a:srgbClr val="504B3A"/>
                </a:solidFill>
                <a:effectLst/>
                <a:latin typeface="Quicksand"/>
              </a:rPr>
              <a:t>rel</a:t>
            </a:r>
            <a:r>
              <a:rPr lang="en-US" b="1" i="0" dirty="0">
                <a:solidFill>
                  <a:srgbClr val="504B3A"/>
                </a:solidFill>
                <a:effectLst/>
                <a:latin typeface="Quicksand"/>
              </a:rPr>
              <a:t>}</a:t>
            </a:r>
            <a:r>
              <a:rPr lang="en-US" b="0" i="0" dirty="0">
                <a:solidFill>
                  <a:srgbClr val="666666"/>
                </a:solidFill>
                <a:effectLst/>
                <a:latin typeface="Quicksand"/>
              </a:rPr>
              <a:t>. The </a:t>
            </a:r>
            <a:r>
              <a:rPr lang="en-US" b="1" i="0" dirty="0">
                <a:solidFill>
                  <a:srgbClr val="504B3A"/>
                </a:solidFill>
                <a:effectLst/>
                <a:latin typeface="Quicksand"/>
              </a:rPr>
              <a:t>scope</a:t>
            </a:r>
            <a:r>
              <a:rPr lang="en-US" b="0" i="0" dirty="0">
                <a:solidFill>
                  <a:srgbClr val="666666"/>
                </a:solidFill>
                <a:effectLst/>
                <a:latin typeface="Quicksand"/>
              </a:rPr>
              <a:t> is a tuple of variables which participate in the constraint and </a:t>
            </a:r>
            <a:r>
              <a:rPr lang="en-US" b="1" i="0" dirty="0" err="1">
                <a:solidFill>
                  <a:srgbClr val="504B3A"/>
                </a:solidFill>
                <a:effectLst/>
                <a:latin typeface="Quicksand"/>
              </a:rPr>
              <a:t>rel</a:t>
            </a:r>
            <a:r>
              <a:rPr lang="en-US" b="0" i="0" dirty="0">
                <a:solidFill>
                  <a:srgbClr val="666666"/>
                </a:solidFill>
                <a:effectLst/>
                <a:latin typeface="Quicksand"/>
              </a:rPr>
              <a:t> is a relation which includes a list of values which the variables can take to satisfy the constraints of the problem.</a:t>
            </a:r>
          </a:p>
          <a:p>
            <a:endParaRPr lang="en-IN" dirty="0"/>
          </a:p>
        </p:txBody>
      </p:sp>
      <p:sp>
        <p:nvSpPr>
          <p:cNvPr id="5" name="Slide Number Placeholder 4">
            <a:extLst>
              <a:ext uri="{FF2B5EF4-FFF2-40B4-BE49-F238E27FC236}">
                <a16:creationId xmlns:a16="http://schemas.microsoft.com/office/drawing/2014/main" id="{046B3509-9E47-58AA-6E7A-25C07EC131AB}"/>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640913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433CF-6EF4-1F36-C835-00D3071B315B}"/>
              </a:ext>
            </a:extLst>
          </p:cNvPr>
          <p:cNvSpPr>
            <a:spLocks noGrp="1"/>
          </p:cNvSpPr>
          <p:nvPr>
            <p:ph idx="1"/>
          </p:nvPr>
        </p:nvSpPr>
        <p:spPr>
          <a:xfrm>
            <a:off x="838200" y="341382"/>
            <a:ext cx="10515600" cy="6191940"/>
          </a:xfrm>
        </p:spPr>
        <p:txBody>
          <a:bodyPr>
            <a:normAutofit fontScale="25000" lnSpcReduction="20000"/>
          </a:bodyPr>
          <a:lstStyle/>
          <a:p>
            <a:pPr algn="l" fontAlgn="base"/>
            <a:r>
              <a:rPr lang="en-US" sz="7200" b="1" dirty="0">
                <a:solidFill>
                  <a:srgbClr val="504B3A"/>
                </a:solidFill>
                <a:latin typeface="Quicksand"/>
              </a:rPr>
              <a:t>S</a:t>
            </a:r>
            <a:r>
              <a:rPr lang="en-US" sz="7200" b="1" i="0" dirty="0">
                <a:solidFill>
                  <a:srgbClr val="504B3A"/>
                </a:solidFill>
                <a:effectLst/>
                <a:latin typeface="Quicksand"/>
              </a:rPr>
              <a:t>olving Constraint Satisfaction Problems</a:t>
            </a:r>
            <a:endParaRPr lang="en-US" sz="7200" dirty="0">
              <a:solidFill>
                <a:srgbClr val="666666"/>
              </a:solidFill>
              <a:latin typeface="Quicksand"/>
            </a:endParaRPr>
          </a:p>
          <a:p>
            <a:pPr algn="l" fontAlgn="base"/>
            <a:r>
              <a:rPr lang="en-US" sz="7200" b="0" i="0" dirty="0">
                <a:solidFill>
                  <a:srgbClr val="666666"/>
                </a:solidFill>
                <a:effectLst/>
                <a:latin typeface="Quicksand"/>
              </a:rPr>
              <a:t>     The requirements to solve a constraint satisfaction problem (CSP) is:</a:t>
            </a:r>
          </a:p>
          <a:p>
            <a:pPr algn="l">
              <a:buFont typeface="Arial" panose="020B0604020202090204" pitchFamily="34" charset="0"/>
              <a:buChar char="•"/>
            </a:pPr>
            <a:r>
              <a:rPr lang="en-US" sz="7200" b="0" i="0" dirty="0">
                <a:solidFill>
                  <a:srgbClr val="666666"/>
                </a:solidFill>
                <a:effectLst/>
                <a:latin typeface="Quicksand"/>
              </a:rPr>
              <a:t>A state-space</a:t>
            </a:r>
          </a:p>
          <a:p>
            <a:pPr algn="l">
              <a:buFont typeface="Arial" panose="020B0604020202090204" pitchFamily="34" charset="0"/>
              <a:buChar char="•"/>
            </a:pPr>
            <a:r>
              <a:rPr lang="en-US" sz="7200" b="0" i="0" dirty="0">
                <a:solidFill>
                  <a:srgbClr val="666666"/>
                </a:solidFill>
                <a:effectLst/>
                <a:latin typeface="Quicksand"/>
              </a:rPr>
              <a:t>The notion of the solution.</a:t>
            </a:r>
          </a:p>
          <a:p>
            <a:pPr algn="l" fontAlgn="base"/>
            <a:r>
              <a:rPr lang="en-US" sz="7200" b="0" i="0" dirty="0">
                <a:solidFill>
                  <a:srgbClr val="666666"/>
                </a:solidFill>
                <a:effectLst/>
                <a:latin typeface="Quicksand"/>
              </a:rPr>
              <a:t>A state in state-space is defined by assigning values to some or all variables such as</a:t>
            </a:r>
          </a:p>
          <a:p>
            <a:pPr algn="l" fontAlgn="base"/>
            <a:r>
              <a:rPr lang="en-US" sz="7200" b="1" i="0" dirty="0">
                <a:solidFill>
                  <a:srgbClr val="504B3A"/>
                </a:solidFill>
                <a:effectLst/>
                <a:latin typeface="Quicksand"/>
              </a:rPr>
              <a:t>{X</a:t>
            </a:r>
            <a:r>
              <a:rPr lang="en-US" sz="7200" b="1" i="0" baseline="-25000" dirty="0">
                <a:solidFill>
                  <a:srgbClr val="504B3A"/>
                </a:solidFill>
                <a:effectLst/>
                <a:latin typeface="Quicksand"/>
              </a:rPr>
              <a:t>1</a:t>
            </a:r>
            <a:r>
              <a:rPr lang="en-US" sz="7200" b="1" i="0" dirty="0">
                <a:solidFill>
                  <a:srgbClr val="504B3A"/>
                </a:solidFill>
                <a:effectLst/>
                <a:latin typeface="Quicksand"/>
              </a:rPr>
              <a:t>=v</a:t>
            </a:r>
            <a:r>
              <a:rPr lang="en-US" sz="7200" b="1" i="0" baseline="-25000" dirty="0">
                <a:solidFill>
                  <a:srgbClr val="504B3A"/>
                </a:solidFill>
                <a:effectLst/>
                <a:latin typeface="Quicksand"/>
              </a:rPr>
              <a:t>1</a:t>
            </a:r>
            <a:r>
              <a:rPr lang="en-US" sz="7200" b="1" i="0" dirty="0">
                <a:solidFill>
                  <a:srgbClr val="504B3A"/>
                </a:solidFill>
                <a:effectLst/>
                <a:latin typeface="Quicksand"/>
              </a:rPr>
              <a:t>, X</a:t>
            </a:r>
            <a:r>
              <a:rPr lang="en-US" sz="7200" b="1" i="0" baseline="-25000" dirty="0">
                <a:solidFill>
                  <a:srgbClr val="504B3A"/>
                </a:solidFill>
                <a:effectLst/>
                <a:latin typeface="Quicksand"/>
              </a:rPr>
              <a:t>2</a:t>
            </a:r>
            <a:r>
              <a:rPr lang="en-US" sz="7200" b="1" i="0" dirty="0">
                <a:solidFill>
                  <a:srgbClr val="504B3A"/>
                </a:solidFill>
                <a:effectLst/>
                <a:latin typeface="Quicksand"/>
              </a:rPr>
              <a:t>=v</a:t>
            </a:r>
            <a:r>
              <a:rPr lang="en-US" sz="7200" b="1" i="0" baseline="-25000" dirty="0">
                <a:solidFill>
                  <a:srgbClr val="504B3A"/>
                </a:solidFill>
                <a:effectLst/>
                <a:latin typeface="Quicksand"/>
              </a:rPr>
              <a:t>2</a:t>
            </a:r>
            <a:r>
              <a:rPr lang="en-US" sz="7200" b="1" i="0" dirty="0">
                <a:solidFill>
                  <a:srgbClr val="504B3A"/>
                </a:solidFill>
                <a:effectLst/>
                <a:latin typeface="Quicksand"/>
              </a:rPr>
              <a:t>, and so on…}.</a:t>
            </a:r>
            <a:endParaRPr lang="en-US" sz="7200" b="0" i="0" dirty="0">
              <a:solidFill>
                <a:srgbClr val="666666"/>
              </a:solidFill>
              <a:effectLst/>
              <a:latin typeface="Quicksand"/>
            </a:endParaRPr>
          </a:p>
          <a:p>
            <a:pPr algn="l" fontAlgn="base"/>
            <a:r>
              <a:rPr lang="en-US" sz="7200" b="1" i="0" dirty="0">
                <a:solidFill>
                  <a:srgbClr val="504B3A"/>
                </a:solidFill>
                <a:effectLst/>
                <a:latin typeface="Quicksand"/>
              </a:rPr>
              <a:t>An assignment of values to a variable can be done in three ways:</a:t>
            </a:r>
            <a:endParaRPr lang="en-US" sz="7200" b="0" i="0" dirty="0">
              <a:solidFill>
                <a:srgbClr val="666666"/>
              </a:solidFill>
              <a:effectLst/>
              <a:latin typeface="Quicksand"/>
            </a:endParaRPr>
          </a:p>
          <a:p>
            <a:pPr algn="l">
              <a:buFont typeface="Arial" panose="020B0604020202090204" pitchFamily="34" charset="0"/>
              <a:buChar char="•"/>
            </a:pPr>
            <a:r>
              <a:rPr lang="en-US" sz="7200" b="1" i="0" dirty="0">
                <a:solidFill>
                  <a:srgbClr val="504B3A"/>
                </a:solidFill>
                <a:effectLst/>
                <a:latin typeface="Quicksand"/>
              </a:rPr>
              <a:t>Consistent or Legal Assignment:</a:t>
            </a:r>
            <a:r>
              <a:rPr lang="en-US" sz="7200" b="0" i="0" dirty="0">
                <a:solidFill>
                  <a:srgbClr val="666666"/>
                </a:solidFill>
                <a:effectLst/>
                <a:latin typeface="Quicksand"/>
              </a:rPr>
              <a:t> An assignment which does not violate any constraint or rule is called Consistent or legal assignment.</a:t>
            </a:r>
          </a:p>
          <a:p>
            <a:pPr algn="l">
              <a:buFont typeface="Arial" panose="020B0604020202090204" pitchFamily="34" charset="0"/>
              <a:buChar char="•"/>
            </a:pPr>
            <a:r>
              <a:rPr lang="en-US" sz="7200" b="1" i="0" dirty="0">
                <a:solidFill>
                  <a:srgbClr val="504B3A"/>
                </a:solidFill>
                <a:effectLst/>
                <a:latin typeface="Quicksand"/>
              </a:rPr>
              <a:t>Complete Assignment:</a:t>
            </a:r>
            <a:r>
              <a:rPr lang="en-US" sz="7200" b="0" i="0" dirty="0">
                <a:solidFill>
                  <a:srgbClr val="666666"/>
                </a:solidFill>
                <a:effectLst/>
                <a:latin typeface="Quicksand"/>
              </a:rPr>
              <a:t> An assignment where every variable is assigned with a value, and the solution to the CSP remains consistent. Such assignment is known as Complete assignment.</a:t>
            </a:r>
          </a:p>
          <a:p>
            <a:pPr algn="l">
              <a:buFont typeface="Arial" panose="020B0604020202090204" pitchFamily="34" charset="0"/>
              <a:buChar char="•"/>
            </a:pPr>
            <a:r>
              <a:rPr lang="en-US" sz="7200" b="1" i="0" dirty="0">
                <a:solidFill>
                  <a:srgbClr val="504B3A"/>
                </a:solidFill>
                <a:effectLst/>
                <a:latin typeface="Quicksand"/>
              </a:rPr>
              <a:t>Partial Assignment: </a:t>
            </a:r>
            <a:r>
              <a:rPr lang="en-US" sz="7200" b="0" i="0" dirty="0">
                <a:solidFill>
                  <a:srgbClr val="666666"/>
                </a:solidFill>
                <a:effectLst/>
                <a:latin typeface="Quicksand"/>
              </a:rPr>
              <a:t>An assignment which assigns values to some of the variables only. Such type of assignments are called Partial assignments.</a:t>
            </a:r>
          </a:p>
          <a:p>
            <a:pPr algn="l" fontAlgn="base"/>
            <a:r>
              <a:rPr lang="en-US" sz="7200" b="1" i="0" dirty="0">
                <a:solidFill>
                  <a:srgbClr val="504B3A"/>
                </a:solidFill>
                <a:effectLst/>
                <a:latin typeface="Quicksand"/>
              </a:rPr>
              <a:t>Types of Domains in CSP</a:t>
            </a:r>
            <a:endParaRPr lang="en-US" sz="7200" b="0" i="0" dirty="0">
              <a:solidFill>
                <a:srgbClr val="666666"/>
              </a:solidFill>
              <a:effectLst/>
              <a:latin typeface="Quicksand"/>
            </a:endParaRPr>
          </a:p>
          <a:p>
            <a:pPr algn="l" fontAlgn="base"/>
            <a:r>
              <a:rPr lang="en-US" sz="7200" b="1" i="0" dirty="0">
                <a:solidFill>
                  <a:srgbClr val="504B3A"/>
                </a:solidFill>
                <a:effectLst/>
                <a:latin typeface="Quicksand"/>
              </a:rPr>
              <a:t>There are following two types of domains which are used by the variables :</a:t>
            </a:r>
            <a:endParaRPr lang="en-US" sz="7200" b="0" i="0" dirty="0">
              <a:solidFill>
                <a:srgbClr val="666666"/>
              </a:solidFill>
              <a:effectLst/>
              <a:latin typeface="Quicksand"/>
            </a:endParaRPr>
          </a:p>
          <a:p>
            <a:pPr algn="l">
              <a:buFont typeface="Arial" panose="020B0604020202090204" pitchFamily="34" charset="0"/>
              <a:buChar char="•"/>
            </a:pPr>
            <a:r>
              <a:rPr lang="en-US" sz="7200" b="1" i="0" dirty="0">
                <a:solidFill>
                  <a:srgbClr val="504B3A"/>
                </a:solidFill>
                <a:effectLst/>
                <a:latin typeface="Quicksand"/>
              </a:rPr>
              <a:t>Discrete Domain:</a:t>
            </a:r>
            <a:r>
              <a:rPr lang="en-US" sz="7200" b="0" i="0" dirty="0">
                <a:solidFill>
                  <a:srgbClr val="666666"/>
                </a:solidFill>
                <a:effectLst/>
                <a:latin typeface="Quicksand"/>
              </a:rPr>
              <a:t> It is an infinite domain which can have one state for multiple variables. </a:t>
            </a:r>
            <a:r>
              <a:rPr lang="en-US" sz="7200" b="1" i="0" dirty="0">
                <a:solidFill>
                  <a:srgbClr val="504B3A"/>
                </a:solidFill>
                <a:effectLst/>
                <a:latin typeface="Quicksand"/>
              </a:rPr>
              <a:t>For example,</a:t>
            </a:r>
            <a:r>
              <a:rPr lang="en-US" sz="7200" b="0" i="0" dirty="0">
                <a:solidFill>
                  <a:srgbClr val="666666"/>
                </a:solidFill>
                <a:effectLst/>
                <a:latin typeface="Quicksand"/>
              </a:rPr>
              <a:t> a start state can be allocated infinite times for each variable.</a:t>
            </a:r>
          </a:p>
          <a:p>
            <a:pPr algn="l">
              <a:buFont typeface="Arial" panose="020B0604020202090204" pitchFamily="34" charset="0"/>
              <a:buChar char="•"/>
            </a:pPr>
            <a:r>
              <a:rPr lang="en-US" sz="7200" b="1" i="0" dirty="0">
                <a:solidFill>
                  <a:srgbClr val="504B3A"/>
                </a:solidFill>
                <a:effectLst/>
                <a:latin typeface="Quicksand"/>
              </a:rPr>
              <a:t>Finite Domain:</a:t>
            </a:r>
            <a:r>
              <a:rPr lang="en-US" sz="7200" b="0" i="0" dirty="0">
                <a:solidFill>
                  <a:srgbClr val="666666"/>
                </a:solidFill>
                <a:effectLst/>
                <a:latin typeface="Quicksand"/>
              </a:rPr>
              <a:t> It is a finite domain which can have continuous states describing one domain for one specific variable. It is also called a continuous domain.</a:t>
            </a:r>
          </a:p>
          <a:p>
            <a:endParaRPr lang="en-IN" dirty="0"/>
          </a:p>
        </p:txBody>
      </p:sp>
      <p:sp>
        <p:nvSpPr>
          <p:cNvPr id="5" name="Slide Number Placeholder 4">
            <a:extLst>
              <a:ext uri="{FF2B5EF4-FFF2-40B4-BE49-F238E27FC236}">
                <a16:creationId xmlns:a16="http://schemas.microsoft.com/office/drawing/2014/main" id="{82E42A2E-7F88-F91A-C7DD-B358547973B4}"/>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3176751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3268-FBA7-2444-0247-4AD4BD0B7D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B1003C-2730-2B30-95ED-816897ABC3D7}"/>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F1E2E05-A8E0-9787-E597-4B34D9E869AF}"/>
              </a:ext>
            </a:extLst>
          </p:cNvPr>
          <p:cNvSpPr>
            <a:spLocks noGrp="1"/>
          </p:cNvSpPr>
          <p:nvPr>
            <p:ph type="ftr" sz="quarter" idx="11"/>
          </p:nvPr>
        </p:nvSpPr>
        <p:spPr/>
        <p:txBody>
          <a:bodyPr/>
          <a:lstStyle/>
          <a:p>
            <a:r>
              <a:rPr lang="en-US"/>
              <a:t>By: Pramod Vishwakarma (E9758)</a:t>
            </a:r>
          </a:p>
        </p:txBody>
      </p:sp>
      <p:sp>
        <p:nvSpPr>
          <p:cNvPr id="5" name="Slide Number Placeholder 4">
            <a:extLst>
              <a:ext uri="{FF2B5EF4-FFF2-40B4-BE49-F238E27FC236}">
                <a16:creationId xmlns:a16="http://schemas.microsoft.com/office/drawing/2014/main" id="{AB6C4584-48DC-4BA5-78D0-F3D7A64FEF2B}"/>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294860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Artificial Intelligence: A Modern Approach by Stuart Russell and Peter Norvig. Prentice-Hall, 2003 (2nd Edition).</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19</a:t>
            </a:fld>
            <a:endParaRPr lang="en-US"/>
          </a:p>
        </p:txBody>
      </p:sp>
    </p:spTree>
    <p:extLst>
      <p:ext uri="{BB962C8B-B14F-4D97-AF65-F5344CB8AC3E}">
        <p14:creationId xmlns:p14="http://schemas.microsoft.com/office/powerpoint/2010/main" val="10162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Artificial Intelligence :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48464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1D2125"/>
                </a:solidFill>
                <a:effectLst/>
                <a:latin typeface="Times New Roman" panose="02020603050405020304" pitchFamily="18" charset="0"/>
                <a:cs typeface="Times New Roman" panose="02020603050405020304" pitchFamily="18" charset="0"/>
              </a:rPr>
              <a:t>(AI) is a research field that studies how to realize the intelligent human</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behaviors on a computer. The ultimate goal of AI is to make a computer that</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can learn, plan, and solve problems autonomously. Although AI has been studied</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for more than half a century, we still cannot make a computer that is as</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intelligent as a human in all aspects, The main research topics in AI include: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problem solving, reasoning, planning, natural language understanding, computer</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vision, automatic programming, machine learning, and so on. Of course, these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topics are closely related with each other. In this course, we will study the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most fundamental knowledge for understanding AI. We will introduce some basic</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search algorithms for problem solving; knowledge representation and reasoning;</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pattern recognition; fuzzy logic; and neural networks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4994043"/>
            <a:ext cx="5492209" cy="1569660"/>
          </a:xfrm>
          <a:prstGeom prst="rect">
            <a:avLst/>
          </a:prstGeom>
        </p:spPr>
        <p:txBody>
          <a:bodyPr wrap="none">
            <a:spAutoFit/>
          </a:bodyPr>
          <a:lstStyle/>
          <a:p>
            <a:r>
              <a:rPr lang="en-US" sz="3200" dirty="0">
                <a:latin typeface="Casper" panose="02000506000000020004" pitchFamily="2" charset="0"/>
                <a:ea typeface="Segoe UI" panose="020B0502040204020203" pitchFamily="34" charset="0"/>
                <a:cs typeface="Segoe UI" panose="020B0502040204020203" pitchFamily="34" charset="0"/>
              </a:rPr>
              <a:t>For queries</a:t>
            </a:r>
          </a:p>
          <a:p>
            <a:r>
              <a:rPr lang="en-US" sz="3200" dirty="0">
                <a:latin typeface="Casper" panose="02000506000000020004" pitchFamily="2" charset="0"/>
                <a:cs typeface="Segoe UI" panose="020B0502040204020203" pitchFamily="34" charset="0"/>
              </a:rPr>
              <a:t>Email: </a:t>
            </a:r>
            <a:r>
              <a:rPr lang="en-US" sz="3200" dirty="0">
                <a:latin typeface="Casper" panose="02000506000000020004" pitchFamily="2" charset="0"/>
                <a:cs typeface="Segoe UI" panose="020B0502040204020203" pitchFamily="34" charset="0"/>
                <a:hlinkClick r:id="rId4"/>
              </a:rPr>
              <a:t>Ankur.e13693@cumail.in</a:t>
            </a:r>
            <a:endParaRPr lang="en-US" sz="3200" dirty="0">
              <a:latin typeface="Casper" panose="02000506000000020004" pitchFamily="2" charset="0"/>
              <a:cs typeface="Segoe UI" panose="020B0502040204020203" pitchFamily="34" charset="0"/>
            </a:endParaRPr>
          </a:p>
          <a:p>
            <a:r>
              <a:rPr lang="en-US" sz="3200" dirty="0">
                <a:latin typeface="Casper" panose="02000506000000020004" pitchFamily="2" charset="0"/>
                <a:cs typeface="Segoe UI" panose="020B0502040204020203" pitchFamily="34" charset="0"/>
              </a:rPr>
              <a:t> </a:t>
            </a:r>
            <a:endParaRPr lang="en-US" sz="3200"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52163775"/>
              </p:ext>
            </p:extLst>
          </p:nvPr>
        </p:nvGraphicFramePr>
        <p:xfrm>
          <a:off x="837127" y="1931829"/>
          <a:ext cx="10824649" cy="1280160"/>
        </p:xfrm>
        <a:graphic>
          <a:graphicData uri="http://schemas.openxmlformats.org/drawingml/2006/table">
            <a:tbl>
              <a:tblPr firstRow="1" firstCol="1" bandRow="1"/>
              <a:tblGrid>
                <a:gridCol w="941273">
                  <a:extLst>
                    <a:ext uri="{9D8B030D-6E8A-4147-A177-3AD203B41FA5}">
                      <a16:colId xmlns:a16="http://schemas.microsoft.com/office/drawing/2014/main" val="20000"/>
                    </a:ext>
                  </a:extLst>
                </a:gridCol>
                <a:gridCol w="9883376">
                  <a:extLst>
                    <a:ext uri="{9D8B030D-6E8A-4147-A177-3AD203B41FA5}">
                      <a16:colId xmlns:a16="http://schemas.microsoft.com/office/drawing/2014/main" val="20001"/>
                    </a:ext>
                  </a:extLst>
                </a:gridCol>
              </a:tblGrid>
              <a:tr h="722595">
                <a:tc>
                  <a:txBody>
                    <a:bodyPr/>
                    <a:lstStyle/>
                    <a:p>
                      <a:pPr marL="0" marR="53975" algn="l">
                        <a:spcBef>
                          <a:spcPts val="0"/>
                        </a:spcBef>
                        <a:spcAft>
                          <a:spcPts val="0"/>
                        </a:spcAft>
                      </a:pPr>
                      <a:r>
                        <a:rPr lang="en-IN" sz="2200" b="1" dirty="0">
                          <a:effectLst/>
                          <a:latin typeface="Times New Roman"/>
                          <a:ea typeface="Calibri"/>
                          <a:cs typeface="Arial"/>
                        </a:rPr>
                        <a:t>CO1</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Understand the basics of the theory and practice of Artificial Intelligence as a discipline and about intelligent agents capable of problem formulation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F515B537-B657-160A-0801-1FB870A4AFC1}"/>
              </a:ext>
            </a:extLst>
          </p:cNvPr>
          <p:cNvGraphicFramePr>
            <a:graphicFrameLocks noGrp="1"/>
          </p:cNvGraphicFramePr>
          <p:nvPr>
            <p:extLst>
              <p:ext uri="{D42A27DB-BD31-4B8C-83A1-F6EECF244321}">
                <p14:modId xmlns:p14="http://schemas.microsoft.com/office/powerpoint/2010/main" val="301509719"/>
              </p:ext>
            </p:extLst>
          </p:nvPr>
        </p:nvGraphicFramePr>
        <p:xfrm>
          <a:off x="837127" y="3243739"/>
          <a:ext cx="10824649" cy="1757680"/>
        </p:xfrm>
        <a:graphic>
          <a:graphicData uri="http://schemas.openxmlformats.org/drawingml/2006/table">
            <a:tbl>
              <a:tblPr firstRow="1" firstCol="1" bandRow="1"/>
              <a:tblGrid>
                <a:gridCol w="943675">
                  <a:extLst>
                    <a:ext uri="{9D8B030D-6E8A-4147-A177-3AD203B41FA5}">
                      <a16:colId xmlns:a16="http://schemas.microsoft.com/office/drawing/2014/main" val="1503116313"/>
                    </a:ext>
                  </a:extLst>
                </a:gridCol>
                <a:gridCol w="9880974">
                  <a:extLst>
                    <a:ext uri="{9D8B030D-6E8A-4147-A177-3AD203B41FA5}">
                      <a16:colId xmlns:a16="http://schemas.microsoft.com/office/drawing/2014/main" val="3251309102"/>
                    </a:ext>
                  </a:extLst>
                </a:gridCol>
              </a:tblGrid>
              <a:tr h="1031875">
                <a:tc>
                  <a:txBody>
                    <a:bodyPr/>
                    <a:lstStyle/>
                    <a:p>
                      <a:pPr marL="0" marR="53975" algn="l" defTabSz="914400" rtl="0" eaLnBrk="1" latinLnBrk="0" hangingPunct="1">
                        <a:spcBef>
                          <a:spcPts val="0"/>
                        </a:spcBef>
                        <a:spcAft>
                          <a:spcPts val="0"/>
                        </a:spcAft>
                        <a:tabLst>
                          <a:tab pos="408305" algn="l"/>
                        </a:tabLst>
                      </a:pPr>
                      <a:r>
                        <a:rPr lang="en-US" sz="2200" b="1" kern="1200" dirty="0">
                          <a:solidFill>
                            <a:schemeClr val="tx1"/>
                          </a:solidFill>
                          <a:effectLst/>
                          <a:latin typeface="Times New Roman"/>
                          <a:cs typeface="Arial"/>
                        </a:rPr>
                        <a:t>CO2</a:t>
                      </a:r>
                      <a:endParaRPr lang="en-IN" sz="2200" b="1" kern="1200" dirty="0">
                        <a:solidFill>
                          <a:schemeClr val="tx1"/>
                        </a:solidFill>
                        <a:effectLst/>
                        <a:latin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Apply different uninformed search algorithms on well formulate problems along with stating valid conclusions that the evaluation supports.</a:t>
                      </a:r>
                      <a:endParaRPr lang="en-IN" sz="2800" kern="1200" dirty="0">
                        <a:solidFill>
                          <a:schemeClr val="tx1"/>
                        </a:solidFill>
                        <a:latin typeface="Times New Roman" panose="02020603050405020304" pitchFamily="18" charset="0"/>
                        <a:ea typeface="+mn-ea"/>
                        <a:cs typeface="Times New Roman" panose="02020603050405020304" pitchFamily="18" charset="0"/>
                      </a:endParaRPr>
                    </a:p>
                    <a:p>
                      <a:pPr marL="0" marR="0" algn="l" defTabSz="914400" rtl="0" eaLnBrk="1" latinLnBrk="0" hangingPunct="1">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 </a:t>
                      </a:r>
                      <a:endParaRPr lang="en-IN" sz="280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30699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65407867"/>
              </p:ext>
            </p:extLst>
          </p:nvPr>
        </p:nvGraphicFramePr>
        <p:xfrm>
          <a:off x="821635" y="1120462"/>
          <a:ext cx="10760764" cy="4973284"/>
        </p:xfrm>
        <a:graphic>
          <a:graphicData uri="http://schemas.openxmlformats.org/drawingml/2006/table">
            <a:tbl>
              <a:tblPr firstRow="1" firstCol="1" bandRow="1"/>
              <a:tblGrid>
                <a:gridCol w="1855074">
                  <a:extLst>
                    <a:ext uri="{9D8B030D-6E8A-4147-A177-3AD203B41FA5}">
                      <a16:colId xmlns:a16="http://schemas.microsoft.com/office/drawing/2014/main" val="20000"/>
                    </a:ext>
                  </a:extLst>
                </a:gridCol>
                <a:gridCol w="3893579">
                  <a:extLst>
                    <a:ext uri="{9D8B030D-6E8A-4147-A177-3AD203B41FA5}">
                      <a16:colId xmlns:a16="http://schemas.microsoft.com/office/drawing/2014/main" val="2301059245"/>
                    </a:ext>
                  </a:extLst>
                </a:gridCol>
                <a:gridCol w="5012111">
                  <a:extLst>
                    <a:ext uri="{9D8B030D-6E8A-4147-A177-3AD203B41FA5}">
                      <a16:colId xmlns:a16="http://schemas.microsoft.com/office/drawing/2014/main" val="20001"/>
                    </a:ext>
                  </a:extLst>
                </a:gridCol>
              </a:tblGrid>
              <a:tr h="548618">
                <a:tc>
                  <a:txBody>
                    <a:bodyPr/>
                    <a:lstStyle/>
                    <a:p>
                      <a:pPr marL="0" marR="53975" algn="just">
                        <a:spcBef>
                          <a:spcPts val="0"/>
                        </a:spcBef>
                        <a:spcAft>
                          <a:spcPts val="0"/>
                        </a:spcAft>
                      </a:pPr>
                      <a:r>
                        <a:rPr lang="en-IN" sz="2400" b="1" dirty="0">
                          <a:effectLst/>
                          <a:latin typeface="Times New Roman"/>
                          <a:ea typeface="Calibri"/>
                          <a:cs typeface="Arial"/>
                        </a:rPr>
                        <a:t>Unit-1</a:t>
                      </a: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53975" algn="just">
                        <a:spcBef>
                          <a:spcPts val="0"/>
                        </a:spcBef>
                        <a:spcAft>
                          <a:spcPts val="0"/>
                        </a:spcAft>
                      </a:pP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53975" algn="just">
                        <a:spcBef>
                          <a:spcPts val="0"/>
                        </a:spcBef>
                        <a:spcAft>
                          <a:spcPts val="0"/>
                        </a:spcAft>
                      </a:pP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002793">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Ch1.Introduction to AI</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50000"/>
                        </a:lnSpc>
                      </a:pPr>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Introduction Artificial Intelligence and its applications, Artificial Intelligence Techniques, Intelligent Agents, Nature of Agents, Learning Agents., advantages, and limitations of AI, Application of AI.</a:t>
                      </a:r>
                    </a:p>
                    <a:p>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559680"/>
                  </a:ext>
                </a:extLst>
              </a:tr>
              <a:tr h="1102412">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Ch2.Searching techniques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Problem solving techniques State space search, control strategies, Blind search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45854">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Ch3.Informed search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50000"/>
                        </a:lnSpc>
                      </a:pPr>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Heuristic search, problem characteristics, production system characteristics., Generate and test, Hill climbing, best first search, A* search, Constraint satisfaction problem.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SUGGESTIVE READINGS</a:t>
            </a:r>
          </a:p>
        </p:txBody>
      </p:sp>
      <p:sp>
        <p:nvSpPr>
          <p:cNvPr id="3" name="Content Placeholder 2"/>
          <p:cNvSpPr>
            <a:spLocks noGrp="1"/>
          </p:cNvSpPr>
          <p:nvPr>
            <p:ph idx="1"/>
          </p:nvPr>
        </p:nvSpPr>
        <p:spPr/>
        <p:txBody>
          <a:bodyPr>
            <a:normAutofit lnSpcReduction="10000"/>
          </a:bodyPr>
          <a:lstStyle/>
          <a:p>
            <a:pPr lvl="0" algn="just"/>
            <a:r>
              <a:rPr lang="en-IN" sz="3200" b="1" dirty="0">
                <a:solidFill>
                  <a:srgbClr val="000000"/>
                </a:solidFill>
                <a:latin typeface="Times New Roman" panose="02020603050405020304" pitchFamily="18" charset="0"/>
                <a:cs typeface="Times New Roman" panose="02020603050405020304" pitchFamily="18" charset="0"/>
              </a:rPr>
              <a:t>TEXT BOOKS</a:t>
            </a:r>
            <a:endParaRPr lang="en-US" sz="3200" b="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1700"/>
              </a:spcBef>
              <a:spcAft>
                <a:spcPts val="1200"/>
              </a:spcAft>
              <a:buNone/>
              <a:tabLst>
                <a:tab pos="32893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T1</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Artificial Intelligence: A Modern Approach by Stuart Russell and Peter Norvig. Prentice-Hall, 2003 (2ndEdition).</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T2</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Elaine Riche, Kevin Knight and Shivashankar B. Nair, “Artificial Intelligence”, Third Edition, TMH Educations Pvt. Ltd., 2008</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a:p>
            <a:pPr algn="just"/>
            <a:r>
              <a:rPr lang="en-IN" b="1" dirty="0">
                <a:solidFill>
                  <a:srgbClr val="000000"/>
                </a:solidFill>
                <a:latin typeface="Times New Roman" panose="02020603050405020304" pitchFamily="18" charset="0"/>
                <a:cs typeface="Times New Roman" panose="02020603050405020304" pitchFamily="18" charset="0"/>
              </a:rPr>
              <a:t>REFERENCE BOOKS</a:t>
            </a:r>
            <a:endParaRPr lang="en-US" b="1" dirty="0">
              <a:solidFill>
                <a:srgbClr val="000000"/>
              </a:solidFill>
              <a:latin typeface="Times New Roman" panose="02020603050405020304" pitchFamily="18" charset="0"/>
              <a:cs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R1 	</a:t>
            </a:r>
            <a:r>
              <a:rPr lang="en-US" sz="1800" dirty="0">
                <a:solidFill>
                  <a:srgbClr val="000000"/>
                </a:solidFill>
                <a:effectLst/>
                <a:latin typeface="Times New Roman" panose="02020603050405020304" pitchFamily="18" charset="0"/>
                <a:ea typeface="Times New Roman" panose="02020603050405020304" pitchFamily="18" charset="0"/>
              </a:rPr>
              <a:t>Nils J. Nilsson, “The Quest for Artificial Intelligence”, Second Edition, Cambridge University Press, 2009</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fontAlgn="base">
              <a:buNone/>
            </a:pPr>
            <a:r>
              <a:rPr lang="en-US" sz="1800" b="1" dirty="0">
                <a:solidFill>
                  <a:srgbClr val="000000"/>
                </a:solidFill>
                <a:effectLst/>
                <a:latin typeface="Times New Roman" panose="02020603050405020304" pitchFamily="18" charset="0"/>
                <a:ea typeface="Times New Roman" panose="02020603050405020304" pitchFamily="18" charset="0"/>
              </a:rPr>
              <a:t>R2        </a:t>
            </a:r>
            <a:r>
              <a:rPr lang="en-US" sz="1800" dirty="0">
                <a:solidFill>
                  <a:srgbClr val="000000"/>
                </a:solidFill>
                <a:effectLst/>
                <a:latin typeface="Times New Roman" panose="02020603050405020304" pitchFamily="18" charset="0"/>
                <a:ea typeface="Times New Roman" panose="02020603050405020304" pitchFamily="18" charset="0"/>
              </a:rPr>
              <a:t>Artificial Intelligence and Expert Systems – Dan W. Patterson, Prentice Hall of India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normAutofit fontScale="90000"/>
          </a:bodyPr>
          <a:lstStyle/>
          <a:p>
            <a:pPr marL="0" indent="0">
              <a:lnSpc>
                <a:spcPct val="160000"/>
              </a:lnSpc>
              <a:buNone/>
            </a:pPr>
            <a:r>
              <a:rPr lang="en-US" sz="6000" b="1" dirty="0">
                <a:solidFill>
                  <a:srgbClr val="000000"/>
                </a:solidFill>
                <a:effectLst/>
                <a:latin typeface="Times New Roman" panose="02020603050405020304" pitchFamily="18" charset="0"/>
                <a:ea typeface="Times New Roman" panose="02020603050405020304" pitchFamily="18" charset="0"/>
              </a:rPr>
              <a:t>Informed search </a:t>
            </a:r>
            <a:endParaRPr lang="en-US" sz="41300" dirty="0"/>
          </a:p>
        </p:txBody>
      </p:sp>
      <p:sp>
        <p:nvSpPr>
          <p:cNvPr id="4" name="Slide Number Placeholder 3"/>
          <p:cNvSpPr>
            <a:spLocks noGrp="1"/>
          </p:cNvSpPr>
          <p:nvPr>
            <p:ph type="sldNum" sz="quarter" idx="12"/>
          </p:nvPr>
        </p:nvSpPr>
        <p:spPr/>
        <p:txBody>
          <a:bodyPr/>
          <a:lstStyle/>
          <a:p>
            <a:fld id="{54950813-634B-403A-824A-4F332B97447E}" type="slidenum">
              <a:rPr lang="en-US" smtClean="0"/>
              <a:t>6</a:t>
            </a:fld>
            <a:endParaRPr lang="en-US"/>
          </a:p>
        </p:txBody>
      </p:sp>
      <p:sp>
        <p:nvSpPr>
          <p:cNvPr id="9" name="TextBox 8">
            <a:extLst>
              <a:ext uri="{FF2B5EF4-FFF2-40B4-BE49-F238E27FC236}">
                <a16:creationId xmlns:a16="http://schemas.microsoft.com/office/drawing/2014/main" id="{96186CFD-E705-B916-CFD9-5E5973855DF6}"/>
              </a:ext>
            </a:extLst>
          </p:cNvPr>
          <p:cNvSpPr txBox="1"/>
          <p:nvPr/>
        </p:nvSpPr>
        <p:spPr>
          <a:xfrm>
            <a:off x="384313" y="2014331"/>
            <a:ext cx="10969487" cy="646331"/>
          </a:xfrm>
          <a:prstGeom prst="rect">
            <a:avLst/>
          </a:prstGeom>
          <a:noFill/>
        </p:spPr>
        <p:txBody>
          <a:bodyPr wrap="square">
            <a:spAutoFit/>
          </a:bodyPr>
          <a:lstStyle/>
          <a:p>
            <a:r>
              <a:rPr lang="en-US" b="0" i="0" dirty="0">
                <a:effectLst/>
                <a:latin typeface="Quicksand"/>
              </a:rPr>
              <a:t>An informed search is more efficient than an uninformed search because in informed search, along with the current state information,  some additional information is also present, which make it easy to reach the goal state.</a:t>
            </a:r>
            <a:endParaRPr lang="en-IN" dirty="0"/>
          </a:p>
        </p:txBody>
      </p:sp>
    </p:spTree>
    <p:extLst>
      <p:ext uri="{BB962C8B-B14F-4D97-AF65-F5344CB8AC3E}">
        <p14:creationId xmlns:p14="http://schemas.microsoft.com/office/powerpoint/2010/main" val="416869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2183" y="1231190"/>
            <a:ext cx="5125278" cy="2197810"/>
          </a:xfrm>
        </p:spPr>
        <p:txBody>
          <a:bodyPr>
            <a:noAutofit/>
          </a:bodyPr>
          <a:lstStyle/>
          <a:p>
            <a:pPr marL="0" indent="0">
              <a:lnSpc>
                <a:spcPct val="160000"/>
              </a:lnSpc>
              <a:buNone/>
            </a:pPr>
            <a:r>
              <a:rPr lang="en-US" sz="1800" b="0" i="0" dirty="0">
                <a:solidFill>
                  <a:srgbClr val="666666"/>
                </a:solidFill>
                <a:effectLst/>
                <a:latin typeface="Quicksand"/>
              </a:rPr>
              <a:t>Best-first search is known as a greedy search because it always tries to explore the node which is nearest to the goal node and selects that path, which gives a quick solution. Thus, it evaluates nodes with the help of the heuristic function, i.e., </a:t>
            </a:r>
            <a:r>
              <a:rPr lang="en-US" sz="1800" b="1" i="0" dirty="0">
                <a:solidFill>
                  <a:srgbClr val="504B3A"/>
                </a:solidFill>
                <a:effectLst/>
                <a:latin typeface="Quicksand"/>
              </a:rPr>
              <a:t>f(n)=h(n).</a:t>
            </a:r>
            <a:endParaRPr lang="en-US" sz="1800" dirty="0"/>
          </a:p>
        </p:txBody>
      </p:sp>
      <p:sp>
        <p:nvSpPr>
          <p:cNvPr id="4" name="Slide Number Placeholder 3"/>
          <p:cNvSpPr>
            <a:spLocks noGrp="1"/>
          </p:cNvSpPr>
          <p:nvPr>
            <p:ph type="sldNum" sz="quarter" idx="12"/>
          </p:nvPr>
        </p:nvSpPr>
        <p:spPr/>
        <p:txBody>
          <a:bodyPr/>
          <a:lstStyle/>
          <a:p>
            <a:fld id="{54950813-634B-403A-824A-4F332B97447E}" type="slidenum">
              <a:rPr lang="en-US" smtClean="0"/>
              <a:t>7</a:t>
            </a:fld>
            <a:endParaRPr lang="en-US"/>
          </a:p>
        </p:txBody>
      </p:sp>
      <p:sp>
        <p:nvSpPr>
          <p:cNvPr id="5" name="TextBox 4">
            <a:extLst>
              <a:ext uri="{FF2B5EF4-FFF2-40B4-BE49-F238E27FC236}">
                <a16:creationId xmlns:a16="http://schemas.microsoft.com/office/drawing/2014/main" id="{7D99849C-E225-B391-D451-23B58B45CAA8}"/>
              </a:ext>
            </a:extLst>
          </p:cNvPr>
          <p:cNvSpPr txBox="1"/>
          <p:nvPr/>
        </p:nvSpPr>
        <p:spPr>
          <a:xfrm>
            <a:off x="1086679" y="630083"/>
            <a:ext cx="6096000" cy="769441"/>
          </a:xfrm>
          <a:prstGeom prst="rect">
            <a:avLst/>
          </a:prstGeom>
          <a:noFill/>
        </p:spPr>
        <p:txBody>
          <a:bodyPr wrap="square">
            <a:spAutoFit/>
          </a:bodyPr>
          <a:lstStyle/>
          <a:p>
            <a:pPr algn="l" fontAlgn="base"/>
            <a:r>
              <a:rPr lang="en-IN" sz="4400" b="1" i="0" dirty="0">
                <a:solidFill>
                  <a:srgbClr val="333333"/>
                </a:solidFill>
                <a:effectLst/>
                <a:latin typeface="Quicksand"/>
              </a:rPr>
              <a:t>Best-first Search</a:t>
            </a:r>
          </a:p>
        </p:txBody>
      </p:sp>
      <p:pic>
        <p:nvPicPr>
          <p:cNvPr id="11" name="Picture 10">
            <a:extLst>
              <a:ext uri="{FF2B5EF4-FFF2-40B4-BE49-F238E27FC236}">
                <a16:creationId xmlns:a16="http://schemas.microsoft.com/office/drawing/2014/main" id="{63E7CBDA-1A7F-D838-4D35-CC29EFFBF510}"/>
              </a:ext>
            </a:extLst>
          </p:cNvPr>
          <p:cNvPicPr>
            <a:picLocks noChangeAspect="1"/>
          </p:cNvPicPr>
          <p:nvPr/>
        </p:nvPicPr>
        <p:blipFill>
          <a:blip r:embed="rId2"/>
          <a:stretch>
            <a:fillRect/>
          </a:stretch>
        </p:blipFill>
        <p:spPr>
          <a:xfrm>
            <a:off x="508966" y="3892550"/>
            <a:ext cx="4972050" cy="2828925"/>
          </a:xfrm>
          <a:prstGeom prst="rect">
            <a:avLst/>
          </a:prstGeom>
        </p:spPr>
      </p:pic>
      <p:sp>
        <p:nvSpPr>
          <p:cNvPr id="13" name="TextBox 12">
            <a:extLst>
              <a:ext uri="{FF2B5EF4-FFF2-40B4-BE49-F238E27FC236}">
                <a16:creationId xmlns:a16="http://schemas.microsoft.com/office/drawing/2014/main" id="{719A7083-F1B9-8088-F91F-3C66EE0E7F4E}"/>
              </a:ext>
            </a:extLst>
          </p:cNvPr>
          <p:cNvSpPr txBox="1"/>
          <p:nvPr/>
        </p:nvSpPr>
        <p:spPr>
          <a:xfrm>
            <a:off x="6215270" y="535166"/>
            <a:ext cx="6096000" cy="6186309"/>
          </a:xfrm>
          <a:prstGeom prst="rect">
            <a:avLst/>
          </a:prstGeom>
          <a:noFill/>
        </p:spPr>
        <p:txBody>
          <a:bodyPr wrap="square">
            <a:spAutoFit/>
          </a:bodyPr>
          <a:lstStyle/>
          <a:p>
            <a:pPr algn="l" fontAlgn="base">
              <a:buFont typeface="Arial" panose="020B0604020202090204" pitchFamily="34" charset="0"/>
              <a:buChar char="•"/>
            </a:pPr>
            <a:r>
              <a:rPr lang="en-US" b="0" dirty="0">
                <a:solidFill>
                  <a:srgbClr val="273239"/>
                </a:solidFill>
                <a:effectLst/>
                <a:latin typeface="Times New Roman" panose="02020603050405020304" pitchFamily="18" charset="0"/>
                <a:cs typeface="Times New Roman" panose="02020603050405020304" pitchFamily="18" charset="0"/>
              </a:rPr>
              <a:t>We start from source “S” and search for goal “I” using given costs and Best First search.</a:t>
            </a:r>
            <a:br>
              <a:rPr lang="en-US" b="0" dirty="0">
                <a:solidFill>
                  <a:srgbClr val="273239"/>
                </a:solidFill>
                <a:effectLst/>
                <a:latin typeface="Times New Roman" panose="02020603050405020304" pitchFamily="18" charset="0"/>
                <a:cs typeface="Times New Roman" panose="02020603050405020304" pitchFamily="18" charset="0"/>
              </a:rPr>
            </a:br>
            <a:r>
              <a:rPr lang="en-US" b="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Arial" panose="020B0604020202090204" pitchFamily="34" charset="0"/>
              <a:buChar char="•"/>
            </a:pP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initially contains S</a:t>
            </a:r>
          </a:p>
          <a:p>
            <a:pPr marL="742950" lvl="1" indent="-285750" algn="l" fontAlgn="base">
              <a:buFont typeface="Arial" panose="020B0604020202090204" pitchFamily="34" charset="0"/>
              <a:buChar char="•"/>
            </a:pPr>
            <a:r>
              <a:rPr lang="en-US" b="0" dirty="0">
                <a:solidFill>
                  <a:srgbClr val="273239"/>
                </a:solidFill>
                <a:effectLst/>
                <a:latin typeface="Times New Roman" panose="02020603050405020304" pitchFamily="18" charset="0"/>
                <a:cs typeface="Times New Roman" panose="02020603050405020304" pitchFamily="18" charset="0"/>
              </a:rPr>
              <a:t>We remove S from </a:t>
            </a: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and process unvisited neighbors of S to </a:t>
            </a: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a:t>
            </a:r>
          </a:p>
          <a:p>
            <a:pPr marL="742950" lvl="1" indent="-285750" algn="l" fontAlgn="base">
              <a:buFont typeface="Arial" panose="020B0604020202090204" pitchFamily="34" charset="0"/>
              <a:buChar char="•"/>
            </a:pP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now contains {A, C, B} (C is put before B because C has lesser cost)</a:t>
            </a:r>
            <a:br>
              <a:rPr lang="en-US" b="0" dirty="0">
                <a:solidFill>
                  <a:srgbClr val="273239"/>
                </a:solidFill>
                <a:effectLst/>
                <a:latin typeface="Times New Roman" panose="02020603050405020304" pitchFamily="18" charset="0"/>
                <a:cs typeface="Times New Roman" panose="02020603050405020304" pitchFamily="18" charset="0"/>
              </a:rPr>
            </a:br>
            <a:r>
              <a:rPr lang="en-US" b="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Arial" panose="020B0604020202090204" pitchFamily="34" charset="0"/>
              <a:buChar char="•"/>
            </a:pPr>
            <a:r>
              <a:rPr lang="en-US" b="0" dirty="0">
                <a:solidFill>
                  <a:srgbClr val="273239"/>
                </a:solidFill>
                <a:effectLst/>
                <a:latin typeface="Times New Roman" panose="02020603050405020304" pitchFamily="18" charset="0"/>
                <a:cs typeface="Times New Roman" panose="02020603050405020304" pitchFamily="18" charset="0"/>
              </a:rPr>
              <a:t>We remove A from </a:t>
            </a: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and process unvisited neighbors of A to </a:t>
            </a: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a:t>
            </a:r>
          </a:p>
          <a:p>
            <a:pPr marL="742950" lvl="1" indent="-285750" algn="l" fontAlgn="base">
              <a:buFont typeface="Arial" panose="020B0604020202090204" pitchFamily="34" charset="0"/>
              <a:buChar char="•"/>
            </a:pP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now contains {C, B, E, D}</a:t>
            </a:r>
            <a:br>
              <a:rPr lang="en-US" b="0" dirty="0">
                <a:solidFill>
                  <a:srgbClr val="273239"/>
                </a:solidFill>
                <a:effectLst/>
                <a:latin typeface="Times New Roman" panose="02020603050405020304" pitchFamily="18" charset="0"/>
                <a:cs typeface="Times New Roman" panose="02020603050405020304" pitchFamily="18" charset="0"/>
              </a:rPr>
            </a:br>
            <a:r>
              <a:rPr lang="en-US" b="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Arial" panose="020B0604020202090204" pitchFamily="34" charset="0"/>
              <a:buChar char="•"/>
            </a:pPr>
            <a:r>
              <a:rPr lang="en-US" b="0" dirty="0">
                <a:solidFill>
                  <a:srgbClr val="273239"/>
                </a:solidFill>
                <a:effectLst/>
                <a:latin typeface="Times New Roman" panose="02020603050405020304" pitchFamily="18" charset="0"/>
                <a:cs typeface="Times New Roman" panose="02020603050405020304" pitchFamily="18" charset="0"/>
              </a:rPr>
              <a:t>We remove C from </a:t>
            </a: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and process unvisited neighbors of C to </a:t>
            </a: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a:t>
            </a:r>
          </a:p>
          <a:p>
            <a:pPr marL="742950" lvl="1" indent="-285750" algn="l" fontAlgn="base">
              <a:buFont typeface="Arial" panose="020B0604020202090204" pitchFamily="34" charset="0"/>
              <a:buChar char="•"/>
            </a:pP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now contains {B, H, E, D}</a:t>
            </a:r>
            <a:br>
              <a:rPr lang="en-US" b="0" dirty="0">
                <a:solidFill>
                  <a:srgbClr val="273239"/>
                </a:solidFill>
                <a:effectLst/>
                <a:latin typeface="Times New Roman" panose="02020603050405020304" pitchFamily="18" charset="0"/>
                <a:cs typeface="Times New Roman" panose="02020603050405020304" pitchFamily="18" charset="0"/>
              </a:rPr>
            </a:br>
            <a:r>
              <a:rPr lang="en-US" b="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Arial" panose="020B0604020202090204" pitchFamily="34" charset="0"/>
              <a:buChar char="•"/>
            </a:pPr>
            <a:r>
              <a:rPr lang="en-US" b="0" dirty="0">
                <a:solidFill>
                  <a:srgbClr val="273239"/>
                </a:solidFill>
                <a:effectLst/>
                <a:latin typeface="Times New Roman" panose="02020603050405020304" pitchFamily="18" charset="0"/>
                <a:cs typeface="Times New Roman" panose="02020603050405020304" pitchFamily="18" charset="0"/>
              </a:rPr>
              <a:t>We remove B from </a:t>
            </a: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and process unvisited neighbors of B to </a:t>
            </a: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a:t>
            </a:r>
          </a:p>
          <a:p>
            <a:pPr marL="742950" lvl="1" indent="-285750" algn="l" fontAlgn="base">
              <a:buFont typeface="Arial" panose="020B0604020202090204" pitchFamily="34" charset="0"/>
              <a:buChar char="•"/>
            </a:pP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now contains {H, E, D, F, G}</a:t>
            </a:r>
          </a:p>
          <a:p>
            <a:pPr algn="l" fontAlgn="base">
              <a:buFont typeface="Arial" panose="020B0604020202090204" pitchFamily="34" charset="0"/>
              <a:buChar char="•"/>
            </a:pPr>
            <a:r>
              <a:rPr lang="en-US" b="0" dirty="0">
                <a:solidFill>
                  <a:srgbClr val="273239"/>
                </a:solidFill>
                <a:effectLst/>
                <a:latin typeface="Times New Roman" panose="02020603050405020304" pitchFamily="18" charset="0"/>
                <a:cs typeface="Times New Roman" panose="02020603050405020304" pitchFamily="18" charset="0"/>
              </a:rPr>
              <a:t>We remove H from </a:t>
            </a:r>
            <a:r>
              <a:rPr lang="en-US" b="0" dirty="0" err="1">
                <a:solidFill>
                  <a:srgbClr val="273239"/>
                </a:solidFill>
                <a:effectLst/>
                <a:latin typeface="Times New Roman" panose="02020603050405020304" pitchFamily="18" charset="0"/>
                <a:cs typeface="Times New Roman" panose="02020603050405020304" pitchFamily="18" charset="0"/>
              </a:rPr>
              <a:t>pq</a:t>
            </a:r>
            <a:r>
              <a:rPr lang="en-US" b="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Arial" panose="020B0604020202090204" pitchFamily="34" charset="0"/>
              <a:buChar char="•"/>
            </a:pPr>
            <a:r>
              <a:rPr lang="en-US" b="0" dirty="0">
                <a:solidFill>
                  <a:srgbClr val="273239"/>
                </a:solidFill>
                <a:effectLst/>
                <a:latin typeface="Times New Roman" panose="02020603050405020304" pitchFamily="18" charset="0"/>
                <a:cs typeface="Times New Roman" panose="02020603050405020304" pitchFamily="18" charset="0"/>
              </a:rPr>
              <a:t>Since our goal “I” is a neighbor of H, we return.</a:t>
            </a:r>
          </a:p>
        </p:txBody>
      </p:sp>
    </p:spTree>
    <p:extLst>
      <p:ext uri="{BB962C8B-B14F-4D97-AF65-F5344CB8AC3E}">
        <p14:creationId xmlns:p14="http://schemas.microsoft.com/office/powerpoint/2010/main" val="211274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431" y="644190"/>
            <a:ext cx="10515600" cy="5398801"/>
          </a:xfrm>
        </p:spPr>
        <p:txBody>
          <a:bodyPr>
            <a:noAutofit/>
          </a:bodyPr>
          <a:lstStyle/>
          <a:p>
            <a:pPr algn="l" fontAlgn="base"/>
            <a:r>
              <a:rPr lang="en-US" sz="2000" b="1" dirty="0">
                <a:latin typeface="Times New Roman" panose="02020603050405020304" pitchFamily="18" charset="0"/>
                <a:cs typeface="Times New Roman" panose="02020603050405020304" pitchFamily="18" charset="0"/>
              </a:rPr>
              <a:t>The performance measure of Best-first search Algorithm:</a:t>
            </a:r>
          </a:p>
          <a:p>
            <a:pPr algn="l" fontAlgn="base"/>
            <a:r>
              <a:rPr lang="en-US" sz="2000" dirty="0">
                <a:latin typeface="Times New Roman" panose="02020603050405020304" pitchFamily="18" charset="0"/>
                <a:cs typeface="Times New Roman" panose="02020603050405020304" pitchFamily="18" charset="0"/>
              </a:rPr>
              <a:t>Completeness: Best-first search is incomplete even in finite state space.</a:t>
            </a:r>
          </a:p>
          <a:p>
            <a:pPr algn="l" fontAlgn="base"/>
            <a:r>
              <a:rPr lang="en-US" sz="2000" dirty="0">
                <a:latin typeface="Times New Roman" panose="02020603050405020304" pitchFamily="18" charset="0"/>
                <a:cs typeface="Times New Roman" panose="02020603050405020304" pitchFamily="18" charset="0"/>
              </a:rPr>
              <a:t>Optimality: It does not provide an optimal solution.</a:t>
            </a:r>
          </a:p>
          <a:p>
            <a:pPr algn="l" fontAlgn="base"/>
            <a:r>
              <a:rPr lang="en-US" sz="2000" dirty="0">
                <a:latin typeface="Times New Roman" panose="02020603050405020304" pitchFamily="18" charset="0"/>
                <a:cs typeface="Times New Roman" panose="02020603050405020304" pitchFamily="18" charset="0"/>
              </a:rPr>
              <a:t>Time and Space complexity: It has O(bm) worst time and space complexity, where m is the maximum depth of the search tree. If the quality of the heuristic function is good, the complexities could be reduced substantially.</a:t>
            </a:r>
          </a:p>
          <a:p>
            <a:pPr algn="l" fontAlgn="base"/>
            <a:r>
              <a:rPr lang="en-US" sz="2000" dirty="0">
                <a:latin typeface="Times New Roman" panose="02020603050405020304" pitchFamily="18" charset="0"/>
                <a:cs typeface="Times New Roman" panose="02020603050405020304" pitchFamily="18" charset="0"/>
              </a:rPr>
              <a:t>Note: Best first searches combines the advantage of BFS and DFS to find the best solution.</a:t>
            </a:r>
          </a:p>
          <a:p>
            <a:pPr marL="0" indent="0" algn="l" fontAlgn="base">
              <a:buNone/>
            </a:pPr>
            <a:endParaRPr lang="en-US" sz="2000" b="1" dirty="0">
              <a:latin typeface="Times New Roman" panose="02020603050405020304" pitchFamily="18" charset="0"/>
              <a:cs typeface="Times New Roman" panose="02020603050405020304" pitchFamily="18" charset="0"/>
            </a:endParaRPr>
          </a:p>
          <a:p>
            <a:pPr marL="0" indent="0" algn="l" fontAlgn="base">
              <a:buNone/>
            </a:pPr>
            <a:endParaRPr lang="en-US" sz="2000" b="1" dirty="0">
              <a:latin typeface="Times New Roman" panose="02020603050405020304" pitchFamily="18" charset="0"/>
              <a:cs typeface="Times New Roman" panose="02020603050405020304" pitchFamily="18" charset="0"/>
            </a:endParaRPr>
          </a:p>
          <a:p>
            <a:pPr marL="0" indent="0" algn="l" fontAlgn="base">
              <a:buNone/>
            </a:pPr>
            <a:r>
              <a:rPr lang="en-US" sz="2000" b="1" dirty="0">
                <a:latin typeface="Times New Roman" panose="02020603050405020304" pitchFamily="18" charset="0"/>
                <a:cs typeface="Times New Roman" panose="02020603050405020304" pitchFamily="18" charset="0"/>
              </a:rPr>
              <a:t>Disadvantages of Best-first search</a:t>
            </a:r>
          </a:p>
          <a:p>
            <a:pPr algn="l" fontAlgn="base"/>
            <a:r>
              <a:rPr lang="en-US" sz="2000" dirty="0">
                <a:latin typeface="Times New Roman" panose="02020603050405020304" pitchFamily="18" charset="0"/>
                <a:cs typeface="Times New Roman" panose="02020603050405020304" pitchFamily="18" charset="0"/>
              </a:rPr>
              <a:t>BFS does not guarantees to reach the goal state.</a:t>
            </a:r>
          </a:p>
          <a:p>
            <a:pPr algn="l" fontAlgn="base"/>
            <a:r>
              <a:rPr lang="en-US" sz="2000" dirty="0">
                <a:latin typeface="Times New Roman" panose="02020603050405020304" pitchFamily="18" charset="0"/>
                <a:cs typeface="Times New Roman" panose="02020603050405020304" pitchFamily="18" charset="0"/>
              </a:rPr>
              <a:t>Since the best-first search is a greedy approach, it does not give an optimized solution.</a:t>
            </a:r>
          </a:p>
          <a:p>
            <a:pPr algn="l" fontAlgn="base"/>
            <a:r>
              <a:rPr lang="en-US" sz="2000" dirty="0">
                <a:latin typeface="Times New Roman" panose="02020603050405020304" pitchFamily="18" charset="0"/>
                <a:cs typeface="Times New Roman" panose="02020603050405020304" pitchFamily="18" charset="0"/>
              </a:rPr>
              <a:t>It may cover a long distance in some cases.</a:t>
            </a:r>
          </a:p>
        </p:txBody>
      </p:sp>
      <p:sp>
        <p:nvSpPr>
          <p:cNvPr id="4" name="Slide Number Placeholder 3"/>
          <p:cNvSpPr>
            <a:spLocks noGrp="1"/>
          </p:cNvSpPr>
          <p:nvPr>
            <p:ph type="sldNum" sz="quarter" idx="12"/>
          </p:nvPr>
        </p:nvSpPr>
        <p:spPr/>
        <p:txBody>
          <a:bodyPr/>
          <a:lstStyle/>
          <a:p>
            <a:fld id="{54950813-634B-403A-824A-4F332B97447E}" type="slidenum">
              <a:rPr lang="en-US" smtClean="0"/>
              <a:t>8</a:t>
            </a:fld>
            <a:endParaRPr lang="en-US"/>
          </a:p>
        </p:txBody>
      </p:sp>
    </p:spTree>
    <p:extLst>
      <p:ext uri="{BB962C8B-B14F-4D97-AF65-F5344CB8AC3E}">
        <p14:creationId xmlns:p14="http://schemas.microsoft.com/office/powerpoint/2010/main" val="230081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BAE0-C787-2704-3D61-7A261140A015}"/>
              </a:ext>
            </a:extLst>
          </p:cNvPr>
          <p:cNvSpPr>
            <a:spLocks noGrp="1"/>
          </p:cNvSpPr>
          <p:nvPr>
            <p:ph type="title"/>
          </p:nvPr>
        </p:nvSpPr>
        <p:spPr/>
        <p:txBody>
          <a:bodyPr/>
          <a:lstStyle/>
          <a:p>
            <a:r>
              <a:rPr lang="en-IN" b="1" i="0" dirty="0">
                <a:solidFill>
                  <a:srgbClr val="273239"/>
                </a:solidFill>
                <a:effectLst/>
                <a:latin typeface="sofia-pro"/>
              </a:rPr>
              <a:t>Hill Climbing</a:t>
            </a:r>
            <a:br>
              <a:rPr lang="en-IN" b="1" i="0" dirty="0">
                <a:solidFill>
                  <a:srgbClr val="273239"/>
                </a:solidFill>
                <a:effectLst/>
                <a:latin typeface="sofia-pro"/>
              </a:rPr>
            </a:br>
            <a:endParaRPr lang="en-IN" dirty="0"/>
          </a:p>
        </p:txBody>
      </p:sp>
      <p:pic>
        <p:nvPicPr>
          <p:cNvPr id="7" name="Content Placeholder 6">
            <a:extLst>
              <a:ext uri="{FF2B5EF4-FFF2-40B4-BE49-F238E27FC236}">
                <a16:creationId xmlns:a16="http://schemas.microsoft.com/office/drawing/2014/main" id="{23E3C52D-5556-2611-1063-027A4040D8F7}"/>
              </a:ext>
            </a:extLst>
          </p:cNvPr>
          <p:cNvPicPr>
            <a:picLocks noGrp="1" noChangeAspect="1"/>
          </p:cNvPicPr>
          <p:nvPr>
            <p:ph idx="1"/>
          </p:nvPr>
        </p:nvPicPr>
        <p:blipFill>
          <a:blip r:embed="rId2"/>
          <a:stretch>
            <a:fillRect/>
          </a:stretch>
        </p:blipFill>
        <p:spPr>
          <a:xfrm>
            <a:off x="838200" y="1272210"/>
            <a:ext cx="10253869" cy="5084140"/>
          </a:xfrm>
        </p:spPr>
      </p:pic>
      <p:sp>
        <p:nvSpPr>
          <p:cNvPr id="5" name="Slide Number Placeholder 4">
            <a:extLst>
              <a:ext uri="{FF2B5EF4-FFF2-40B4-BE49-F238E27FC236}">
                <a16:creationId xmlns:a16="http://schemas.microsoft.com/office/drawing/2014/main" id="{9FCD7CB2-8836-07C3-4583-763B9ACFDE3A}"/>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34579750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12BFF99-5F93-4759-91EF-2AFD00F1E8C7}">
  <we:reference id="f12c312d-282a-4734-8843-05915fdfef0b" version="4.3.3.0" store="EXCatalog" storeType="EXCatalog"/>
  <we:alternateReferences>
    <we:reference id="WA104178141" version="4.3.3.0" store="en-IN"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smaple</Template>
  <TotalTime>1161</TotalTime>
  <Words>2201</Words>
  <Application>Microsoft Office PowerPoint</Application>
  <PresentationFormat>Widescreen</PresentationFormat>
  <Paragraphs>164</Paragraphs>
  <Slides>20</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3" baseType="lpstr">
      <vt:lpstr>Arial</vt:lpstr>
      <vt:lpstr>Calibri</vt:lpstr>
      <vt:lpstr>Calibri Light</vt:lpstr>
      <vt:lpstr>Cambria</vt:lpstr>
      <vt:lpstr>Casper</vt:lpstr>
      <vt:lpstr>Georgia</vt:lpstr>
      <vt:lpstr>Quicksand</vt:lpstr>
      <vt:lpstr>sofia-pro</vt:lpstr>
      <vt:lpstr>Times New Roman</vt:lpstr>
      <vt:lpstr>urw-din</vt:lpstr>
      <vt:lpstr>1_Office Theme</vt:lpstr>
      <vt:lpstr>Contents Slide Master</vt:lpstr>
      <vt:lpstr>CorelDRAW</vt:lpstr>
      <vt:lpstr>PowerPoint Presentation</vt:lpstr>
      <vt:lpstr>Artificial Intelligence : Course Objectives</vt:lpstr>
      <vt:lpstr>COURSE OUTCOMES</vt:lpstr>
      <vt:lpstr>Unit-1 Syllabus</vt:lpstr>
      <vt:lpstr>SUGGESTIVE READINGS</vt:lpstr>
      <vt:lpstr>Informed search </vt:lpstr>
      <vt:lpstr>PowerPoint Presentation</vt:lpstr>
      <vt:lpstr>PowerPoint Presentation</vt:lpstr>
      <vt:lpstr>Hill Climbing </vt:lpstr>
      <vt:lpstr>Hill Climbing</vt:lpstr>
      <vt:lpstr>Problems in different regions in Hill climbing </vt:lpstr>
      <vt:lpstr>PowerPoint Presentation</vt:lpstr>
      <vt:lpstr>A* Search Algorithm </vt:lpstr>
      <vt:lpstr>PowerPoint Presentation</vt:lpstr>
      <vt:lpstr>PowerPoint Presentation</vt:lpstr>
      <vt:lpstr>Constraint Satisfaction Problems </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Mr Ankur Sharma</cp:lastModifiedBy>
  <cp:revision>148</cp:revision>
  <dcterms:created xsi:type="dcterms:W3CDTF">2019-01-09T10:33:58Z</dcterms:created>
  <dcterms:modified xsi:type="dcterms:W3CDTF">2023-01-07T10:37:36Z</dcterms:modified>
</cp:coreProperties>
</file>