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23"/>
  </p:notesMasterIdLst>
  <p:handoutMasterIdLst>
    <p:handoutMasterId r:id="rId24"/>
  </p:handoutMasterIdLst>
  <p:sldIdLst>
    <p:sldId id="525" r:id="rId3"/>
    <p:sldId id="522" r:id="rId4"/>
    <p:sldId id="265" r:id="rId5"/>
    <p:sldId id="490" r:id="rId6"/>
    <p:sldId id="570" r:id="rId7"/>
    <p:sldId id="528" r:id="rId8"/>
    <p:sldId id="586" r:id="rId9"/>
    <p:sldId id="587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600" r:id="rId19"/>
    <p:sldId id="601" r:id="rId20"/>
    <p:sldId id="578" r:id="rId21"/>
    <p:sldId id="5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vineet.e13038@cumail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9005" y="4924089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03588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7267" y="4948682"/>
            <a:ext cx="6432043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2400" b="0" i="0" dirty="0">
                <a:solidFill>
                  <a:srgbClr val="455A64"/>
                </a:solidFill>
                <a:effectLst/>
                <a:latin typeface="Poppins" panose="00000500000000000000" pitchFamily="2" charset="0"/>
              </a:rPr>
              <a:t>1.3.4&amp;1.3.5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Artificial Intelligence (20CSD-385)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Ankur Sharma(E13693)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BBCEC-0609-DB24-C52C-8C5037CB82BC}"/>
              </a:ext>
            </a:extLst>
          </p:cNvPr>
          <p:cNvSpPr txBox="1"/>
          <p:nvPr/>
        </p:nvSpPr>
        <p:spPr>
          <a:xfrm>
            <a:off x="318052" y="2832149"/>
            <a:ext cx="11717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For now - we just want to establish some ordering to the possible moves (the values of our heuristic does not matter as long as it ranks the moves). </a:t>
            </a:r>
          </a:p>
          <a:p>
            <a:r>
              <a:rPr lang="en-US" dirty="0"/>
              <a:t>• Later - we will worry about the actual values returned by the heuristic function.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CFDC4-66BF-BCFD-A24B-7CCADFC63C99}"/>
              </a:ext>
            </a:extLst>
          </p:cNvPr>
          <p:cNvSpPr txBox="1"/>
          <p:nvPr/>
        </p:nvSpPr>
        <p:spPr>
          <a:xfrm>
            <a:off x="318052" y="3810649"/>
            <a:ext cx="11370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Number of tiles in the correct position.</a:t>
            </a:r>
          </a:p>
          <a:p>
            <a:r>
              <a:rPr lang="en-US" dirty="0"/>
              <a:t> – The higher the number the better.</a:t>
            </a:r>
          </a:p>
          <a:p>
            <a:r>
              <a:rPr lang="en-US" dirty="0"/>
              <a:t> – Easy to compute (fast and takes little memory).</a:t>
            </a:r>
          </a:p>
          <a:p>
            <a:r>
              <a:rPr lang="en-US" dirty="0"/>
              <a:t> – Probably the simplest possible heuristic.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14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 approach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CC1F-DBB8-E64D-6E31-3A25389F941D}"/>
              </a:ext>
            </a:extLst>
          </p:cNvPr>
          <p:cNvSpPr txBox="1"/>
          <p:nvPr/>
        </p:nvSpPr>
        <p:spPr>
          <a:xfrm>
            <a:off x="437322" y="2416651"/>
            <a:ext cx="41611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Number of tiles in the incorrect position. – This can also be considered a lower bound on the number of moves from a solution! – The “best” move is the one with the lowest number returned by the heuristic. – Is this heuristic more than a heuristic (is it always correct?). </a:t>
            </a:r>
          </a:p>
          <a:p>
            <a:endParaRPr lang="en-US" dirty="0"/>
          </a:p>
          <a:p>
            <a:r>
              <a:rPr lang="en-US" dirty="0"/>
              <a:t>• Given any 2 states, does it always order them properly with respect to the minimum number of moves away from a solution?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D2A93-61A0-9D41-4337-8D07A3FF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02" y="2642096"/>
            <a:ext cx="5419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 8-puzzle heuristic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7C6E-F112-211C-C3EA-2AD67801A5EF}"/>
              </a:ext>
            </a:extLst>
          </p:cNvPr>
          <p:cNvSpPr txBox="1"/>
          <p:nvPr/>
        </p:nvSpPr>
        <p:spPr>
          <a:xfrm>
            <a:off x="344556" y="219604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Count how far away (how many tile movements) each tile is from it’s correct position. </a:t>
            </a:r>
          </a:p>
          <a:p>
            <a:endParaRPr lang="en-US" dirty="0"/>
          </a:p>
          <a:p>
            <a:r>
              <a:rPr lang="en-US" dirty="0"/>
              <a:t>• Sum up this count over all the tiles.</a:t>
            </a:r>
          </a:p>
          <a:p>
            <a:endParaRPr lang="en-US" dirty="0"/>
          </a:p>
          <a:p>
            <a:r>
              <a:rPr lang="en-US" dirty="0"/>
              <a:t> • This is another estimate on the number of moves away from a solution.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8F0A8-18F3-200F-0712-5DD98145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86" y="2552492"/>
            <a:ext cx="5438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57A7-FF94-2804-D404-4FFC10A6F9A6}"/>
              </a:ext>
            </a:extLst>
          </p:cNvPr>
          <p:cNvSpPr txBox="1"/>
          <p:nvPr/>
        </p:nvSpPr>
        <p:spPr>
          <a:xfrm>
            <a:off x="715617" y="2078071"/>
            <a:ext cx="11118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There are a variety of search techniques that  rely on the estimate provided by a heuristic  function.</a:t>
            </a:r>
          </a:p>
          <a:p>
            <a:endParaRPr lang="en-US" sz="3600" dirty="0"/>
          </a:p>
          <a:p>
            <a:r>
              <a:rPr lang="en-US" sz="3600" dirty="0"/>
              <a:t>• In all cases - the quality (accuracy) of the  heuristic is important in real-life application  of the technique!</a:t>
            </a:r>
          </a:p>
        </p:txBody>
      </p:sp>
    </p:spTree>
    <p:extLst>
      <p:ext uri="{BB962C8B-B14F-4D97-AF65-F5344CB8AC3E}">
        <p14:creationId xmlns:p14="http://schemas.microsoft.com/office/powerpoint/2010/main" val="403095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Generate-and-test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F927-8730-F01B-A130-BA320FE97545}"/>
              </a:ext>
            </a:extLst>
          </p:cNvPr>
          <p:cNvSpPr txBox="1"/>
          <p:nvPr/>
        </p:nvSpPr>
        <p:spPr>
          <a:xfrm>
            <a:off x="424070" y="1749763"/>
            <a:ext cx="1078395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Very simple strategy - just keep guessing. </a:t>
            </a:r>
          </a:p>
          <a:p>
            <a:endParaRPr lang="en-US" sz="2800" dirty="0"/>
          </a:p>
          <a:p>
            <a:r>
              <a:rPr lang="en-US" sz="2800" i="1" dirty="0"/>
              <a:t>do while goal not accomplished </a:t>
            </a:r>
          </a:p>
          <a:p>
            <a:endParaRPr lang="en-US" sz="2800" i="1" dirty="0"/>
          </a:p>
          <a:p>
            <a:r>
              <a:rPr lang="en-US" sz="2800" i="1" dirty="0"/>
              <a:t>     generate a possible solution</a:t>
            </a:r>
          </a:p>
          <a:p>
            <a:endParaRPr lang="en-US" sz="2800" i="1" dirty="0"/>
          </a:p>
          <a:p>
            <a:r>
              <a:rPr lang="en-US" sz="2800" i="1" dirty="0"/>
              <a:t>        test solution to see if it is a goal </a:t>
            </a:r>
          </a:p>
          <a:p>
            <a:endParaRPr lang="en-US" sz="2800" i="1" dirty="0"/>
          </a:p>
          <a:p>
            <a:r>
              <a:rPr lang="en-US" sz="2800" dirty="0"/>
              <a:t>• Heuristics may be used to determine the specific rules for solution generation.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399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- Traveling Salesman </a:t>
            </a:r>
            <a:b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(TSP)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59D5C-3DCA-36D9-4B8B-49122F8BAA2F}"/>
              </a:ext>
            </a:extLst>
          </p:cNvPr>
          <p:cNvSpPr txBox="1"/>
          <p:nvPr/>
        </p:nvSpPr>
        <p:spPr>
          <a:xfrm>
            <a:off x="689114" y="2125104"/>
            <a:ext cx="595022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Traveler needs to visit n cities.</a:t>
            </a:r>
          </a:p>
          <a:p>
            <a:r>
              <a:rPr lang="en-US" sz="3200" dirty="0"/>
              <a:t>• Know the distance between each pair of  cities.</a:t>
            </a:r>
          </a:p>
          <a:p>
            <a:r>
              <a:rPr lang="en-US" sz="3200" dirty="0"/>
              <a:t>• Want to know the shortest route that visits  all the cities once.</a:t>
            </a:r>
          </a:p>
          <a:p>
            <a:r>
              <a:rPr lang="en-US" sz="3200" dirty="0"/>
              <a:t>• n=80 will take millions of years to solve </a:t>
            </a:r>
          </a:p>
          <a:p>
            <a:r>
              <a:rPr lang="en-US" sz="3200" dirty="0"/>
              <a:t>exhaustively!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69CF7-7673-7E37-2DF1-6FF42055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52" y="2435891"/>
            <a:ext cx="39338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Generate-and-test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563D1-A043-5810-8237-E78C00AC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2" y="1876425"/>
            <a:ext cx="10310191" cy="45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CCE7B-3CCE-C4F4-3F21-73AFFD648922}"/>
              </a:ext>
            </a:extLst>
          </p:cNvPr>
          <p:cNvSpPr txBox="1"/>
          <p:nvPr/>
        </p:nvSpPr>
        <p:spPr>
          <a:xfrm>
            <a:off x="1016262" y="1965207"/>
            <a:ext cx="9833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Based on physical process of annealing a </a:t>
            </a:r>
          </a:p>
          <a:p>
            <a:r>
              <a:rPr lang="en-US" sz="3600" dirty="0"/>
              <a:t>metal to get the best (minimal energy) state.</a:t>
            </a:r>
          </a:p>
          <a:p>
            <a:r>
              <a:rPr lang="en-US" sz="3600" dirty="0"/>
              <a:t>• Hill climbing with a twist:</a:t>
            </a:r>
          </a:p>
          <a:p>
            <a:r>
              <a:rPr lang="en-US" sz="3600" dirty="0"/>
              <a:t>– allow some moves downhill (to worse states)</a:t>
            </a:r>
          </a:p>
          <a:p>
            <a:r>
              <a:rPr lang="en-US" sz="3600" dirty="0"/>
              <a:t>– start out allowing large downhill moves (to </a:t>
            </a:r>
          </a:p>
          <a:p>
            <a:r>
              <a:rPr lang="en-US" sz="3600" dirty="0"/>
              <a:t>much worse states) and gradually allow only </a:t>
            </a:r>
          </a:p>
          <a:p>
            <a:r>
              <a:rPr lang="en-US" sz="3600" dirty="0"/>
              <a:t>small downhill moves.</a:t>
            </a:r>
          </a:p>
        </p:txBody>
      </p:sp>
    </p:spTree>
    <p:extLst>
      <p:ext uri="{BB962C8B-B14F-4D97-AF65-F5344CB8AC3E}">
        <p14:creationId xmlns:p14="http://schemas.microsoft.com/office/powerpoint/2010/main" val="338921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 Annealing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E61B1-322A-C9EF-2596-C1343ADB9BEE}"/>
              </a:ext>
            </a:extLst>
          </p:cNvPr>
          <p:cNvSpPr txBox="1"/>
          <p:nvPr/>
        </p:nvSpPr>
        <p:spPr>
          <a:xfrm>
            <a:off x="1152939" y="2690336"/>
            <a:ext cx="52081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The search initially jumps around a lot,  exploring many regions of the state space.</a:t>
            </a:r>
          </a:p>
          <a:p>
            <a:r>
              <a:rPr lang="en-US" sz="2800" dirty="0"/>
              <a:t>• The jumping is gradually reduced and the  search becomes a simple hill climb (search  for local optimum).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6DD03-85F1-134A-D8A9-44D4A100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5" y="2535903"/>
            <a:ext cx="5086350" cy="34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 by Stuart Russell and Peter Norvig. Prentice-Hall, 2003 (2nd Edition).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4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 is a research field that studies how to realize the intelligent human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 on a computer. The ultimate goal of AI is to make a computer that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learn, plan, and solve problems autonomously. Although AI has been studied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half a century, we still cannot make a computer that is as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 a human in all aspects, The main research topics in AI include: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reasoning, planning, natural language understanding, computer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vision, automatic programming, machine learning, and so on. Of course, these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are closely related with each other. In this course, we will study the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knowledge for understanding AI. We will introduce some basic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for problem solving; knowledge representation and reasoning;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recognition; fuzzy logic; and neural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4922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Ankur.e13693@cumail.in</a:t>
            </a:r>
            <a:endParaRPr lang="en-US" sz="3200" dirty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63775"/>
              </p:ext>
            </p:extLst>
          </p:nvPr>
        </p:nvGraphicFramePr>
        <p:xfrm>
          <a:off x="837127" y="1931829"/>
          <a:ext cx="10824649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94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CO1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 the basics of the theory and practice of Artificial Intelligence as a discipline and about intelligent agents capable of problem formulation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15B537-B657-160A-0801-1FB870A4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9719"/>
              </p:ext>
            </p:extLst>
          </p:nvPr>
        </p:nvGraphicFramePr>
        <p:xfrm>
          <a:off x="837127" y="3243739"/>
          <a:ext cx="10824649" cy="1757680"/>
        </p:xfrm>
        <a:graphic>
          <a:graphicData uri="http://schemas.openxmlformats.org/drawingml/2006/table">
            <a:tbl>
              <a:tblPr firstRow="1" firstCol="1" bandRow="1"/>
              <a:tblGrid>
                <a:gridCol w="943675">
                  <a:extLst>
                    <a:ext uri="{9D8B030D-6E8A-4147-A177-3AD203B41FA5}">
                      <a16:colId xmlns:a16="http://schemas.microsoft.com/office/drawing/2014/main" val="1503116313"/>
                    </a:ext>
                  </a:extLst>
                </a:gridCol>
                <a:gridCol w="9880974">
                  <a:extLst>
                    <a:ext uri="{9D8B030D-6E8A-4147-A177-3AD203B41FA5}">
                      <a16:colId xmlns:a16="http://schemas.microsoft.com/office/drawing/2014/main" val="3251309102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/>
                        </a:rPr>
                        <a:t>CO2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 different uninformed search algorithms on well formulate problems along with stating valid conclusions that the evaluation supports.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0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9467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7867"/>
              </p:ext>
            </p:extLst>
          </p:nvPr>
        </p:nvGraphicFramePr>
        <p:xfrm>
          <a:off x="821635" y="1120462"/>
          <a:ext cx="10760764" cy="4973284"/>
        </p:xfrm>
        <a:graphic>
          <a:graphicData uri="http://schemas.openxmlformats.org/drawingml/2006/table">
            <a:tbl>
              <a:tblPr firstRow="1" firstCol="1" bandRow="1"/>
              <a:tblGrid>
                <a:gridCol w="185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79">
                  <a:extLst>
                    <a:ext uri="{9D8B030D-6E8A-4147-A177-3AD203B41FA5}">
                      <a16:colId xmlns:a16="http://schemas.microsoft.com/office/drawing/2014/main" val="2301059245"/>
                    </a:ext>
                  </a:extLst>
                </a:gridCol>
                <a:gridCol w="50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18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93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Ch1.Introduction to AI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Artificial Intelligence and its applications, Artificial Intelligence Techniques, Intelligent Agents, Nature of Agents, Learning Agents., advantages, and limitations of AI, Application of AI.</a:t>
                      </a:r>
                    </a:p>
                    <a:p>
                      <a:r>
                        <a:rPr lang="en-US" sz="2000" b="0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59680"/>
                  </a:ext>
                </a:extLst>
              </a:tr>
              <a:tr h="1102412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Ch2.Searching techniques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solving techniques State space search, control strategies, Blind search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854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Ch3.Informed search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rgbClr val="1D212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Heuristic search, problem characteristics, production system characteristics., Generate and test, Hill climbing, best first search, A* search, Constraint satisfaction problem.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None/>
              <a:tabLst>
                <a:tab pos="32893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Artificial Intelligence: A Modern Approach by Stuart Russell and Peter Norvig. Prentice-Hall, 2003 (2ndEdition).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Elaine Riche, Kevin Knight and Shivashankar B. Nair, “Artificial Intelligence”, Third Edition, TMH Educations Pvt. Ltd., 2008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 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Nils J. Nilsson, “The Quest for Artificial Intelligence”, Second Edition, Cambridge University Press, 2009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Expert Systems – Dan W. Patterson, Prentice Hall of India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916B2B-A857-B076-9F1F-5F0AAC28A9A0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892966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100000"/>
              </a:spcAft>
            </a:pPr>
            <a:r>
              <a:rPr lang="en-US" altLang="en-US" i="1"/>
              <a:t>Direct</a:t>
            </a:r>
            <a:r>
              <a:rPr lang="en-US" altLang="en-US"/>
              <a:t> techniques (blind search) are not always possible (they require too much time or memory).</a:t>
            </a:r>
          </a:p>
          <a:p>
            <a:pPr>
              <a:spcAft>
                <a:spcPct val="100000"/>
              </a:spcAft>
            </a:pPr>
            <a:r>
              <a:rPr lang="en-US" altLang="en-US" i="1"/>
              <a:t>Weak</a:t>
            </a:r>
            <a:r>
              <a:rPr lang="en-US" altLang="en-US"/>
              <a:t> techniques can be effective if applied correctly on the right kinds of tasks.</a:t>
            </a:r>
          </a:p>
          <a:p>
            <a:pPr lvl="1">
              <a:spcAft>
                <a:spcPct val="100000"/>
              </a:spcAft>
            </a:pPr>
            <a:r>
              <a:rPr lang="en-US" altLang="en-US"/>
              <a:t>Typically require domain specific information.</a:t>
            </a:r>
          </a:p>
          <a:p>
            <a:pPr lvl="1">
              <a:spcAft>
                <a:spcPct val="100000"/>
              </a:spcAft>
            </a:pPr>
            <a:endParaRPr lang="en-US" altLang="en-US"/>
          </a:p>
          <a:p>
            <a:pPr>
              <a:spcAft>
                <a:spcPct val="1000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86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97D29-80D7-32E4-F509-5CCB802F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44" y="1544382"/>
            <a:ext cx="86582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Search Techniques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26B8-9D55-5B76-ECB9-B0B7864A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977679"/>
            <a:ext cx="905123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Puzzle Heuristics</a:t>
            </a:r>
            <a:endParaRPr lang="en-US" sz="4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533E3-5FCC-1146-5734-F536AEF8470B}"/>
              </a:ext>
            </a:extLst>
          </p:cNvPr>
          <p:cNvSpPr txBox="1"/>
          <p:nvPr/>
        </p:nvSpPr>
        <p:spPr>
          <a:xfrm>
            <a:off x="1335157" y="2180651"/>
            <a:ext cx="100186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Blind search techniques used an arbitrary ordering (priority) of operations. </a:t>
            </a:r>
          </a:p>
          <a:p>
            <a:endParaRPr lang="en-US" sz="2800" dirty="0"/>
          </a:p>
          <a:p>
            <a:r>
              <a:rPr lang="en-US" sz="2800" dirty="0"/>
              <a:t>• Heuristic search techniques make use of domain specific information - a heuristic. </a:t>
            </a:r>
          </a:p>
          <a:p>
            <a:endParaRPr lang="en-US" sz="2800" dirty="0"/>
          </a:p>
          <a:p>
            <a:r>
              <a:rPr lang="en-US" sz="2800" dirty="0"/>
              <a:t>• What </a:t>
            </a:r>
            <a:r>
              <a:rPr lang="en-US" sz="2800" dirty="0" err="1"/>
              <a:t>heurisitic</a:t>
            </a:r>
            <a:r>
              <a:rPr lang="en-US" sz="2800" dirty="0"/>
              <a:t>(s) can we use to decide which 8-puzzle move is “best” (worth considering first).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8296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2BFF99-5F93-4759-91EF-2AFD00F1E8C7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1183</TotalTime>
  <Words>1074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Casper</vt:lpstr>
      <vt:lpstr>Poppins</vt:lpstr>
      <vt:lpstr>Times New Roman</vt:lpstr>
      <vt:lpstr>1_Office Theme</vt:lpstr>
      <vt:lpstr>Contents Slide Master</vt:lpstr>
      <vt:lpstr>CorelDRAW</vt:lpstr>
      <vt:lpstr>PowerPoint Presentation</vt:lpstr>
      <vt:lpstr>Artificial Intelligence : Course Objectives</vt:lpstr>
      <vt:lpstr>COURSE OUTCOMES</vt:lpstr>
      <vt:lpstr>Unit-1 Syllabus</vt:lpstr>
      <vt:lpstr>SUGGESTIVE READINGS</vt:lpstr>
      <vt:lpstr>Heuristic Search Techniques</vt:lpstr>
      <vt:lpstr>Heuristic Search Techniques</vt:lpstr>
      <vt:lpstr>Heuristic Search Techniques</vt:lpstr>
      <vt:lpstr>8 Puzzle Heuristics</vt:lpstr>
      <vt:lpstr>Heuristic Search Techniques</vt:lpstr>
      <vt:lpstr>Another approach</vt:lpstr>
      <vt:lpstr>Another 8-puzzle heuristic</vt:lpstr>
      <vt:lpstr>Heuristic Search Techniques</vt:lpstr>
      <vt:lpstr>Generate-and-test</vt:lpstr>
      <vt:lpstr>Example - Traveling Salesman  Problem (TSP)</vt:lpstr>
      <vt:lpstr>Generate-and-test Example</vt:lpstr>
      <vt:lpstr>Simulated Annealing</vt:lpstr>
      <vt:lpstr>Simulated Annealing (cont.)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Mr Ankur Sharma</cp:lastModifiedBy>
  <cp:revision>150</cp:revision>
  <dcterms:created xsi:type="dcterms:W3CDTF">2019-01-09T10:33:58Z</dcterms:created>
  <dcterms:modified xsi:type="dcterms:W3CDTF">2023-02-01T13:49:28Z</dcterms:modified>
</cp:coreProperties>
</file>