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525" r:id="rId3"/>
    <p:sldId id="522" r:id="rId4"/>
    <p:sldId id="265" r:id="rId5"/>
    <p:sldId id="490" r:id="rId6"/>
    <p:sldId id="570" r:id="rId7"/>
    <p:sldId id="528" r:id="rId8"/>
    <p:sldId id="571" r:id="rId9"/>
    <p:sldId id="586" r:id="rId10"/>
    <p:sldId id="587" r:id="rId11"/>
    <p:sldId id="588" r:id="rId12"/>
    <p:sldId id="589" r:id="rId13"/>
    <p:sldId id="590" r:id="rId14"/>
    <p:sldId id="578" r:id="rId15"/>
    <p:sldId id="5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vineet.e13038@cumail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03588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5191" y="5701816"/>
            <a:ext cx="6432043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2.1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FOPL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Artificial Intelligence (20CSD-385)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Ankur Sharma(E13693)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6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Propositional logic</a:t>
            </a:r>
          </a:p>
          <a:p>
            <a:pPr marL="0" indent="0">
              <a:buNone/>
            </a:pPr>
            <a:r>
              <a:rPr lang="en-US" dirty="0"/>
              <a:t>	– Propositions are interpreted as true or false</a:t>
            </a:r>
          </a:p>
          <a:p>
            <a:pPr marL="0" indent="0">
              <a:buNone/>
            </a:pPr>
            <a:r>
              <a:rPr lang="en-US" dirty="0"/>
              <a:t>	– Infer truth of new propositions</a:t>
            </a:r>
          </a:p>
          <a:p>
            <a:pPr marL="0" indent="0">
              <a:buNone/>
            </a:pPr>
            <a:r>
              <a:rPr lang="en-US" dirty="0"/>
              <a:t>• First order logic</a:t>
            </a:r>
          </a:p>
          <a:p>
            <a:pPr lvl="1"/>
            <a:r>
              <a:rPr lang="en-US" dirty="0"/>
              <a:t>– Contains predicates, quantifiers and variables</a:t>
            </a:r>
          </a:p>
          <a:p>
            <a:pPr lvl="1"/>
            <a:r>
              <a:rPr lang="en-US" dirty="0"/>
              <a:t> E.g. Philosopher(a)  Scholar(a)</a:t>
            </a:r>
          </a:p>
          <a:p>
            <a:pPr lvl="1"/>
            <a:r>
              <a:rPr lang="en-US" dirty="0"/>
              <a:t> x, King(x)  Greedy (x)  Evil (x)</a:t>
            </a:r>
          </a:p>
          <a:p>
            <a:pPr lvl="1"/>
            <a:r>
              <a:rPr lang="en-US" dirty="0"/>
              <a:t>– Variables range over individuals (domain of discourse)</a:t>
            </a:r>
          </a:p>
          <a:p>
            <a:pPr marL="0" indent="0">
              <a:buNone/>
            </a:pPr>
            <a:r>
              <a:rPr lang="en-US" dirty="0"/>
              <a:t>• Second order logic</a:t>
            </a:r>
          </a:p>
          <a:p>
            <a:pPr lvl="1"/>
            <a:r>
              <a:rPr lang="en-US" dirty="0"/>
              <a:t>– Quantify over predicates and over sets of variables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9CFE0-3696-0F20-A3C0-8D46CF134AFF}"/>
              </a:ext>
            </a:extLst>
          </p:cNvPr>
          <p:cNvSpPr txBox="1"/>
          <p:nvPr/>
        </p:nvSpPr>
        <p:spPr>
          <a:xfrm>
            <a:off x="1444488" y="4963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Types of formal mathematical logic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0861F-A32A-691F-F4F6-32D31D0D95B7}"/>
              </a:ext>
            </a:extLst>
          </p:cNvPr>
          <p:cNvSpPr txBox="1"/>
          <p:nvPr/>
        </p:nvSpPr>
        <p:spPr>
          <a:xfrm>
            <a:off x="7407965" y="1719388"/>
            <a:ext cx="3816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Temporal logic</a:t>
            </a:r>
          </a:p>
          <a:p>
            <a:r>
              <a:rPr lang="en-US" dirty="0"/>
              <a:t>	• Truths and relationships change 	and depend on time</a:t>
            </a:r>
          </a:p>
          <a:p>
            <a:r>
              <a:rPr lang="en-US" dirty="0"/>
              <a:t>• Fuzzy logic</a:t>
            </a:r>
          </a:p>
          <a:p>
            <a:r>
              <a:rPr lang="en-US" dirty="0"/>
              <a:t>	– Uncertainty, contradictions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29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65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Representing Facts in First-Order Logic</a:t>
            </a:r>
          </a:p>
          <a:p>
            <a:pPr lvl="1"/>
            <a:r>
              <a:rPr lang="en-US" dirty="0"/>
              <a:t>1. Lucy* is a professor</a:t>
            </a:r>
          </a:p>
          <a:p>
            <a:pPr lvl="1"/>
            <a:r>
              <a:rPr lang="en-US" dirty="0"/>
              <a:t>2. All professors are people.</a:t>
            </a:r>
          </a:p>
          <a:p>
            <a:pPr lvl="1"/>
            <a:r>
              <a:rPr lang="en-US" dirty="0"/>
              <a:t>3. John is the dean.</a:t>
            </a:r>
          </a:p>
          <a:p>
            <a:pPr lvl="1"/>
            <a:r>
              <a:rPr lang="en-US" dirty="0"/>
              <a:t>4. Deans are professors.</a:t>
            </a:r>
          </a:p>
          <a:p>
            <a:pPr lvl="1"/>
            <a:r>
              <a:rPr lang="en-US" dirty="0"/>
              <a:t>5. All professors consider the dean a friend or don’t know him.</a:t>
            </a:r>
          </a:p>
          <a:p>
            <a:pPr lvl="1"/>
            <a:r>
              <a:rPr lang="en-US" dirty="0"/>
              <a:t>6. Everyone is a friend of someone.</a:t>
            </a:r>
          </a:p>
          <a:p>
            <a:pPr lvl="1"/>
            <a:r>
              <a:rPr lang="en-US" dirty="0"/>
              <a:t>7. People only criticize people that are not their friends.</a:t>
            </a:r>
          </a:p>
          <a:p>
            <a:pPr lvl="1"/>
            <a:r>
              <a:rPr lang="en-US" dirty="0"/>
              <a:t>8. Lucy criticized John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940EA-9586-C821-0D77-E109694BACED}"/>
              </a:ext>
            </a:extLst>
          </p:cNvPr>
          <p:cNvSpPr txBox="1"/>
          <p:nvPr/>
        </p:nvSpPr>
        <p:spPr>
          <a:xfrm>
            <a:off x="1391478" y="8224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14028F-249E-ED43-9F81-1C06BDDD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34" y="1395413"/>
            <a:ext cx="6096001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12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075AA8C-2BA5-5957-68E2-CD0A258D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13" y="859809"/>
            <a:ext cx="5090615" cy="5317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66E1E-C300-61BD-08B8-05BA846C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28" y="1467419"/>
            <a:ext cx="5558394" cy="48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 by Stuart Russell and Peter Norvig. Prentice-Hall, 2003 (2nd Edition).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4922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Ankur.e13693@cumail.in</a:t>
            </a:r>
            <a:endParaRPr lang="en-US" sz="3200" dirty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4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 is a research field that studies how to realize the intelligent human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 on a computer. The ultimate goal of AI is to make a computer that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learn, plan, and solve problems autonomously. Although AI has been studied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half a century, we still cannot make a computer that is as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 a human in all aspects, The main research topics in AI include: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reasoning, planning, natural language understanding, computer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vision, automatic programming, machine learning, and so on. Of course, these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are closely related with each other. In this course, we will study the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knowledge for understanding AI. We will introduce some basic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for problem solving; knowledge representation and reasoning;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recognition; fuzzy logic; and neural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90289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CO3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Design and </a:t>
                      </a:r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Analyse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 search algorithms on well formulated problems.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15B537-B657-160A-0801-1FB870A4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40032"/>
              </p:ext>
            </p:extLst>
          </p:nvPr>
        </p:nvGraphicFramePr>
        <p:xfrm>
          <a:off x="837127" y="3243739"/>
          <a:ext cx="10824649" cy="1031875"/>
        </p:xfrm>
        <a:graphic>
          <a:graphicData uri="http://schemas.openxmlformats.org/drawingml/2006/table">
            <a:tbl>
              <a:tblPr firstRow="1" firstCol="1" bandRow="1"/>
              <a:tblGrid>
                <a:gridCol w="943675">
                  <a:extLst>
                    <a:ext uri="{9D8B030D-6E8A-4147-A177-3AD203B41FA5}">
                      <a16:colId xmlns:a16="http://schemas.microsoft.com/office/drawing/2014/main" val="1503116313"/>
                    </a:ext>
                  </a:extLst>
                </a:gridCol>
                <a:gridCol w="9880974">
                  <a:extLst>
                    <a:ext uri="{9D8B030D-6E8A-4147-A177-3AD203B41FA5}">
                      <a16:colId xmlns:a16="http://schemas.microsoft.com/office/drawing/2014/main" val="3251309102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Arial"/>
                        </a:rPr>
                        <a:t>CO4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Arial"/>
                        </a:rPr>
                        <a:t>Evaluate the problem using Propositional and First order logic.</a:t>
                      </a:r>
                      <a:endParaRPr lang="en-IN" sz="22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30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52" y="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Unit-2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D1550A-EA1A-CFA7-E0E7-47D19D53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78849"/>
              </p:ext>
            </p:extLst>
          </p:nvPr>
        </p:nvGraphicFramePr>
        <p:xfrm>
          <a:off x="722291" y="1603513"/>
          <a:ext cx="10992631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2380679">
                  <a:extLst>
                    <a:ext uri="{9D8B030D-6E8A-4147-A177-3AD203B41FA5}">
                      <a16:colId xmlns:a16="http://schemas.microsoft.com/office/drawing/2014/main" val="3664551047"/>
                    </a:ext>
                  </a:extLst>
                </a:gridCol>
                <a:gridCol w="6329266">
                  <a:extLst>
                    <a:ext uri="{9D8B030D-6E8A-4147-A177-3AD203B41FA5}">
                      <a16:colId xmlns:a16="http://schemas.microsoft.com/office/drawing/2014/main" val="4157350119"/>
                    </a:ext>
                  </a:extLst>
                </a:gridCol>
                <a:gridCol w="2282686">
                  <a:extLst>
                    <a:ext uri="{9D8B030D-6E8A-4147-A177-3AD203B41FA5}">
                      <a16:colId xmlns:a16="http://schemas.microsoft.com/office/drawing/2014/main" val="224272025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Unit-2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 defTabSz="914400" rtl="0" eaLnBrk="1" latinLnBrk="0" hangingPunct="1"/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Contact Hours:15 hours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4796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Ch1. FOPL &amp; Knowledge representation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 order logic. Inference in first order logic, propositional vs. first order inference, unification &amp; lifts forward chaining, Backward chaining, Resolution,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1442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Ch2. REASONING Programming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26733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Reasoning under uncertainty, review of probability, Bayes’ Logic probabilistic interferences and dempster Shafer theory.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37683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 3. Knowledge representation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Knowledge representation issues, predicate logic- logic programming, semantic nets- frames and inheritance, constraint propagation, representing knowledge using rules, rules-based deduction systems.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53975" algn="jus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371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None/>
              <a:tabLst>
                <a:tab pos="32893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Artificial Intelligence: A Modern Approach by Stuart Russell and Peter Norvig. Prentice-Hall, 2003 (2ndEdition).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Elaine Riche, Kevin Knight and Shivashankar B. Nair, “Artificial Intelligence”, Third Edition, TMH Educations Pvt. Ltd., 2008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 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Nils J. Nilsson, “The Quest for Artificial Intelligence”, Second Edition, Cambridge University Press, 2009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Expert Systems – Dan W. Patterson, Prentice Hall of India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844" y="218819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FOPL &amp; Knowledge representation 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86CFD-E705-B916-CFD9-5E5973855DF6}"/>
              </a:ext>
            </a:extLst>
          </p:cNvPr>
          <p:cNvSpPr txBox="1"/>
          <p:nvPr/>
        </p:nvSpPr>
        <p:spPr>
          <a:xfrm>
            <a:off x="384313" y="2160105"/>
            <a:ext cx="1096948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order logic, Inference in first order logic, propositional vs. first order inference, unification &amp; lifts forward chaining, Backward chaining, Resolution</a:t>
            </a:r>
            <a:r>
              <a:rPr lang="en-US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6869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Propositional logic not expressive enough</a:t>
            </a:r>
          </a:p>
          <a:p>
            <a:pPr lvl="1"/>
            <a:r>
              <a:rPr lang="en-US" dirty="0"/>
              <a:t>– In Wumpus world we needed to explicitly write every</a:t>
            </a:r>
          </a:p>
          <a:p>
            <a:pPr lvl="1"/>
            <a:r>
              <a:rPr lang="en-US" dirty="0"/>
              <a:t>case of Breeze &amp; Pit relation</a:t>
            </a:r>
          </a:p>
          <a:p>
            <a:pPr lvl="1"/>
            <a:r>
              <a:rPr lang="en-US" dirty="0"/>
              <a:t>– Facts = propositions</a:t>
            </a:r>
          </a:p>
          <a:p>
            <a:pPr lvl="1"/>
            <a:r>
              <a:rPr lang="en-US" dirty="0"/>
              <a:t>– “All squares next to pits are breezy”</a:t>
            </a:r>
          </a:p>
          <a:p>
            <a:pPr marL="0" indent="0">
              <a:buNone/>
            </a:pPr>
            <a:r>
              <a:rPr lang="en-US" dirty="0"/>
              <a:t>• “Regular” programming languages mix facts</a:t>
            </a:r>
          </a:p>
          <a:p>
            <a:pPr lvl="1"/>
            <a:r>
              <a:rPr lang="en-US" dirty="0"/>
              <a:t>(data) and procedures (algorithms)</a:t>
            </a:r>
          </a:p>
          <a:p>
            <a:pPr lvl="1"/>
            <a:r>
              <a:rPr lang="en-US" dirty="0"/>
              <a:t>– 	World[2,2]=Pit</a:t>
            </a:r>
          </a:p>
          <a:p>
            <a:pPr lvl="1"/>
            <a:r>
              <a:rPr lang="en-US" dirty="0"/>
              <a:t>– Cannot deduce/compose facts automatically</a:t>
            </a:r>
          </a:p>
          <a:p>
            <a:pPr lvl="1"/>
            <a:r>
              <a:rPr lang="en-US" dirty="0"/>
              <a:t>– Declarative vs. Procedural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3FC2B-38A6-C353-53BD-C46599DE19E0}"/>
              </a:ext>
            </a:extLst>
          </p:cNvPr>
          <p:cNvSpPr txBox="1"/>
          <p:nvPr/>
        </p:nvSpPr>
        <p:spPr>
          <a:xfrm>
            <a:off x="1457739" y="795994"/>
            <a:ext cx="825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Beyond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211274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Natural language probably not used for</a:t>
            </a:r>
          </a:p>
          <a:p>
            <a:r>
              <a:rPr lang="en-US" dirty="0"/>
              <a:t>representation</a:t>
            </a:r>
          </a:p>
          <a:p>
            <a:r>
              <a:rPr lang="en-US" dirty="0"/>
              <a:t>– Used for communication</a:t>
            </a:r>
          </a:p>
          <a:p>
            <a:r>
              <a:rPr lang="en-US" dirty="0"/>
              <a:t>– “Look!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67317-D20E-5927-5531-F78274215EBD}"/>
              </a:ext>
            </a:extLst>
          </p:cNvPr>
          <p:cNvSpPr txBox="1"/>
          <p:nvPr/>
        </p:nvSpPr>
        <p:spPr>
          <a:xfrm>
            <a:off x="1815548" y="6810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Natural Language</a:t>
            </a:r>
          </a:p>
        </p:txBody>
      </p:sp>
    </p:spTree>
    <p:extLst>
      <p:ext uri="{BB962C8B-B14F-4D97-AF65-F5344CB8AC3E}">
        <p14:creationId xmlns:p14="http://schemas.microsoft.com/office/powerpoint/2010/main" val="4768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E132-F061-9C60-FB91-3CCAB23A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06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– Don’t treat propositions as “atomic” entities.</a:t>
            </a:r>
          </a:p>
          <a:p>
            <a:pPr marL="0" indent="0">
              <a:buNone/>
            </a:pPr>
            <a:r>
              <a:rPr lang="en-US" dirty="0"/>
              <a:t>• First-Order Logic:</a:t>
            </a:r>
          </a:p>
          <a:p>
            <a:pPr lvl="1"/>
            <a:r>
              <a:rPr lang="en-US" dirty="0"/>
              <a:t>– Objects: cs4701, </a:t>
            </a:r>
            <a:r>
              <a:rPr lang="en-US" dirty="0" err="1"/>
              <a:t>fred</a:t>
            </a:r>
            <a:r>
              <a:rPr lang="en-US" dirty="0"/>
              <a:t>, ph219, </a:t>
            </a:r>
            <a:r>
              <a:rPr lang="en-US" dirty="0" err="1"/>
              <a:t>emptylist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– Relations/Predicates: </a:t>
            </a:r>
            <a:r>
              <a:rPr lang="en-US" dirty="0" err="1"/>
              <a:t>is_Man</a:t>
            </a:r>
            <a:r>
              <a:rPr lang="en-US" dirty="0"/>
              <a:t>(</a:t>
            </a:r>
            <a:r>
              <a:rPr lang="en-US" dirty="0" err="1"/>
              <a:t>fred</a:t>
            </a:r>
            <a:r>
              <a:rPr lang="en-US" dirty="0"/>
              <a:t>), Located(cs4701,</a:t>
            </a:r>
          </a:p>
          <a:p>
            <a:r>
              <a:rPr lang="en-US" dirty="0"/>
              <a:t>ph219), </a:t>
            </a:r>
            <a:r>
              <a:rPr lang="en-US" dirty="0" err="1"/>
              <a:t>is_kind_of</a:t>
            </a:r>
            <a:r>
              <a:rPr lang="en-US" dirty="0"/>
              <a:t>(apple, fruit)…</a:t>
            </a:r>
          </a:p>
          <a:p>
            <a:pPr marL="0" indent="0">
              <a:buNone/>
            </a:pPr>
            <a:r>
              <a:rPr lang="en-US" dirty="0"/>
              <a:t>• Note: Relations typically correspond to verbs</a:t>
            </a:r>
          </a:p>
          <a:p>
            <a:pPr lvl="1"/>
            <a:r>
              <a:rPr lang="en-US" dirty="0"/>
              <a:t>– Functions: </a:t>
            </a:r>
            <a:r>
              <a:rPr lang="en-US" dirty="0" err="1"/>
              <a:t>Best_friend</a:t>
            </a:r>
            <a:r>
              <a:rPr lang="en-US" dirty="0"/>
              <a:t>(), </a:t>
            </a:r>
            <a:r>
              <a:rPr lang="en-US" dirty="0" err="1"/>
              <a:t>beginning_of</a:t>
            </a:r>
            <a:r>
              <a:rPr lang="en-US" dirty="0"/>
              <a:t>() : Returns object(s)</a:t>
            </a:r>
          </a:p>
          <a:p>
            <a:pPr lvl="1"/>
            <a:r>
              <a:rPr lang="en-US" dirty="0"/>
              <a:t>– Connectives: , , , , </a:t>
            </a:r>
          </a:p>
          <a:p>
            <a:pPr lvl="1"/>
            <a:r>
              <a:rPr lang="en-US" dirty="0"/>
              <a:t>– Quantifiers:</a:t>
            </a:r>
          </a:p>
          <a:p>
            <a:pPr lvl="1"/>
            <a:r>
              <a:rPr lang="en-US" dirty="0"/>
              <a:t>• Universal: x: ( </a:t>
            </a:r>
            <a:r>
              <a:rPr lang="en-US" dirty="0" err="1"/>
              <a:t>is_Man</a:t>
            </a:r>
            <a:r>
              <a:rPr lang="en-US" dirty="0"/>
              <a:t>(x) ) </a:t>
            </a:r>
            <a:r>
              <a:rPr lang="en-US" dirty="0" err="1"/>
              <a:t>is_Mortal</a:t>
            </a:r>
            <a:r>
              <a:rPr lang="en-US" dirty="0"/>
              <a:t>(x) )</a:t>
            </a:r>
          </a:p>
          <a:p>
            <a:pPr lvl="1"/>
            <a:r>
              <a:rPr lang="en-US" dirty="0"/>
              <a:t>• Existential: y: ( </a:t>
            </a:r>
            <a:r>
              <a:rPr lang="en-US" dirty="0" err="1"/>
              <a:t>is_Father</a:t>
            </a:r>
            <a:r>
              <a:rPr lang="en-US" dirty="0"/>
              <a:t>(y, </a:t>
            </a:r>
            <a:r>
              <a:rPr lang="en-US" dirty="0" err="1"/>
              <a:t>fred</a:t>
            </a:r>
            <a:r>
              <a:rPr lang="en-US" dirty="0"/>
              <a:t>) )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D67F2-87BF-6309-63F5-FB69BCF2A991}"/>
              </a:ext>
            </a:extLst>
          </p:cNvPr>
          <p:cNvSpPr txBox="1"/>
          <p:nvPr/>
        </p:nvSpPr>
        <p:spPr>
          <a:xfrm>
            <a:off x="1272209" y="6810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/>
              <a:t>First-Order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A53DF-D32A-ADCF-2B7B-3DD8A825D801}"/>
              </a:ext>
            </a:extLst>
          </p:cNvPr>
          <p:cNvSpPr txBox="1"/>
          <p:nvPr/>
        </p:nvSpPr>
        <p:spPr>
          <a:xfrm>
            <a:off x="7566992" y="1825625"/>
            <a:ext cx="412142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Predicates </a:t>
            </a:r>
          </a:p>
          <a:p>
            <a:r>
              <a:rPr lang="en-US" dirty="0"/>
              <a:t>• In traditional grammar, a predicate is one of the two main parts of a sentence the other being the subject, which the predicate modifies. </a:t>
            </a:r>
          </a:p>
          <a:p>
            <a:r>
              <a:rPr lang="en-US" dirty="0"/>
              <a:t>• "John is yellow" John acts as the subject, and is yellow acts as the predicate. </a:t>
            </a:r>
          </a:p>
          <a:p>
            <a:r>
              <a:rPr lang="en-US" dirty="0"/>
              <a:t>• The predicate is much like a verb phrase. </a:t>
            </a:r>
          </a:p>
          <a:p>
            <a:r>
              <a:rPr lang="en-US" dirty="0"/>
              <a:t>• In linguistic semantics a predicate is an expression that can be true of something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11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2BFF99-5F93-4759-91EF-2AFD00F1E8C7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1312</TotalTime>
  <Words>999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Casper</vt:lpstr>
      <vt:lpstr>Times New Roman</vt:lpstr>
      <vt:lpstr>1_Office Theme</vt:lpstr>
      <vt:lpstr>Contents Slide Master</vt:lpstr>
      <vt:lpstr>CorelDRAW</vt:lpstr>
      <vt:lpstr>PowerPoint Presentation</vt:lpstr>
      <vt:lpstr>Artificial Intelligence : Course Objectives</vt:lpstr>
      <vt:lpstr>COURSE OUTCOMES</vt:lpstr>
      <vt:lpstr>Unit-2 Syllabus</vt:lpstr>
      <vt:lpstr>SUGGESTIVE READINGS</vt:lpstr>
      <vt:lpstr>FOPL &amp; Knowledge representation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Mr Ankur Sharma</cp:lastModifiedBy>
  <cp:revision>152</cp:revision>
  <dcterms:created xsi:type="dcterms:W3CDTF">2019-01-09T10:33:58Z</dcterms:created>
  <dcterms:modified xsi:type="dcterms:W3CDTF">2023-01-20T06:24:52Z</dcterms:modified>
</cp:coreProperties>
</file>