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  <p:sldMasterId id="2147483686" r:id="rId2"/>
  </p:sldMasterIdLst>
  <p:notesMasterIdLst>
    <p:notesMasterId r:id="rId24"/>
  </p:notesMasterIdLst>
  <p:handoutMasterIdLst>
    <p:handoutMasterId r:id="rId25"/>
  </p:handoutMasterIdLst>
  <p:sldIdLst>
    <p:sldId id="525" r:id="rId3"/>
    <p:sldId id="522" r:id="rId4"/>
    <p:sldId id="265" r:id="rId5"/>
    <p:sldId id="490" r:id="rId6"/>
    <p:sldId id="570" r:id="rId7"/>
    <p:sldId id="528" r:id="rId8"/>
    <p:sldId id="571" r:id="rId9"/>
    <p:sldId id="579" r:id="rId10"/>
    <p:sldId id="584" r:id="rId11"/>
    <p:sldId id="583" r:id="rId12"/>
    <p:sldId id="582" r:id="rId13"/>
    <p:sldId id="581" r:id="rId14"/>
    <p:sldId id="580" r:id="rId15"/>
    <p:sldId id="589" r:id="rId16"/>
    <p:sldId id="585" r:id="rId17"/>
    <p:sldId id="588" r:id="rId18"/>
    <p:sldId id="587" r:id="rId19"/>
    <p:sldId id="586" r:id="rId20"/>
    <p:sldId id="592" r:id="rId21"/>
    <p:sldId id="578" r:id="rId22"/>
    <p:sldId id="52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0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70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vineet.e13038@cumail.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25771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7" y="103588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55191" y="5701816"/>
            <a:ext cx="6432043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– 2.1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FOPL</a:t>
            </a:r>
            <a:endParaRPr lang="en-US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7492" y="1461582"/>
            <a:ext cx="11103427" cy="339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4800" b="1" dirty="0">
                <a:latin typeface="Cambria" panose="02040503050406030204" pitchFamily="18" charset="0"/>
              </a:rPr>
              <a:t>APEX INSTITUTE OF TECHNOLOGY</a:t>
            </a:r>
            <a:endParaRPr lang="en-US" sz="4800" dirty="0">
              <a:latin typeface="Cambria" panose="02040503050406030204" pitchFamily="18" charset="0"/>
            </a:endParaRPr>
          </a:p>
          <a:p>
            <a:pPr algn="ctr"/>
            <a:r>
              <a:rPr lang="en-IN" sz="3200" b="1" dirty="0">
                <a:latin typeface="Cambria" panose="02040503050406030204" pitchFamily="18" charset="0"/>
              </a:rPr>
              <a:t>DEPARTMENT OF COMPUTER SCIENCE &amp; ENGINEERING</a:t>
            </a:r>
            <a:endParaRPr lang="en-US" sz="3200" b="1" dirty="0">
              <a:latin typeface="Cambria" panose="020405030504060302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en-US" sz="3200" b="1" dirty="0">
              <a:latin typeface="Cambria" panose="02040503050406030204" pitchFamily="18" charset="0"/>
              <a:ea typeface="Calibri" charset="0"/>
              <a:cs typeface="Times New Roman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Artificial Intelligence (20CSD-385)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Faculty: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Ankur Sharma(E13693)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7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71CEB3-B873-83F9-3BF6-1993C7B7B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053" y="1375051"/>
            <a:ext cx="5403130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25B64-624B-70F6-1223-7319EF37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1DC6FE-A13C-1458-4168-A508114D8060}"/>
              </a:ext>
            </a:extLst>
          </p:cNvPr>
          <p:cNvSpPr txBox="1"/>
          <p:nvPr/>
        </p:nvSpPr>
        <p:spPr>
          <a:xfrm>
            <a:off x="5936974" y="1623549"/>
            <a:ext cx="58177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Algorithm: Resolution Proof</a:t>
            </a:r>
          </a:p>
          <a:p>
            <a:r>
              <a:rPr lang="en-US" dirty="0"/>
              <a:t>• Negate the original theorem to be proved, and add the </a:t>
            </a:r>
          </a:p>
          <a:p>
            <a:r>
              <a:rPr lang="en-US" dirty="0"/>
              <a:t>result to the knowledge base. </a:t>
            </a:r>
          </a:p>
          <a:p>
            <a:r>
              <a:rPr lang="en-US" dirty="0"/>
              <a:t>• Bring knowledge base into conjunctive normal form </a:t>
            </a:r>
          </a:p>
          <a:p>
            <a:r>
              <a:rPr lang="en-US" dirty="0"/>
              <a:t>(CNF) </a:t>
            </a:r>
          </a:p>
          <a:p>
            <a:r>
              <a:rPr lang="en-US" dirty="0"/>
              <a:t>– CNF: conjunctions of disjunctions</a:t>
            </a:r>
          </a:p>
          <a:p>
            <a:r>
              <a:rPr lang="en-US" dirty="0"/>
              <a:t>– Each disjunction is called a clause.</a:t>
            </a:r>
          </a:p>
          <a:p>
            <a:r>
              <a:rPr lang="en-US" dirty="0"/>
              <a:t>• Repeat until there is no resolvable pair of clauses:</a:t>
            </a:r>
          </a:p>
          <a:p>
            <a:r>
              <a:rPr lang="en-US" dirty="0"/>
              <a:t>– Find resolvable clauses and resolve them.</a:t>
            </a:r>
          </a:p>
          <a:p>
            <a:r>
              <a:rPr lang="en-US" dirty="0"/>
              <a:t>– Add the results of resolution to the knowledge base.</a:t>
            </a:r>
          </a:p>
          <a:p>
            <a:r>
              <a:rPr lang="en-US" dirty="0"/>
              <a:t>– If NIL (empty clause) is produced, stop and report that the </a:t>
            </a:r>
          </a:p>
          <a:p>
            <a:r>
              <a:rPr lang="en-US" dirty="0"/>
              <a:t>(original) theorem is true.</a:t>
            </a:r>
          </a:p>
          <a:p>
            <a:r>
              <a:rPr lang="en-US" dirty="0"/>
              <a:t>• Report that the (original) theorem is false.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24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3D369F-436C-B3D5-7267-CB404BC2B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183" y="556592"/>
            <a:ext cx="10376452" cy="579975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78326-2428-1C41-5B56-54ACA843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2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10F1-AE78-2288-8601-F0EFEC9D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Resolution Example: Propositional Logic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BFC0F2-4D64-4E92-30CA-1CDCE50BB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388" y="1690688"/>
            <a:ext cx="6542945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2A203-774C-8948-7D4D-13A46A03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E32F62-0D3A-90DF-0CF5-B9147D4C0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227" y="1501982"/>
            <a:ext cx="5658678" cy="20628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7A7F03-34D4-7A99-E50C-5960FC785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431" y="3578020"/>
            <a:ext cx="5746474" cy="265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75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FAC5-9ABE-3B97-9595-169F0AB6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AE2A3-0E14-EFD6-37E4-3A75ED42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85800" cy="4351338"/>
          </a:xfrm>
        </p:spPr>
        <p:txBody>
          <a:bodyPr/>
          <a:lstStyle/>
          <a:p>
            <a:r>
              <a:rPr lang="en-US" dirty="0"/>
              <a:t>Unify procedure: Unify(P,Q) takes two atomic (i.e. single predicates) sentences P and Q and returns a substitution that makes P and Q identical. </a:t>
            </a:r>
          </a:p>
          <a:p>
            <a:r>
              <a:rPr lang="en-US" dirty="0"/>
              <a:t>Unifier: a substitution that makes two clauses resolvable.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05A7B-79AE-097C-5067-C112890F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9B894C-1BB8-017E-A7C1-2E20DB9FB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136525"/>
            <a:ext cx="6267450" cy="2447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A0B2B4-49FA-5957-E472-E218EE43B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000" y="2301703"/>
            <a:ext cx="6920326" cy="454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D62E50-76DE-9F7E-540F-032E5DDA2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39" y="1733265"/>
            <a:ext cx="5841136" cy="375361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CFED8-7194-F4C0-AA05-51D6D7DA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88E342-C6B9-780B-907C-D6A418E4C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668" y="823912"/>
            <a:ext cx="5982056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2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8B8D-0E4C-5D1E-9DF2-A1F3E221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958385" cy="900350"/>
          </a:xfrm>
        </p:spPr>
        <p:txBody>
          <a:bodyPr/>
          <a:lstStyle/>
          <a:p>
            <a:r>
              <a:rPr lang="en-IN" b="1" dirty="0"/>
              <a:t>Unification (example)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893D38-0730-04A5-D1E8-4AAE9FAEF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797" y="1448039"/>
            <a:ext cx="10317707" cy="509087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FFE20-658D-B678-CECE-613268CE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2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090E-1393-D501-D565-9F6BEC5A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Subsumption Lattice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7B70DF-43B7-2FE9-ED65-60BC470B1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37" y="2047164"/>
            <a:ext cx="11303132" cy="412162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9C5DF-B818-579B-24B7-E856265F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55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1C60-08D8-F3B8-DBF7-DF2F449D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More Complicated Sentences to CNF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08FDA0-06D2-E138-E087-CBE814A8B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438" y="1847850"/>
            <a:ext cx="10515599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61A81-FE6E-C2BB-AED5-5F398471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95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92F3-A35A-13E0-4F02-6F1CD1F9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 Mistake in proof by Resolution</a:t>
            </a:r>
            <a:endParaRPr lang="en-IN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2603CA-754F-E6F1-23E3-0F2FB3C3A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348" y="1590261"/>
            <a:ext cx="11198087" cy="458670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FB0FA-7397-BDC6-67C8-CBE372F0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5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24E03-0310-72FC-254D-B537C587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Proof by Resolution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C8C804-6314-4EFE-BBA8-4CE32F370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123" y="1351722"/>
            <a:ext cx="11039060" cy="482524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84AAF-A020-B935-1E3D-D2A7A4A7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5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0"/>
            <a:ext cx="10515600" cy="1352282"/>
          </a:xfrm>
        </p:spPr>
        <p:txBody>
          <a:bodyPr>
            <a:norm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: Course Objectives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4095" y="1146220"/>
            <a:ext cx="11075831" cy="5484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(AI) is a research field that studies how to realize the intelligent human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behaviors on a computer. The ultimate goal of AI is to make a computer that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learn, plan, and solve problems autonomously. Although AI has been studied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more than half a century, we still cannot make a computer that is as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intelligent as a human in all aspects, The main research topics in AI include: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solving, reasoning, planning, natural language understanding, computer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vision, automatic programming, machine learning, and so on. Of course, these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topics are closely related with each other. In this course, we will study the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fundamental knowledge for understanding AI. We will introduce some basic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algorithms for problem solving; knowledge representation and reasoning;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 recognition; fuzzy logic; and neural networks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Artificial Intelligence: A Modern Approach by Stuart Russell and Peter Norvig. Prentice-Hall, 2003 (2nd Edition).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48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CAD0D7B8-E462-453C-B296-CA0154FA54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114005" y="4994043"/>
            <a:ext cx="54922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sz="3200" dirty="0">
                <a:latin typeface="Casper" panose="02000506000000020004" pitchFamily="2" charset="0"/>
                <a:cs typeface="Segoe UI" panose="020B0502040204020203" pitchFamily="34" charset="0"/>
              </a:rPr>
              <a:t>Email: </a:t>
            </a:r>
            <a:r>
              <a:rPr lang="en-US" sz="3200" dirty="0">
                <a:latin typeface="Casper" panose="02000506000000020004" pitchFamily="2" charset="0"/>
                <a:cs typeface="Segoe UI" panose="020B0502040204020203" pitchFamily="34" charset="0"/>
                <a:hlinkClick r:id="rId4"/>
              </a:rPr>
              <a:t>Ankur.e13693@cumail.in</a:t>
            </a:r>
            <a:endParaRPr lang="en-US" sz="3200" dirty="0">
              <a:latin typeface="Casper" panose="02000506000000020004" pitchFamily="2" charset="0"/>
              <a:cs typeface="Segoe UI" panose="020B0502040204020203" pitchFamily="34" charset="0"/>
            </a:endParaRPr>
          </a:p>
          <a:p>
            <a:r>
              <a:rPr lang="en-US" sz="3200" dirty="0">
                <a:latin typeface="Casper" panose="02000506000000020004" pitchFamily="2" charset="0"/>
                <a:cs typeface="Segoe UI" panose="020B0502040204020203" pitchFamily="34" charset="0"/>
              </a:rPr>
              <a:t> </a:t>
            </a:r>
            <a:endParaRPr lang="en-US" sz="32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5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0166" y="351468"/>
            <a:ext cx="1112551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OUTCOMES</a:t>
            </a:r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0497" y="1170835"/>
            <a:ext cx="8880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this course, the students shall be able to:-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90289"/>
              </p:ext>
            </p:extLst>
          </p:nvPr>
        </p:nvGraphicFramePr>
        <p:xfrm>
          <a:off x="837127" y="1931829"/>
          <a:ext cx="10824649" cy="722595"/>
        </p:xfrm>
        <a:graphic>
          <a:graphicData uri="http://schemas.openxmlformats.org/drawingml/2006/table">
            <a:tbl>
              <a:tblPr firstRow="1" firstCol="1" bandRow="1"/>
              <a:tblGrid>
                <a:gridCol w="94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2595">
                <a:tc>
                  <a:txBody>
                    <a:bodyPr/>
                    <a:lstStyle/>
                    <a:p>
                      <a:pPr marL="0" marR="53975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1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CO3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3975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Arial"/>
                        </a:rPr>
                        <a:t>Design and </a:t>
                      </a:r>
                      <a:r>
                        <a:rPr lang="en-US" sz="2200" b="1" kern="120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Arial"/>
                        </a:rPr>
                        <a:t>Analyse</a:t>
                      </a:r>
                      <a:r>
                        <a:rPr lang="en-US" sz="2200" b="1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Arial"/>
                        </a:rPr>
                        <a:t> search algorithms on well formulated problems.</a:t>
                      </a:r>
                      <a:endParaRPr lang="en-IN" sz="22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15B537-B657-160A-0801-1FB870A4A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940032"/>
              </p:ext>
            </p:extLst>
          </p:nvPr>
        </p:nvGraphicFramePr>
        <p:xfrm>
          <a:off x="837127" y="3243739"/>
          <a:ext cx="10824649" cy="1031875"/>
        </p:xfrm>
        <a:graphic>
          <a:graphicData uri="http://schemas.openxmlformats.org/drawingml/2006/table">
            <a:tbl>
              <a:tblPr firstRow="1" firstCol="1" bandRow="1"/>
              <a:tblGrid>
                <a:gridCol w="943675">
                  <a:extLst>
                    <a:ext uri="{9D8B030D-6E8A-4147-A177-3AD203B41FA5}">
                      <a16:colId xmlns:a16="http://schemas.microsoft.com/office/drawing/2014/main" val="1503116313"/>
                    </a:ext>
                  </a:extLst>
                </a:gridCol>
                <a:gridCol w="9880974">
                  <a:extLst>
                    <a:ext uri="{9D8B030D-6E8A-4147-A177-3AD203B41FA5}">
                      <a16:colId xmlns:a16="http://schemas.microsoft.com/office/drawing/2014/main" val="3251309102"/>
                    </a:ext>
                  </a:extLst>
                </a:gridCol>
              </a:tblGrid>
              <a:tr h="1031875">
                <a:tc>
                  <a:txBody>
                    <a:bodyPr/>
                    <a:lstStyle/>
                    <a:p>
                      <a:pPr marL="0" marR="53975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8305" algn="l"/>
                        </a:tabLst>
                      </a:pPr>
                      <a:r>
                        <a:rPr lang="en-US" sz="2200" b="1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/>
                        </a:rPr>
                        <a:t>CO4</a:t>
                      </a:r>
                      <a:endParaRPr lang="en-IN" sz="22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3975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Arial"/>
                        </a:rPr>
                        <a:t>Evaluate the problem using Propositional and First order logic.</a:t>
                      </a:r>
                      <a:endParaRPr lang="en-IN" sz="22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306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09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52" y="0"/>
            <a:ext cx="10515600" cy="858368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Unit-2 Syllabus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D1550A-EA1A-CFA7-E0E7-47D19D533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78849"/>
              </p:ext>
            </p:extLst>
          </p:nvPr>
        </p:nvGraphicFramePr>
        <p:xfrm>
          <a:off x="722291" y="1603513"/>
          <a:ext cx="10992631" cy="5181600"/>
        </p:xfrm>
        <a:graphic>
          <a:graphicData uri="http://schemas.openxmlformats.org/drawingml/2006/table">
            <a:tbl>
              <a:tblPr firstRow="1" firstCol="1" bandRow="1"/>
              <a:tblGrid>
                <a:gridCol w="2380679">
                  <a:extLst>
                    <a:ext uri="{9D8B030D-6E8A-4147-A177-3AD203B41FA5}">
                      <a16:colId xmlns:a16="http://schemas.microsoft.com/office/drawing/2014/main" val="3664551047"/>
                    </a:ext>
                  </a:extLst>
                </a:gridCol>
                <a:gridCol w="6329266">
                  <a:extLst>
                    <a:ext uri="{9D8B030D-6E8A-4147-A177-3AD203B41FA5}">
                      <a16:colId xmlns:a16="http://schemas.microsoft.com/office/drawing/2014/main" val="4157350119"/>
                    </a:ext>
                  </a:extLst>
                </a:gridCol>
                <a:gridCol w="2282686">
                  <a:extLst>
                    <a:ext uri="{9D8B030D-6E8A-4147-A177-3AD203B41FA5}">
                      <a16:colId xmlns:a16="http://schemas.microsoft.com/office/drawing/2014/main" val="2242720259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53975" algn="just" defTabSz="914400" rtl="0" eaLnBrk="1" latinLnBrk="0" hangingPunct="1"/>
                      <a:r>
                        <a:rPr lang="en-US" sz="24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Unit-2</a:t>
                      </a:r>
                      <a:endParaRPr lang="en-IN" sz="24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3975" algn="just" defTabSz="914400" rtl="0" eaLnBrk="1" latinLnBrk="0" hangingPunct="1"/>
                      <a:r>
                        <a:rPr lang="en-US" sz="24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 </a:t>
                      </a:r>
                      <a:endParaRPr lang="en-IN" sz="24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3975" algn="just" defTabSz="914400" rtl="0" eaLnBrk="1" latinLnBrk="0" hangingPunct="1"/>
                      <a:r>
                        <a:rPr lang="en-US" sz="24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Contact Hours:15 hours</a:t>
                      </a:r>
                      <a:endParaRPr lang="en-IN" sz="24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047965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R="53975" algn="just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Ch1. FOPL &amp; Knowledge representation 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First order logic. Inference in first order logic, propositional vs. first order inference, unification &amp; lifts forward chaining, Backward chaining, Resolution, 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81442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R="53975" algn="just"/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Ch2. REASONING Programming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: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R="267335" algn="jus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Reasoning under uncertainty, review of probability, Bayes’ Logic probabilistic interferences and dempster Shafer theory. 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237683"/>
                  </a:ext>
                </a:extLst>
              </a:tr>
              <a:tr h="1625600">
                <a:tc>
                  <a:txBody>
                    <a:bodyPr/>
                    <a:lstStyle/>
                    <a:p>
                      <a:pPr marR="53975" algn="just"/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 3. Knowledge representation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Knowledge representation issues, predicate logic- logic programming, semantic nets- frames and inheritance, constraint propagation, representing knowledge using rules, rules-based deduction systems.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R="53975" algn="jus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371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SUGGESTIVE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I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BOOKS</a:t>
            </a: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1700"/>
              </a:spcBef>
              <a:spcAft>
                <a:spcPts val="1200"/>
              </a:spcAft>
              <a:buNone/>
              <a:tabLst>
                <a:tab pos="32893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Artificial Intelligence: A Modern Approach by Stuart Russell and Peter Norvig. Prentice-Hall, 2003 (2ndEdition).</a:t>
            </a:r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	Elaine Riche, Kevin Knight and Shivashankar B. Nair, “Artificial Intelligence”, Third Edition, TMH Educations Pvt. Ltd., 2008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000" dirty="0"/>
          </a:p>
          <a:p>
            <a:pPr algn="just"/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875"/>
              </a:lnSpc>
              <a:spcAft>
                <a:spcPts val="75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R1 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Nils J. Nilsson, “The Quest for Artificial Intelligence”, Second Edition, Cambridge University Press, 2009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R2      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Artificial Intelligence and Expert Systems – Dan W. Patterson, Prentice Hall of India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ts val="1875"/>
              </a:lnSpc>
              <a:spcAft>
                <a:spcPts val="75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0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844" y="218819"/>
            <a:ext cx="10515600" cy="1325563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5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FOPL &amp; Knowledge representation </a:t>
            </a:r>
            <a:endParaRPr lang="en-US" sz="248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86CFD-E705-B916-CFD9-5E5973855DF6}"/>
              </a:ext>
            </a:extLst>
          </p:cNvPr>
          <p:cNvSpPr txBox="1"/>
          <p:nvPr/>
        </p:nvSpPr>
        <p:spPr>
          <a:xfrm>
            <a:off x="384313" y="2160105"/>
            <a:ext cx="1096948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 order logic, Inference in first order logic, propositional vs. first order inference, unification &amp; lifts forward chaining, Backward chaining, Resolution</a:t>
            </a:r>
            <a:r>
              <a:rPr lang="en-US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416869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C1A167B-FD25-1FFA-E0BE-E4CAD76B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Inference Procedures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3E132-F061-9C60-FB91-3CCAB23A9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There exist complete and sound proof procedures for propositional and FOL.</a:t>
            </a:r>
          </a:p>
          <a:p>
            <a:pPr marL="0" indent="0">
              <a:buNone/>
            </a:pPr>
            <a:r>
              <a:rPr lang="en-US" dirty="0"/>
              <a:t>– Propositional logic</a:t>
            </a:r>
          </a:p>
          <a:p>
            <a:pPr marL="0" indent="0">
              <a:buNone/>
            </a:pPr>
            <a:r>
              <a:rPr lang="en-US" dirty="0"/>
              <a:t>	• Use the definition of entailment directly. Proof procedure is exponential in n, the number of symbols.</a:t>
            </a:r>
          </a:p>
          <a:p>
            <a:pPr marL="0" indent="0">
              <a:buNone/>
            </a:pPr>
            <a:r>
              <a:rPr lang="en-US" dirty="0"/>
              <a:t>	• In practice, can be much faster…</a:t>
            </a:r>
          </a:p>
          <a:p>
            <a:pPr marL="0" indent="0">
              <a:buNone/>
            </a:pPr>
            <a:r>
              <a:rPr lang="en-US" dirty="0"/>
              <a:t>	• Polynomial-time inference procedure exists when KB is expressed as </a:t>
            </a:r>
            <a:r>
              <a:rPr lang="en-US" b="1" dirty="0"/>
              <a:t>Horn clauses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where the Pi and Q are non-negated atoms.</a:t>
            </a:r>
          </a:p>
          <a:p>
            <a:pPr marL="0" indent="0">
              <a:buNone/>
            </a:pPr>
            <a:r>
              <a:rPr lang="en-US" dirty="0"/>
              <a:t>– First-Order logic</a:t>
            </a:r>
          </a:p>
          <a:p>
            <a:pPr marL="0" indent="0">
              <a:buNone/>
            </a:pPr>
            <a:r>
              <a:rPr lang="en-US" dirty="0"/>
              <a:t>	• </a:t>
            </a:r>
            <a:r>
              <a:rPr lang="en-US" dirty="0" err="1"/>
              <a:t>Godel’s</a:t>
            </a:r>
            <a:r>
              <a:rPr lang="en-US" dirty="0"/>
              <a:t> completeness theorem showed that a proof procedure exists…</a:t>
            </a:r>
          </a:p>
          <a:p>
            <a:pPr marL="0" indent="0">
              <a:buNone/>
            </a:pPr>
            <a:r>
              <a:rPr lang="en-US" dirty="0"/>
              <a:t>	• But none was demonstrated until Robinson’s 1965 resolution algorithm.</a:t>
            </a:r>
          </a:p>
          <a:p>
            <a:pPr marL="0" indent="0">
              <a:buNone/>
            </a:pPr>
            <a:r>
              <a:rPr lang="en-US" dirty="0"/>
              <a:t>• Entailment in first-order logic is semi decidable.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81F008-B06E-C7BC-B1A8-55510E250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732" y="3886789"/>
            <a:ext cx="2582518" cy="37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4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1C37-BD37-8677-03D6-BADA443E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CAB38-C140-6C5E-F275-DC374420F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5908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Reduction to propositional logic </a:t>
            </a:r>
          </a:p>
          <a:p>
            <a:pPr marL="0" indent="0">
              <a:buNone/>
            </a:pPr>
            <a:r>
              <a:rPr lang="en-US" dirty="0"/>
              <a:t>	– Then use propositional logic inference, e.g. enumeration, chaining </a:t>
            </a:r>
          </a:p>
          <a:p>
            <a:pPr marL="0" indent="0">
              <a:buNone/>
            </a:pPr>
            <a:r>
              <a:rPr lang="en-US" dirty="0"/>
              <a:t>• Manipulate rules directly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2E8DB-FD60-21F1-C75B-D0800823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6A02C-BE4E-7D38-34D5-9B410209E2FD}"/>
              </a:ext>
            </a:extLst>
          </p:cNvPr>
          <p:cNvSpPr txBox="1"/>
          <p:nvPr/>
        </p:nvSpPr>
        <p:spPr>
          <a:xfrm>
            <a:off x="6334539" y="7564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Universal Instantiation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A8E217-55FB-9184-E67A-C61E69AB0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817" y="1536082"/>
            <a:ext cx="6301409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9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E237-A34D-D857-5380-052EC1E5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Existential Instantiation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947745-4E6C-5AA3-8D4D-B3A5EA38F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178706"/>
            <a:ext cx="6228522" cy="348615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C75D9-2D62-6E13-574C-78CFFFDA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393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12BFF99-5F93-4759-91EF-2AFD00F1E8C7}">
  <we:reference id="f12c312d-282a-4734-8843-05915fdfef0b" version="4.3.3.0" store="EXCatalog" storeType="EXCatalog"/>
  <we:alternateReferences>
    <we:reference id="WA104178141" version="4.3.3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1354</TotalTime>
  <Words>843</Words>
  <Application>Microsoft Office PowerPoint</Application>
  <PresentationFormat>Widescreen</PresentationFormat>
  <Paragraphs>105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Casper</vt:lpstr>
      <vt:lpstr>Times New Roman</vt:lpstr>
      <vt:lpstr>1_Office Theme</vt:lpstr>
      <vt:lpstr>Contents Slide Master</vt:lpstr>
      <vt:lpstr>CorelDRAW</vt:lpstr>
      <vt:lpstr>PowerPoint Presentation</vt:lpstr>
      <vt:lpstr>Artificial Intelligence : Course Objectives</vt:lpstr>
      <vt:lpstr>COURSE OUTCOMES</vt:lpstr>
      <vt:lpstr>Unit-2 Syllabus</vt:lpstr>
      <vt:lpstr>SUGGESTIVE READINGS</vt:lpstr>
      <vt:lpstr>FOPL &amp; Knowledge representation </vt:lpstr>
      <vt:lpstr>Inference Procedures</vt:lpstr>
      <vt:lpstr>Types of inference</vt:lpstr>
      <vt:lpstr>Existential Instantiation</vt:lpstr>
      <vt:lpstr>PowerPoint Presentation</vt:lpstr>
      <vt:lpstr>PowerPoint Presentation</vt:lpstr>
      <vt:lpstr>Resolution Example: Propositional Logic</vt:lpstr>
      <vt:lpstr>Unification</vt:lpstr>
      <vt:lpstr>PowerPoint Presentation</vt:lpstr>
      <vt:lpstr>Unification (example)</vt:lpstr>
      <vt:lpstr>Subsumption Lattice</vt:lpstr>
      <vt:lpstr>Converting More Complicated Sentences to CNF</vt:lpstr>
      <vt:lpstr>Find Mistake in proof by Resolution</vt:lpstr>
      <vt:lpstr>Proof by Resolution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Mr Ankur Sharma</cp:lastModifiedBy>
  <cp:revision>154</cp:revision>
  <dcterms:created xsi:type="dcterms:W3CDTF">2019-01-09T10:33:58Z</dcterms:created>
  <dcterms:modified xsi:type="dcterms:W3CDTF">2023-01-20T07:07:25Z</dcterms:modified>
</cp:coreProperties>
</file>