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8"/>
  </p:notesMasterIdLst>
  <p:handoutMasterIdLst>
    <p:handoutMasterId r:id="rId19"/>
  </p:handoutMasterIdLst>
  <p:sldIdLst>
    <p:sldId id="525" r:id="rId3"/>
    <p:sldId id="522" r:id="rId4"/>
    <p:sldId id="265" r:id="rId5"/>
    <p:sldId id="490" r:id="rId6"/>
    <p:sldId id="570" r:id="rId7"/>
    <p:sldId id="528" r:id="rId8"/>
    <p:sldId id="571" r:id="rId9"/>
    <p:sldId id="579" r:id="rId10"/>
    <p:sldId id="580" r:id="rId11"/>
    <p:sldId id="581" r:id="rId12"/>
    <p:sldId id="582" r:id="rId13"/>
    <p:sldId id="583" r:id="rId14"/>
    <p:sldId id="584" r:id="rId15"/>
    <p:sldId id="578" r:id="rId16"/>
    <p:sldId id="52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vineet.e13038@cumail.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7" y="103588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5191" y="5701816"/>
            <a:ext cx="6432043" cy="80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2.1.3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forward chaining, Backward chaining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7492" y="1461582"/>
            <a:ext cx="11103427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800" b="1" dirty="0">
                <a:latin typeface="Cambria" panose="02040503050406030204" pitchFamily="18" charset="0"/>
              </a:rPr>
              <a:t>APEX INSTITUTE OF TECHNOLOGY</a:t>
            </a:r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IN" sz="3200" b="1" dirty="0">
                <a:latin typeface="Cambria" panose="02040503050406030204" pitchFamily="18" charset="0"/>
              </a:rPr>
              <a:t>DEPARTMENT OF COMPUTER SCIENCE &amp; ENGINEERING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200" b="1" dirty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Artificial Intelligence (20CSD-385)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Ankur Sharma(E13693)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1C37-BD37-8677-03D6-BADA443E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6826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Properties of forward chaining 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A45AE6-D2B5-496C-BED0-E35E8E897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09" y="1690688"/>
            <a:ext cx="6551849" cy="451358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2E8DB-FD60-21F1-C75B-D080082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B7764-2E7E-85F0-6AA1-5C8EA6911A4E}"/>
              </a:ext>
            </a:extLst>
          </p:cNvPr>
          <p:cNvSpPr txBox="1"/>
          <p:nvPr/>
        </p:nvSpPr>
        <p:spPr>
          <a:xfrm>
            <a:off x="6520070" y="2270877"/>
            <a:ext cx="51285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Properties of forward chaining </a:t>
            </a:r>
          </a:p>
          <a:p>
            <a:r>
              <a:rPr lang="en-US" dirty="0"/>
              <a:t>• Sound and complete for first-order definite clauses 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Datalog</a:t>
            </a:r>
            <a:r>
              <a:rPr lang="en-US" dirty="0"/>
              <a:t> = first-order definite clauses + no functions </a:t>
            </a:r>
          </a:p>
          <a:p>
            <a:endParaRPr lang="en-US" dirty="0"/>
          </a:p>
          <a:p>
            <a:r>
              <a:rPr lang="en-US" dirty="0"/>
              <a:t>• FC terminates for </a:t>
            </a:r>
            <a:r>
              <a:rPr lang="en-US" dirty="0" err="1"/>
              <a:t>Datalog</a:t>
            </a:r>
            <a:r>
              <a:rPr lang="en-US" dirty="0"/>
              <a:t> in finite number of iterations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• May not terminate in general if α is not entailed </a:t>
            </a:r>
          </a:p>
          <a:p>
            <a:endParaRPr lang="en-US" dirty="0"/>
          </a:p>
          <a:p>
            <a:r>
              <a:rPr lang="en-US" dirty="0"/>
              <a:t>• This is unavoidable: entailment with definite clauses is </a:t>
            </a:r>
          </a:p>
          <a:p>
            <a:r>
              <a:rPr lang="en-US" dirty="0"/>
              <a:t>Semi decidable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4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1C37-BD37-8677-03D6-BADA443E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Backward chaining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CB92FB-FA7C-E323-C59E-122699536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58" y="1337532"/>
            <a:ext cx="5751442" cy="466501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2E8DB-FD60-21F1-C75B-D080082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15C29-2ED4-1895-5F68-5510857251F7}"/>
              </a:ext>
            </a:extLst>
          </p:cNvPr>
          <p:cNvSpPr txBox="1"/>
          <p:nvPr/>
        </p:nvSpPr>
        <p:spPr>
          <a:xfrm>
            <a:off x="6692348" y="1690688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Backward chaining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0395D-0250-FD3E-FA50-BE30BDA2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291" y="2337019"/>
            <a:ext cx="1903344" cy="859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859604-91A7-E9CA-3368-3432BF180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773" y="3282299"/>
            <a:ext cx="5225163" cy="21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1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1C37-BD37-8677-03D6-BADA443E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Backward chaining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029A6C-B928-3E67-5204-754ECE717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09" y="1690688"/>
            <a:ext cx="3775696" cy="252350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2E8DB-FD60-21F1-C75B-D080082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AD6FF-2857-0684-6620-BDF2F903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7728"/>
            <a:ext cx="4702118" cy="2523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3BD2DE-8CDD-5660-D241-A1345C499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92" y="1391478"/>
            <a:ext cx="5393634" cy="2327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56CB31-773F-B684-A096-40A156417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765" y="3661929"/>
            <a:ext cx="5552661" cy="26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5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1C37-BD37-8677-03D6-BADA443E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708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backward chaining 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2B17A0-CE4D-358D-2C3D-73111C76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22" y="1387066"/>
            <a:ext cx="4410903" cy="294970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2E8DB-FD60-21F1-C75B-D080082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00B31-EB9D-05D5-6BA2-05ABC426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58" y="4336773"/>
            <a:ext cx="4761671" cy="2384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A9107C-1614-F0B9-6D01-0967F93C6EC3}"/>
              </a:ext>
            </a:extLst>
          </p:cNvPr>
          <p:cNvSpPr txBox="1"/>
          <p:nvPr/>
        </p:nvSpPr>
        <p:spPr>
          <a:xfrm>
            <a:off x="5734878" y="138706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Properties of backward chaining </a:t>
            </a:r>
          </a:p>
          <a:p>
            <a:pPr lvl="1"/>
            <a:r>
              <a:rPr lang="en-US" sz="2400" dirty="0"/>
              <a:t>• Depth-first recursive proof search: space is </a:t>
            </a:r>
          </a:p>
          <a:p>
            <a:r>
              <a:rPr lang="en-US" sz="2400" dirty="0"/>
              <a:t>linear in size of proof </a:t>
            </a:r>
          </a:p>
          <a:p>
            <a:pPr lvl="1"/>
            <a:r>
              <a:rPr lang="en-US" sz="2400" dirty="0"/>
              <a:t>• Incomplete due to infinite loops </a:t>
            </a:r>
          </a:p>
          <a:p>
            <a:r>
              <a:rPr lang="en-US" sz="2400" dirty="0"/>
              <a:t>– ⇒ fix by checking current goal against every goal on  stack </a:t>
            </a:r>
          </a:p>
          <a:p>
            <a:pPr lvl="1"/>
            <a:r>
              <a:rPr lang="en-US" sz="2400" dirty="0"/>
              <a:t>• Inefficient due to repeated subgoals (both </a:t>
            </a:r>
          </a:p>
          <a:p>
            <a:r>
              <a:rPr lang="en-US" sz="2400" dirty="0"/>
              <a:t>success and failure) </a:t>
            </a:r>
          </a:p>
          <a:p>
            <a:r>
              <a:rPr lang="en-US" sz="2400" dirty="0"/>
              <a:t>– ⇒ fix using caching of previous results (extra space) </a:t>
            </a:r>
          </a:p>
          <a:p>
            <a:r>
              <a:rPr lang="en-US" sz="2400" dirty="0"/>
              <a:t>• Widely used for logic programming</a:t>
            </a:r>
          </a:p>
        </p:txBody>
      </p:sp>
    </p:spTree>
    <p:extLst>
      <p:ext uri="{BB962C8B-B14F-4D97-AF65-F5344CB8AC3E}">
        <p14:creationId xmlns:p14="http://schemas.microsoft.com/office/powerpoint/2010/main" val="44496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Intelligence: A Modern Approach by Stuart Russell and Peter Norvig. Prentice-Hall, 2003 (2nd Edition).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4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4994043"/>
            <a:ext cx="54922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  <a:hlinkClick r:id="rId4"/>
              </a:rPr>
              <a:t>Ankur.e13693@cumail.in</a:t>
            </a:r>
            <a:endParaRPr lang="en-US" sz="3200" dirty="0">
              <a:latin typeface="Casper" panose="02000506000000020004" pitchFamily="2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</a:rPr>
              <a:t> </a:t>
            </a:r>
            <a:endParaRPr lang="en-US" sz="3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52282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095" y="1146220"/>
            <a:ext cx="11075831" cy="548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(AI) is a research field that studies how to realize the intelligent human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behaviors on a computer. The ultimate goal of AI is to make a computer that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learn, plan, and solve problems autonomously. Although AI has been studied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more than half a century, we still cannot make a computer that is as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as a human in all aspects, The main research topics in AI include: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solving, reasoning, planning, natural language understanding, computer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vision, automatic programming, machine learning, and so on. Of course, these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topics are closely related with each other. In this course, we will study the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fundamental knowledge for understanding AI. We will introduce some basic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algorithms for problem solving; knowledge representation and reasoning;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recognition; fuzzy logic; and neural networks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90289"/>
              </p:ext>
            </p:extLst>
          </p:nvPr>
        </p:nvGraphicFramePr>
        <p:xfrm>
          <a:off x="837127" y="1931829"/>
          <a:ext cx="10824649" cy="722595"/>
        </p:xfrm>
        <a:graphic>
          <a:graphicData uri="http://schemas.openxmlformats.org/drawingml/2006/table">
            <a:tbl>
              <a:tblPr firstRow="1" firstCol="1" bandRow="1"/>
              <a:tblGrid>
                <a:gridCol w="94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595">
                <a:tc>
                  <a:txBody>
                    <a:bodyPr/>
                    <a:lstStyle/>
                    <a:p>
                      <a:pPr marL="0" marR="5397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CO3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Arial"/>
                        </a:rPr>
                        <a:t>Design and </a:t>
                      </a: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Arial"/>
                        </a:rPr>
                        <a:t>Analyse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Arial"/>
                        </a:rPr>
                        <a:t> search algorithms on well formulated problems.</a:t>
                      </a:r>
                      <a:endParaRPr lang="en-IN" sz="2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15B537-B657-160A-0801-1FB870A4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40032"/>
              </p:ext>
            </p:extLst>
          </p:nvPr>
        </p:nvGraphicFramePr>
        <p:xfrm>
          <a:off x="837127" y="3243739"/>
          <a:ext cx="10824649" cy="1031875"/>
        </p:xfrm>
        <a:graphic>
          <a:graphicData uri="http://schemas.openxmlformats.org/drawingml/2006/table">
            <a:tbl>
              <a:tblPr firstRow="1" firstCol="1" bandRow="1"/>
              <a:tblGrid>
                <a:gridCol w="943675">
                  <a:extLst>
                    <a:ext uri="{9D8B030D-6E8A-4147-A177-3AD203B41FA5}">
                      <a16:colId xmlns:a16="http://schemas.microsoft.com/office/drawing/2014/main" val="1503116313"/>
                    </a:ext>
                  </a:extLst>
                </a:gridCol>
                <a:gridCol w="9880974">
                  <a:extLst>
                    <a:ext uri="{9D8B030D-6E8A-4147-A177-3AD203B41FA5}">
                      <a16:colId xmlns:a16="http://schemas.microsoft.com/office/drawing/2014/main" val="3251309102"/>
                    </a:ext>
                  </a:extLst>
                </a:gridCol>
              </a:tblGrid>
              <a:tr h="1031875">
                <a:tc>
                  <a:txBody>
                    <a:bodyPr/>
                    <a:lstStyle/>
                    <a:p>
                      <a:pPr marL="0" marR="53975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8305" algn="l"/>
                        </a:tabLst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/>
                        </a:rPr>
                        <a:t>CO4</a:t>
                      </a:r>
                      <a:endParaRPr lang="en-IN" sz="2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Arial"/>
                        </a:rPr>
                        <a:t>Evaluate the problem using Propositional and First order logic.</a:t>
                      </a:r>
                      <a:endParaRPr lang="en-IN" sz="2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306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52" y="0"/>
            <a:ext cx="10515600" cy="85836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Unit-2 Syllabus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D1550A-EA1A-CFA7-E0E7-47D19D533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78849"/>
              </p:ext>
            </p:extLst>
          </p:nvPr>
        </p:nvGraphicFramePr>
        <p:xfrm>
          <a:off x="722291" y="1603513"/>
          <a:ext cx="10992631" cy="5181600"/>
        </p:xfrm>
        <a:graphic>
          <a:graphicData uri="http://schemas.openxmlformats.org/drawingml/2006/table">
            <a:tbl>
              <a:tblPr firstRow="1" firstCol="1" bandRow="1"/>
              <a:tblGrid>
                <a:gridCol w="2380679">
                  <a:extLst>
                    <a:ext uri="{9D8B030D-6E8A-4147-A177-3AD203B41FA5}">
                      <a16:colId xmlns:a16="http://schemas.microsoft.com/office/drawing/2014/main" val="3664551047"/>
                    </a:ext>
                  </a:extLst>
                </a:gridCol>
                <a:gridCol w="6329266">
                  <a:extLst>
                    <a:ext uri="{9D8B030D-6E8A-4147-A177-3AD203B41FA5}">
                      <a16:colId xmlns:a16="http://schemas.microsoft.com/office/drawing/2014/main" val="4157350119"/>
                    </a:ext>
                  </a:extLst>
                </a:gridCol>
                <a:gridCol w="2282686">
                  <a:extLst>
                    <a:ext uri="{9D8B030D-6E8A-4147-A177-3AD203B41FA5}">
                      <a16:colId xmlns:a16="http://schemas.microsoft.com/office/drawing/2014/main" val="224272025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53975" algn="just" defTabSz="914400" rtl="0" eaLnBrk="1" latinLnBrk="0" hangingPunct="1"/>
                      <a:r>
                        <a:rPr lang="en-US" sz="24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Unit-2</a:t>
                      </a:r>
                      <a:endParaRPr lang="en-IN" sz="24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just" defTabSz="914400" rtl="0" eaLnBrk="1" latinLnBrk="0" hangingPunct="1"/>
                      <a:r>
                        <a:rPr lang="en-US" sz="24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  <a:endParaRPr lang="en-IN" sz="24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just" defTabSz="914400" rtl="0" eaLnBrk="1" latinLnBrk="0" hangingPunct="1"/>
                      <a:r>
                        <a:rPr lang="en-US" sz="24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Contact Hours:15 hours</a:t>
                      </a:r>
                      <a:endParaRPr lang="en-IN" sz="24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04796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R="53975" algn="jus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Ch1. FOPL &amp; Knowledge representation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First order logic. Inference in first order logic, propositional vs. first order inference, unification &amp; lifts forward chaining, Backward chaining, Resolution, 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1442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R="53975" algn="just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Ch2. REASONING Programming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R="267335" algn="jus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Reasoning under uncertainty, review of probability, Bayes’ Logic probabilistic interferences and dempster Shafer theory.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37683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R="53975" algn="just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 3. Knowledge representation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Knowledge representation issues, predicate logic- logic programming, semantic nets- frames and inheritance, constraint propagation, representing knowledge using rules, rules-based deduction systems.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R="53975" algn="jus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371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700"/>
              </a:spcBef>
              <a:spcAft>
                <a:spcPts val="1200"/>
              </a:spcAft>
              <a:buNone/>
              <a:tabLst>
                <a:tab pos="32893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Artificial Intelligence: A Modern Approach by Stuart Russell and Peter Norvig. Prentice-Hall, 2003 (2ndEdition).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Elaine Riche, Kevin Knight and Shivashankar B. Nair, “Artificial Intelligence”, Third Edition, TMH Educations Pvt. Ltd., 2008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7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R1 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Nils J. Nilsson, “The Quest for Artificial Intelligence”, Second Edition, Cambridge University Press, 2009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   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 and Expert Systems – Dan W. Patterson, Prentice Hall of India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7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5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FOPL &amp; Knowledge representation </a:t>
            </a:r>
            <a:endParaRPr lang="en-US" sz="24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86CFD-E705-B916-CFD9-5E5973855DF6}"/>
              </a:ext>
            </a:extLst>
          </p:cNvPr>
          <p:cNvSpPr txBox="1"/>
          <p:nvPr/>
        </p:nvSpPr>
        <p:spPr>
          <a:xfrm>
            <a:off x="384313" y="2160105"/>
            <a:ext cx="1096948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 order logic, Inference in first order logic, propositional vs. first order inference, unification &amp; lifts forward chaining, Backward chaining, Resolution</a:t>
            </a:r>
            <a:r>
              <a:rPr lang="en-US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16869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C1A167B-FD25-1FFA-E0BE-E4CAD76B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 chaining, Backward chaining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E132-F061-9C60-FB91-3CCAB23A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Forward and backward chaining</a:t>
            </a:r>
          </a:p>
          <a:p>
            <a:pPr marL="0" indent="0">
              <a:buNone/>
            </a:pPr>
            <a:r>
              <a:rPr lang="en-IN" dirty="0"/>
              <a:t>• Horn Form (restricted)</a:t>
            </a:r>
          </a:p>
          <a:p>
            <a:pPr marL="0" indent="0">
              <a:buNone/>
            </a:pPr>
            <a:r>
              <a:rPr lang="en-IN" dirty="0"/>
              <a:t>	KB = conjunction of Horn clauses</a:t>
            </a:r>
          </a:p>
          <a:p>
            <a:pPr marL="0" indent="0">
              <a:buNone/>
            </a:pPr>
            <a:r>
              <a:rPr lang="en-IN" dirty="0"/>
              <a:t>– Horn clause =</a:t>
            </a:r>
          </a:p>
          <a:p>
            <a:pPr marL="0" indent="0">
              <a:buNone/>
            </a:pPr>
            <a:r>
              <a:rPr lang="en-IN" dirty="0"/>
              <a:t>	• proposition symbol; or</a:t>
            </a:r>
          </a:p>
          <a:p>
            <a:pPr marL="0" indent="0">
              <a:buNone/>
            </a:pPr>
            <a:r>
              <a:rPr lang="en-IN" dirty="0"/>
              <a:t>	• (conjunction of symbols) ⇒ symbol</a:t>
            </a:r>
          </a:p>
          <a:p>
            <a:pPr marL="0" indent="0">
              <a:buNone/>
            </a:pPr>
            <a:r>
              <a:rPr lang="en-IN" dirty="0"/>
              <a:t>– E.g., C ∧ (B ⇒ A) ∧ (C ∧ D ⇒ B)</a:t>
            </a:r>
          </a:p>
          <a:p>
            <a:pPr marL="0" indent="0">
              <a:buNone/>
            </a:pPr>
            <a:r>
              <a:rPr lang="en-IN" dirty="0"/>
              <a:t>• Modus Ponens (for Horn Form): complete for Horn KBs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l-GR" dirty="0"/>
              <a:t>α1, … ,α</a:t>
            </a:r>
            <a:r>
              <a:rPr lang="en-IN" dirty="0"/>
              <a:t>n, </a:t>
            </a:r>
            <a:r>
              <a:rPr lang="el-GR" dirty="0"/>
              <a:t>α1 ∧ … ∧ α</a:t>
            </a:r>
            <a:r>
              <a:rPr lang="en-IN" dirty="0"/>
              <a:t>n ⇒ </a:t>
            </a:r>
            <a:r>
              <a:rPr lang="el-GR" dirty="0"/>
              <a:t>β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----------------------------------------------------------------- </a:t>
            </a:r>
            <a:endParaRPr lang="el-GR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l-GR" dirty="0"/>
              <a:t>β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l-GR" dirty="0"/>
              <a:t>• </a:t>
            </a:r>
            <a:r>
              <a:rPr lang="en-IN" dirty="0"/>
              <a:t>Can be used with forward chaining or backward chaining.</a:t>
            </a:r>
          </a:p>
          <a:p>
            <a:pPr marL="0" indent="0">
              <a:buNone/>
            </a:pPr>
            <a:r>
              <a:rPr lang="en-IN" dirty="0"/>
              <a:t>	• These algorithms are very natural and run in linear time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4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1C37-BD37-8677-03D6-BADA443E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 chaining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AB38-C140-6C5E-F275-DC374420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908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Forward chaining</a:t>
            </a:r>
          </a:p>
          <a:p>
            <a:pPr marL="0" indent="0">
              <a:buNone/>
            </a:pPr>
            <a:r>
              <a:rPr lang="en-US" dirty="0"/>
              <a:t>• Idea: fire any rule whose premises are satisfied in the KB,</a:t>
            </a:r>
          </a:p>
          <a:p>
            <a:pPr marL="0" indent="0">
              <a:buNone/>
            </a:pPr>
            <a:r>
              <a:rPr lang="en-US" dirty="0"/>
              <a:t>– add its conclusion to the KB, until query is found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2E8DB-FD60-21F1-C75B-D080082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D37DA-306A-E3A8-5612-B9ABBC68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226" y="1934817"/>
            <a:ext cx="6785113" cy="42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9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1C37-BD37-8677-03D6-BADA443E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0322" cy="1325563"/>
          </a:xfrm>
        </p:spPr>
        <p:txBody>
          <a:bodyPr/>
          <a:lstStyle/>
          <a:p>
            <a:r>
              <a:rPr lang="en-IN" dirty="0"/>
              <a:t>Forward chaining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2E8DB-FD60-21F1-C75B-D080082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048747-9F25-D07A-BABA-0C468CEA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47" y="1690688"/>
            <a:ext cx="4978264" cy="42785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A5C453-D02F-9E2C-4C2B-1F8C72B5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34" y="617192"/>
            <a:ext cx="4978263" cy="2952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357E41-7A22-1B22-9D85-B3D5A3A00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983" y="3569942"/>
            <a:ext cx="5870713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384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2BFF99-5F93-4759-91EF-2AFD00F1E8C7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1375</TotalTime>
  <Words>810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Casper</vt:lpstr>
      <vt:lpstr>Times New Roman</vt:lpstr>
      <vt:lpstr>1_Office Theme</vt:lpstr>
      <vt:lpstr>Contents Slide Master</vt:lpstr>
      <vt:lpstr>CorelDRAW</vt:lpstr>
      <vt:lpstr>PowerPoint Presentation</vt:lpstr>
      <vt:lpstr>Artificial Intelligence : Course Objectives</vt:lpstr>
      <vt:lpstr>COURSE OUTCOMES</vt:lpstr>
      <vt:lpstr>Unit-2 Syllabus</vt:lpstr>
      <vt:lpstr>SUGGESTIVE READINGS</vt:lpstr>
      <vt:lpstr>FOPL &amp; Knowledge representation </vt:lpstr>
      <vt:lpstr>Forward chaining, Backward chaining</vt:lpstr>
      <vt:lpstr>Forward chaining algorithm</vt:lpstr>
      <vt:lpstr>Forward chaining algorithm</vt:lpstr>
      <vt:lpstr>Properties of forward chaining  </vt:lpstr>
      <vt:lpstr>Backward chaining algorithm</vt:lpstr>
      <vt:lpstr>Backward chaining algorithm</vt:lpstr>
      <vt:lpstr>Properties of backward chaining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Mr Ankur Sharma</cp:lastModifiedBy>
  <cp:revision>156</cp:revision>
  <dcterms:created xsi:type="dcterms:W3CDTF">2019-01-09T10:33:58Z</dcterms:created>
  <dcterms:modified xsi:type="dcterms:W3CDTF">2023-01-20T09:26:30Z</dcterms:modified>
</cp:coreProperties>
</file>