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grHBfiU3KXQVw0ngExSeglzyxJp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88" name="Google Shape;88;p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39f6f8ee26_0_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39f6f8ee26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139f6f8ee26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39f6f8ee26_0_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39f6f8ee26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g139f6f8ee26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39f6f8ee26_0_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39f6f8ee26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g139f6f8ee26_0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39f6f8ee26_0_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39f6f8ee26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g139f6f8ee26_0_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39f6f8ee26_0_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39f6f8ee26_0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139f6f8ee26_0_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39f6f8ee26_0_5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39f6f8ee26_0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g139f6f8ee26_0_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39f6f8ee26_0_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39f6f8ee26_0_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g139f6f8ee26_0_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39f6f8ee26_0_6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39f6f8ee26_0_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g139f6f8ee26_0_6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39f6f8ee26_0_7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39f6f8ee26_0_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g139f6f8ee26_0_7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39f6f8ee26_0_8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39f6f8ee26_0_8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g139f6f8ee26_0_8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39f6f8ee26_0_2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39f6f8ee26_0_2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g139f6f8ee26_0_2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39f6f8ee26_0_2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39f6f8ee26_0_2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g139f6f8ee26_0_22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39f6f8ee26_0_2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39f6f8ee26_0_2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g139f6f8ee26_0_23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9f6f8ee2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39f6f8ee26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139f6f8ee26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1"/>
          <p:cNvSpPr>
            <a:spLocks noGrp="1"/>
          </p:cNvSpPr>
          <p:nvPr>
            <p:ph type="pic" idx="2"/>
          </p:nvPr>
        </p:nvSpPr>
        <p:spPr>
          <a:xfrm>
            <a:off x="1792288" y="612775"/>
            <a:ext cx="5486400" cy="4114800"/>
          </a:xfrm>
          <a:prstGeom prst="rect">
            <a:avLst/>
          </a:prstGeom>
          <a:noFill/>
          <a:ln>
            <a:noFill/>
          </a:ln>
        </p:spPr>
      </p:sp>
      <p:sp>
        <p:nvSpPr>
          <p:cNvPr id="68" name="Google Shape;68;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doi.org/10.1109/ICSCAN.2019.8878808" TargetMode="External"/><Relationship Id="rId3" Type="http://schemas.openxmlformats.org/officeDocument/2006/relationships/image" Target="../media/image1.png"/><Relationship Id="rId7" Type="http://schemas.openxmlformats.org/officeDocument/2006/relationships/hyperlink" Target="https://ieeexplore.ieee.org/author/37087058092"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ieeexplore.ieee.org/author/37087056478" TargetMode="External"/><Relationship Id="rId5" Type="http://schemas.openxmlformats.org/officeDocument/2006/relationships/hyperlink" Target="https://ieeexplore.ieee.org/author/37087061806" TargetMode="External"/><Relationship Id="rId4" Type="http://schemas.openxmlformats.org/officeDocument/2006/relationships/hyperlink" Target="https://ieeexplore.ieee.org/xpl/conhome/8870340/proceeding" TargetMode="External"/><Relationship Id="rId9" Type="http://schemas.openxmlformats.org/officeDocument/2006/relationships/hyperlink" Target="https://ieeexplore.ieee.org/document/8878808"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www.irjet.net/archives/V8/i4/IRJET-V8I4360.pdf"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595175" y="1764561"/>
            <a:ext cx="8229600" cy="10803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2800"/>
              <a:buFont typeface="Calibri"/>
              <a:buNone/>
            </a:pPr>
            <a:br>
              <a:rPr lang="en-US" sz="3100" i="0" u="sng">
                <a:solidFill>
                  <a:srgbClr val="C00000"/>
                </a:solidFill>
              </a:rPr>
            </a:br>
            <a:br>
              <a:rPr lang="en-US" sz="3100" i="0" u="sng">
                <a:solidFill>
                  <a:srgbClr val="C00000"/>
                </a:solidFill>
              </a:rPr>
            </a:br>
            <a:r>
              <a:rPr lang="en-US" sz="3100" i="0" u="sng">
                <a:solidFill>
                  <a:srgbClr val="C00000"/>
                </a:solidFill>
              </a:rPr>
              <a:t>IoT Based Forest Fire Detection System</a:t>
            </a:r>
            <a:r>
              <a:rPr lang="en-US" sz="3100" i="0" u="none" strike="noStrike">
                <a:solidFill>
                  <a:srgbClr val="C00000"/>
                </a:solidFill>
              </a:rPr>
              <a:t>  </a:t>
            </a:r>
            <a:br>
              <a:rPr lang="en-US" sz="3100"/>
            </a:br>
            <a:br>
              <a:rPr lang="en-US" sz="3100"/>
            </a:br>
            <a:endParaRPr sz="3100"/>
          </a:p>
        </p:txBody>
      </p:sp>
      <p:sp>
        <p:nvSpPr>
          <p:cNvPr id="91" name="Google Shape;91;p1"/>
          <p:cNvSpPr txBox="1">
            <a:spLocks noGrp="1"/>
          </p:cNvSpPr>
          <p:nvPr>
            <p:ph type="subTitle" idx="1"/>
          </p:nvPr>
        </p:nvSpPr>
        <p:spPr>
          <a:xfrm>
            <a:off x="595175" y="3694996"/>
            <a:ext cx="5334000" cy="2572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4F6128"/>
              </a:buClr>
              <a:buSzPts val="2000"/>
              <a:buNone/>
            </a:pPr>
            <a:r>
              <a:rPr lang="en-US" sz="2000" b="1">
                <a:solidFill>
                  <a:srgbClr val="4F6128"/>
                </a:solidFill>
              </a:rPr>
              <a:t>Presented By:</a:t>
            </a:r>
            <a:endParaRPr sz="2000" b="1">
              <a:solidFill>
                <a:srgbClr val="4F6128"/>
              </a:solidFill>
            </a:endParaRPr>
          </a:p>
          <a:p>
            <a:pPr marL="0" lvl="0" indent="0" algn="l" rtl="0">
              <a:spcBef>
                <a:spcPts val="0"/>
              </a:spcBef>
              <a:spcAft>
                <a:spcPts val="0"/>
              </a:spcAft>
              <a:buClr>
                <a:srgbClr val="4F6128"/>
              </a:buClr>
              <a:buSzPts val="2000"/>
              <a:buNone/>
            </a:pPr>
            <a:endParaRPr sz="2000" b="1">
              <a:solidFill>
                <a:srgbClr val="4F6128"/>
              </a:solidFill>
            </a:endParaRPr>
          </a:p>
          <a:p>
            <a:pPr marL="0" lvl="0" indent="0" algn="l" rtl="0">
              <a:spcBef>
                <a:spcPts val="360"/>
              </a:spcBef>
              <a:spcAft>
                <a:spcPts val="0"/>
              </a:spcAft>
              <a:buClr>
                <a:srgbClr val="17365D"/>
              </a:buClr>
              <a:buSzPts val="1800"/>
              <a:buNone/>
            </a:pPr>
            <a:r>
              <a:rPr lang="en-US" sz="1800" b="1" i="0" u="none" strike="noStrike">
                <a:solidFill>
                  <a:srgbClr val="17365D"/>
                </a:solidFill>
              </a:rPr>
              <a:t>Group- G21</a:t>
            </a:r>
            <a:endParaRPr/>
          </a:p>
          <a:p>
            <a:pPr marL="0" lvl="0" indent="-114300" algn="l" rtl="0">
              <a:spcBef>
                <a:spcPts val="340"/>
              </a:spcBef>
              <a:spcAft>
                <a:spcPts val="0"/>
              </a:spcAft>
              <a:buClr>
                <a:srgbClr val="17365D"/>
              </a:buClr>
              <a:buSzPts val="1800"/>
              <a:buFont typeface="Calibri"/>
              <a:buChar char="•"/>
            </a:pPr>
            <a:r>
              <a:rPr lang="en-US" sz="1800" i="0" u="none" strike="noStrike">
                <a:solidFill>
                  <a:srgbClr val="17365D"/>
                </a:solidFill>
              </a:rPr>
              <a:t>Nandini Poddar         </a:t>
            </a:r>
            <a:r>
              <a:rPr lang="en-US" sz="1800">
                <a:solidFill>
                  <a:srgbClr val="17365D"/>
                </a:solidFill>
              </a:rPr>
              <a:t> </a:t>
            </a:r>
            <a:r>
              <a:rPr lang="en-US" sz="1800" i="0" u="none" strike="noStrike">
                <a:solidFill>
                  <a:srgbClr val="17365D"/>
                </a:solidFill>
              </a:rPr>
              <a:t>  1DS19IS063</a:t>
            </a:r>
            <a:endParaRPr/>
          </a:p>
          <a:p>
            <a:pPr marL="0" lvl="0" indent="-114300" algn="l" rtl="0">
              <a:spcBef>
                <a:spcPts val="0"/>
              </a:spcBef>
              <a:spcAft>
                <a:spcPts val="0"/>
              </a:spcAft>
              <a:buClr>
                <a:srgbClr val="17365D"/>
              </a:buClr>
              <a:buSzPts val="1800"/>
              <a:buFont typeface="Calibri"/>
              <a:buChar char="•"/>
            </a:pPr>
            <a:r>
              <a:rPr lang="en-US" sz="1800" i="0" u="none" strike="noStrike">
                <a:solidFill>
                  <a:srgbClr val="17365D"/>
                </a:solidFill>
              </a:rPr>
              <a:t>Neha S Shetty               1DS19IS064 </a:t>
            </a:r>
            <a:endParaRPr/>
          </a:p>
          <a:p>
            <a:pPr marL="0" lvl="0" indent="-114300" algn="l" rtl="0">
              <a:spcBef>
                <a:spcPts val="0"/>
              </a:spcBef>
              <a:spcAft>
                <a:spcPts val="0"/>
              </a:spcAft>
              <a:buClr>
                <a:srgbClr val="17365D"/>
              </a:buClr>
              <a:buSzPts val="1800"/>
              <a:buFont typeface="Calibri"/>
              <a:buChar char="•"/>
            </a:pPr>
            <a:r>
              <a:rPr lang="en-US" sz="1800" i="0" u="none" strike="noStrike">
                <a:solidFill>
                  <a:srgbClr val="17365D"/>
                </a:solidFill>
              </a:rPr>
              <a:t>Pankaj Garg                   1DS19IS066 </a:t>
            </a:r>
            <a:endParaRPr/>
          </a:p>
          <a:p>
            <a:pPr marL="0" lvl="0" indent="-114300" algn="l" rtl="0">
              <a:spcBef>
                <a:spcPts val="0"/>
              </a:spcBef>
              <a:spcAft>
                <a:spcPts val="0"/>
              </a:spcAft>
              <a:buClr>
                <a:srgbClr val="17365D"/>
              </a:buClr>
              <a:buSzPts val="1800"/>
              <a:buFont typeface="Calibri"/>
              <a:buChar char="•"/>
            </a:pPr>
            <a:r>
              <a:rPr lang="en-US" sz="1800" i="0" u="none" strike="noStrike">
                <a:solidFill>
                  <a:srgbClr val="17365D"/>
                </a:solidFill>
              </a:rPr>
              <a:t>Saquib Ameer Khan     1DS19IS089</a:t>
            </a:r>
            <a:endParaRPr/>
          </a:p>
          <a:p>
            <a:pPr marL="0" lvl="0" indent="0" algn="l" rtl="0">
              <a:spcBef>
                <a:spcPts val="400"/>
              </a:spcBef>
              <a:spcAft>
                <a:spcPts val="0"/>
              </a:spcAft>
              <a:buClr>
                <a:srgbClr val="888888"/>
              </a:buClr>
              <a:buSzPts val="2000"/>
              <a:buNone/>
            </a:pPr>
            <a:endParaRPr sz="2000" b="1">
              <a:solidFill>
                <a:srgbClr val="4F6128"/>
              </a:solidFill>
            </a:endParaRPr>
          </a:p>
        </p:txBody>
      </p:sp>
      <p:sp>
        <p:nvSpPr>
          <p:cNvPr id="92" name="Google Shape;92;p1"/>
          <p:cNvSpPr txBox="1">
            <a:spLocks noGrp="1"/>
          </p:cNvSpPr>
          <p:nvPr>
            <p:ph type="ftr" idx="11"/>
          </p:nvPr>
        </p:nvSpPr>
        <p:spPr>
          <a:xfrm>
            <a:off x="2895600" y="601980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latin typeface="Bookman Old Style"/>
                <a:ea typeface="Bookman Old Style"/>
                <a:cs typeface="Bookman Old Style"/>
                <a:sym typeface="Bookman Old Style"/>
              </a:rPr>
              <a:t>Department of ISE, DSCE</a:t>
            </a:r>
            <a:endParaRPr/>
          </a:p>
        </p:txBody>
      </p:sp>
      <p:sp>
        <p:nvSpPr>
          <p:cNvPr id="93" name="Google Shape;93;p1"/>
          <p:cNvSpPr/>
          <p:nvPr/>
        </p:nvSpPr>
        <p:spPr>
          <a:xfrm rot="10800000" flipH="1">
            <a:off x="2438400" y="990600"/>
            <a:ext cx="44196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rgbClr val="C00000"/>
              </a:solidFill>
              <a:latin typeface="Times New Roman"/>
              <a:ea typeface="Times New Roman"/>
              <a:cs typeface="Times New Roman"/>
              <a:sym typeface="Times New Roman"/>
            </a:endParaRPr>
          </a:p>
          <a:p>
            <a:pPr marL="0" marR="0" lvl="0" indent="0" algn="l" rtl="0">
              <a:spcBef>
                <a:spcPts val="0"/>
              </a:spcBef>
              <a:spcAft>
                <a:spcPts val="0"/>
              </a:spcAft>
              <a:buNone/>
            </a:pPr>
            <a:endParaRPr sz="1800" b="1">
              <a:solidFill>
                <a:srgbClr val="C0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a:solidFill>
                  <a:srgbClr val="C00000"/>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p:txBody>
      </p:sp>
      <p:sp>
        <p:nvSpPr>
          <p:cNvPr id="94" name="Google Shape;94;p1"/>
          <p:cNvSpPr/>
          <p:nvPr/>
        </p:nvSpPr>
        <p:spPr>
          <a:xfrm>
            <a:off x="5747821" y="3581400"/>
            <a:ext cx="3200400"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rgbClr val="494429"/>
              </a:solidFill>
              <a:latin typeface="Calibri"/>
              <a:ea typeface="Calibri"/>
              <a:cs typeface="Calibri"/>
              <a:sym typeface="Calibri"/>
            </a:endParaRPr>
          </a:p>
          <a:p>
            <a:pPr marL="0" marR="0" lvl="0" indent="0" algn="l" rtl="0">
              <a:spcBef>
                <a:spcPts val="0"/>
              </a:spcBef>
              <a:spcAft>
                <a:spcPts val="0"/>
              </a:spcAft>
              <a:buNone/>
            </a:pPr>
            <a:r>
              <a:rPr lang="en-US" sz="1800" b="1" i="0" u="sng">
                <a:solidFill>
                  <a:srgbClr val="000000"/>
                </a:solidFill>
                <a:latin typeface="Calibri"/>
                <a:ea typeface="Calibri"/>
                <a:cs typeface="Calibri"/>
                <a:sym typeface="Calibri"/>
              </a:rPr>
              <a:t>Guide</a:t>
            </a:r>
            <a:r>
              <a:rPr lang="en-US" sz="1800" b="1" i="0" u="none" strike="noStrike">
                <a:solidFill>
                  <a:srgbClr val="000000"/>
                </a:solidFill>
                <a:latin typeface="Calibri"/>
                <a:ea typeface="Calibri"/>
                <a:cs typeface="Calibri"/>
                <a:sym typeface="Calibri"/>
              </a:rPr>
              <a:t> :</a:t>
            </a:r>
            <a:endParaRPr sz="1800" b="1" i="0" u="none" strike="noStrike">
              <a:solidFill>
                <a:srgbClr val="17365D"/>
              </a:solidFill>
              <a:latin typeface="Calibri"/>
              <a:ea typeface="Calibri"/>
              <a:cs typeface="Calibri"/>
              <a:sym typeface="Calibri"/>
            </a:endParaRPr>
          </a:p>
          <a:p>
            <a:pPr marL="0" marR="0" lvl="0" indent="457200" algn="l" rtl="0">
              <a:spcBef>
                <a:spcPts val="0"/>
              </a:spcBef>
              <a:spcAft>
                <a:spcPts val="0"/>
              </a:spcAft>
              <a:buNone/>
            </a:pPr>
            <a:r>
              <a:rPr lang="en-US" sz="1800" b="1" i="0" u="none" strike="noStrike">
                <a:solidFill>
                  <a:srgbClr val="17365D"/>
                </a:solidFill>
                <a:latin typeface="Calibri"/>
                <a:ea typeface="Calibri"/>
                <a:cs typeface="Calibri"/>
                <a:sym typeface="Calibri"/>
              </a:rPr>
              <a:t>Prof. Vaidehi M</a:t>
            </a:r>
            <a:endParaRPr sz="1800">
              <a:solidFill>
                <a:schemeClr val="dk1"/>
              </a:solidFill>
              <a:latin typeface="Calibri"/>
              <a:ea typeface="Calibri"/>
              <a:cs typeface="Calibri"/>
              <a:sym typeface="Calibri"/>
            </a:endParaRPr>
          </a:p>
          <a:p>
            <a:pPr marL="0" marR="0" lvl="0" indent="457200" algn="l" rtl="0">
              <a:spcBef>
                <a:spcPts val="0"/>
              </a:spcBef>
              <a:spcAft>
                <a:spcPts val="0"/>
              </a:spcAft>
              <a:buNone/>
            </a:pPr>
            <a:r>
              <a:rPr lang="en-US" sz="1800" b="1" i="0" u="none" strike="noStrike">
                <a:solidFill>
                  <a:srgbClr val="17365D"/>
                </a:solidFill>
                <a:latin typeface="Calibri"/>
                <a:ea typeface="Calibri"/>
                <a:cs typeface="Calibri"/>
                <a:sym typeface="Calibri"/>
              </a:rPr>
              <a:t>Assistant Professor</a:t>
            </a:r>
            <a:endParaRPr sz="1800" b="1" i="0" u="none" strike="noStrike">
              <a:solidFill>
                <a:srgbClr val="17365D"/>
              </a:solidFill>
              <a:latin typeface="Calibri"/>
              <a:ea typeface="Calibri"/>
              <a:cs typeface="Calibri"/>
              <a:sym typeface="Calibri"/>
            </a:endParaRPr>
          </a:p>
          <a:p>
            <a:pPr marL="0" marR="0" lvl="0" indent="457200" algn="l" rtl="0">
              <a:spcBef>
                <a:spcPts val="0"/>
              </a:spcBef>
              <a:spcAft>
                <a:spcPts val="0"/>
              </a:spcAft>
              <a:buNone/>
            </a:pPr>
            <a:endParaRPr sz="1800" b="1">
              <a:solidFill>
                <a:srgbClr val="17365D"/>
              </a:solidFill>
              <a:latin typeface="Calibri"/>
              <a:ea typeface="Calibri"/>
              <a:cs typeface="Calibri"/>
              <a:sym typeface="Calibri"/>
            </a:endParaRPr>
          </a:p>
          <a:p>
            <a:pPr marL="0" marR="0" lvl="0" indent="0" algn="l" rtl="0">
              <a:spcBef>
                <a:spcPts val="0"/>
              </a:spcBef>
              <a:spcAft>
                <a:spcPts val="0"/>
              </a:spcAft>
              <a:buNone/>
            </a:pPr>
            <a:r>
              <a:rPr lang="en-US" sz="1800" b="1" i="0" u="sng">
                <a:solidFill>
                  <a:srgbClr val="000000"/>
                </a:solidFill>
                <a:latin typeface="Calibri"/>
                <a:ea typeface="Calibri"/>
                <a:cs typeface="Calibri"/>
                <a:sym typeface="Calibri"/>
              </a:rPr>
              <a:t>Mentor</a:t>
            </a:r>
            <a:r>
              <a:rPr lang="en-US" sz="1800" b="1" i="0" u="none" strike="noStrike">
                <a:solidFill>
                  <a:srgbClr val="000000"/>
                </a:solidFill>
                <a:latin typeface="Calibri"/>
                <a:ea typeface="Calibri"/>
                <a:cs typeface="Calibri"/>
                <a:sym typeface="Calibri"/>
              </a:rPr>
              <a:t> :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rgbClr val="17365D"/>
                </a:solidFill>
                <a:latin typeface="Calibri"/>
                <a:ea typeface="Calibri"/>
                <a:cs typeface="Calibri"/>
                <a:sym typeface="Calibri"/>
              </a:rPr>
              <a:t>        </a:t>
            </a:r>
            <a:r>
              <a:rPr lang="en-US" sz="1800" b="1" i="0" u="none" strike="noStrike">
                <a:solidFill>
                  <a:srgbClr val="17365D"/>
                </a:solidFill>
                <a:latin typeface="Calibri"/>
                <a:ea typeface="Calibri"/>
                <a:cs typeface="Calibri"/>
                <a:sym typeface="Calibri"/>
              </a:rPr>
              <a:t>Dr. Reshma J</a:t>
            </a:r>
            <a:endParaRPr sz="1800">
              <a:solidFill>
                <a:schemeClr val="dk1"/>
              </a:solidFill>
              <a:latin typeface="Calibri"/>
              <a:ea typeface="Calibri"/>
              <a:cs typeface="Calibri"/>
              <a:sym typeface="Calibri"/>
            </a:endParaRPr>
          </a:p>
          <a:p>
            <a:pPr marL="0" marR="0" lvl="0" indent="457200" algn="l" rtl="0">
              <a:spcBef>
                <a:spcPts val="0"/>
              </a:spcBef>
              <a:spcAft>
                <a:spcPts val="0"/>
              </a:spcAft>
              <a:buNone/>
            </a:pPr>
            <a:r>
              <a:rPr lang="en-US" sz="1800" b="1" i="0" u="none" strike="noStrike">
                <a:solidFill>
                  <a:srgbClr val="17365D"/>
                </a:solidFill>
                <a:latin typeface="Calibri"/>
                <a:ea typeface="Calibri"/>
                <a:cs typeface="Calibri"/>
                <a:sym typeface="Calibri"/>
              </a:rPr>
              <a:t>Associate  Professor</a:t>
            </a:r>
            <a:endParaRPr sz="1800">
              <a:solidFill>
                <a:srgbClr val="00B050"/>
              </a:solidFill>
              <a:latin typeface="Calibri"/>
              <a:ea typeface="Calibri"/>
              <a:cs typeface="Calibri"/>
              <a:sym typeface="Calibri"/>
            </a:endParaRPr>
          </a:p>
        </p:txBody>
      </p:sp>
      <p:sp>
        <p:nvSpPr>
          <p:cNvPr id="95" name="Google Shape;95;p1"/>
          <p:cNvSpPr txBox="1">
            <a:spLocks noGrp="1"/>
          </p:cNvSpPr>
          <p:nvPr>
            <p:ph type="sldNum" idx="12"/>
          </p:nvPr>
        </p:nvSpPr>
        <p:spPr>
          <a:xfrm>
            <a:off x="6608806" y="6212306"/>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solidFill>
                  <a:schemeClr val="dk1"/>
                </a:solidFill>
              </a:rPr>
              <a:t>1</a:t>
            </a:fld>
            <a:endParaRPr sz="1400">
              <a:solidFill>
                <a:schemeClr val="dk1"/>
              </a:solidFill>
            </a:endParaRPr>
          </a:p>
        </p:txBody>
      </p:sp>
      <p:cxnSp>
        <p:nvCxnSpPr>
          <p:cNvPr id="96" name="Google Shape;96;p1"/>
          <p:cNvCxnSpPr/>
          <p:nvPr/>
        </p:nvCxnSpPr>
        <p:spPr>
          <a:xfrm>
            <a:off x="0" y="1028013"/>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cxnSp>
        <p:nvCxnSpPr>
          <p:cNvPr id="97" name="Google Shape;97;p1"/>
          <p:cNvCxnSpPr/>
          <p:nvPr/>
        </p:nvCxnSpPr>
        <p:spPr>
          <a:xfrm rot="5400000">
            <a:off x="-2890325" y="3429000"/>
            <a:ext cx="6477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sp>
        <p:nvSpPr>
          <p:cNvPr id="98" name="Google Shape;98;p1"/>
          <p:cNvSpPr txBox="1"/>
          <p:nvPr/>
        </p:nvSpPr>
        <p:spPr>
          <a:xfrm>
            <a:off x="914400" y="1219200"/>
            <a:ext cx="76962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chemeClr val="dk1"/>
                </a:solidFill>
                <a:latin typeface="Bookman Old Style"/>
                <a:ea typeface="Bookman Old Style"/>
                <a:cs typeface="Bookman Old Style"/>
                <a:sym typeface="Bookman Old Style"/>
              </a:rPr>
              <a:t>MINI-PROJECT FINAL PHASE</a:t>
            </a:r>
            <a:endParaRPr/>
          </a:p>
        </p:txBody>
      </p:sp>
      <p:pic>
        <p:nvPicPr>
          <p:cNvPr id="99" name="Google Shape;99;p1"/>
          <p:cNvPicPr preferRelativeResize="0"/>
          <p:nvPr/>
        </p:nvPicPr>
        <p:blipFill rotWithShape="1">
          <a:blip r:embed="rId3">
            <a:alphaModFix/>
          </a:blip>
          <a:srcRect/>
          <a:stretch/>
        </p:blipFill>
        <p:spPr>
          <a:xfrm>
            <a:off x="685800" y="152400"/>
            <a:ext cx="7431932" cy="762000"/>
          </a:xfrm>
          <a:prstGeom prst="rect">
            <a:avLst/>
          </a:prstGeom>
          <a:noFill/>
          <a:ln>
            <a:noFill/>
          </a:ln>
        </p:spPr>
      </p:pic>
      <p:pic>
        <p:nvPicPr>
          <p:cNvPr id="100" name="Google Shape;100;p1"/>
          <p:cNvPicPr preferRelativeResize="0"/>
          <p:nvPr/>
        </p:nvPicPr>
        <p:blipFill>
          <a:blip r:embed="rId4">
            <a:alphaModFix/>
          </a:blip>
          <a:stretch>
            <a:fillRect/>
          </a:stretch>
        </p:blipFill>
        <p:spPr>
          <a:xfrm>
            <a:off x="4376576" y="2736050"/>
            <a:ext cx="1047900" cy="1080300"/>
          </a:xfrm>
          <a:prstGeom prst="ellipse">
            <a:avLst/>
          </a:prstGeom>
          <a:noFill/>
          <a:ln>
            <a:noFill/>
          </a:ln>
        </p:spPr>
      </p:pic>
      <p:sp>
        <p:nvSpPr>
          <p:cNvPr id="101" name="Google Shape;101;p1"/>
          <p:cNvSpPr txBox="1"/>
          <p:nvPr/>
        </p:nvSpPr>
        <p:spPr>
          <a:xfrm>
            <a:off x="2438400" y="2794115"/>
            <a:ext cx="23793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latin typeface="Calibri"/>
                <a:ea typeface="Calibri"/>
                <a:cs typeface="Calibri"/>
                <a:sym typeface="Calibri"/>
              </a:rPr>
              <a:t>Project Name: </a:t>
            </a:r>
            <a:br>
              <a:rPr lang="en-US" sz="2200">
                <a:latin typeface="Calibri"/>
                <a:ea typeface="Calibri"/>
                <a:cs typeface="Calibri"/>
                <a:sym typeface="Calibri"/>
              </a:rPr>
            </a:br>
            <a:r>
              <a:rPr lang="en-US" sz="2200" b="1">
                <a:solidFill>
                  <a:srgbClr val="C00000"/>
                </a:solidFill>
                <a:latin typeface="Calibri"/>
                <a:ea typeface="Calibri"/>
                <a:cs typeface="Calibri"/>
                <a:sym typeface="Calibri"/>
              </a:rPr>
              <a:t>CODE-RED</a:t>
            </a:r>
            <a:endParaRPr sz="2200" b="1">
              <a:solidFill>
                <a:srgbClr val="C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g139f6f8ee26_0_19"/>
          <p:cNvPicPr preferRelativeResize="0"/>
          <p:nvPr/>
        </p:nvPicPr>
        <p:blipFill>
          <a:blip r:embed="rId3">
            <a:alphaModFix/>
          </a:blip>
          <a:stretch>
            <a:fillRect/>
          </a:stretch>
        </p:blipFill>
        <p:spPr>
          <a:xfrm>
            <a:off x="605475" y="1182125"/>
            <a:ext cx="8266674" cy="5415050"/>
          </a:xfrm>
          <a:prstGeom prst="rect">
            <a:avLst/>
          </a:prstGeom>
          <a:noFill/>
          <a:ln>
            <a:noFill/>
          </a:ln>
        </p:spPr>
      </p:pic>
      <p:sp>
        <p:nvSpPr>
          <p:cNvPr id="200" name="Google Shape;200;g139f6f8ee26_0_19"/>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cxnSp>
        <p:nvCxnSpPr>
          <p:cNvPr id="201" name="Google Shape;201;g139f6f8ee26_0_19"/>
          <p:cNvCxnSpPr/>
          <p:nvPr/>
        </p:nvCxnSpPr>
        <p:spPr>
          <a:xfrm rot="5400000">
            <a:off x="-2781300" y="3429000"/>
            <a:ext cx="6477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0"/>
              </a:srgbClr>
            </a:outerShdw>
          </a:effectLst>
        </p:spPr>
      </p:cxnSp>
      <p:cxnSp>
        <p:nvCxnSpPr>
          <p:cNvPr id="202" name="Google Shape;202;g139f6f8ee26_0_19"/>
          <p:cNvCxnSpPr/>
          <p:nvPr/>
        </p:nvCxnSpPr>
        <p:spPr>
          <a:xfrm>
            <a:off x="0" y="10668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cxnSp>
      <p:pic>
        <p:nvPicPr>
          <p:cNvPr id="203" name="Google Shape;203;g139f6f8ee26_0_19"/>
          <p:cNvPicPr preferRelativeResize="0"/>
          <p:nvPr/>
        </p:nvPicPr>
        <p:blipFill rotWithShape="1">
          <a:blip r:embed="rId4">
            <a:alphaModFix/>
          </a:blip>
          <a:srcRect/>
          <a:stretch/>
        </p:blipFill>
        <p:spPr>
          <a:xfrm>
            <a:off x="954888" y="190500"/>
            <a:ext cx="7431931" cy="8063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g139f6f8ee26_0_24"/>
          <p:cNvPicPr preferRelativeResize="0"/>
          <p:nvPr/>
        </p:nvPicPr>
        <p:blipFill rotWithShape="1">
          <a:blip r:embed="rId3">
            <a:alphaModFix/>
          </a:blip>
          <a:srcRect r="49039" b="33297"/>
          <a:stretch/>
        </p:blipFill>
        <p:spPr>
          <a:xfrm>
            <a:off x="6062800" y="2374200"/>
            <a:ext cx="2574575" cy="2685400"/>
          </a:xfrm>
          <a:prstGeom prst="rect">
            <a:avLst/>
          </a:prstGeom>
          <a:noFill/>
          <a:ln>
            <a:noFill/>
          </a:ln>
        </p:spPr>
      </p:pic>
      <p:sp>
        <p:nvSpPr>
          <p:cNvPr id="210" name="Google Shape;210;g139f6f8ee26_0_24"/>
          <p:cNvSpPr txBox="1"/>
          <p:nvPr/>
        </p:nvSpPr>
        <p:spPr>
          <a:xfrm>
            <a:off x="745831" y="1705554"/>
            <a:ext cx="4495800" cy="175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Calibri"/>
                <a:ea typeface="Calibri"/>
                <a:cs typeface="Calibri"/>
                <a:sym typeface="Calibri"/>
              </a:rPr>
              <a:t>The extent of a forest fire is classified into 3 stages:</a:t>
            </a:r>
            <a:endParaRPr sz="1700" b="1">
              <a:latin typeface="Calibri"/>
              <a:ea typeface="Calibri"/>
              <a:cs typeface="Calibri"/>
              <a:sym typeface="Calibri"/>
            </a:endParaRPr>
          </a:p>
          <a:p>
            <a:pPr marL="0" lvl="0" indent="0" algn="l" rtl="0">
              <a:spcBef>
                <a:spcPts val="0"/>
              </a:spcBef>
              <a:spcAft>
                <a:spcPts val="0"/>
              </a:spcAft>
              <a:buNone/>
            </a:pPr>
            <a:endParaRPr sz="1700" b="1">
              <a:latin typeface="Calibri"/>
              <a:ea typeface="Calibri"/>
              <a:cs typeface="Calibri"/>
              <a:sym typeface="Calibri"/>
            </a:endParaRPr>
          </a:p>
          <a:p>
            <a:pPr marL="457200" lvl="0" indent="-336550" algn="l" rtl="0">
              <a:spcBef>
                <a:spcPts val="0"/>
              </a:spcBef>
              <a:spcAft>
                <a:spcPts val="0"/>
              </a:spcAft>
              <a:buSzPts val="1700"/>
              <a:buFont typeface="Calibri"/>
              <a:buAutoNum type="arabicPeriod"/>
            </a:pPr>
            <a:r>
              <a:rPr lang="en-US" sz="1700" b="1">
                <a:latin typeface="Calibri"/>
                <a:ea typeface="Calibri"/>
                <a:cs typeface="Calibri"/>
                <a:sym typeface="Calibri"/>
              </a:rPr>
              <a:t>Ignition (Low)</a:t>
            </a:r>
            <a:endParaRPr sz="1700" b="1">
              <a:latin typeface="Calibri"/>
              <a:ea typeface="Calibri"/>
              <a:cs typeface="Calibri"/>
              <a:sym typeface="Calibri"/>
            </a:endParaRPr>
          </a:p>
          <a:p>
            <a:pPr marL="457200" lvl="0" indent="-336550" algn="l" rtl="0">
              <a:spcBef>
                <a:spcPts val="0"/>
              </a:spcBef>
              <a:spcAft>
                <a:spcPts val="0"/>
              </a:spcAft>
              <a:buSzPts val="1700"/>
              <a:buFont typeface="Calibri"/>
              <a:buAutoNum type="arabicPeriod"/>
            </a:pPr>
            <a:r>
              <a:rPr lang="en-US" sz="1700" b="1">
                <a:latin typeface="Calibri"/>
                <a:ea typeface="Calibri"/>
                <a:cs typeface="Calibri"/>
                <a:sym typeface="Calibri"/>
              </a:rPr>
              <a:t>Growth (Medium)</a:t>
            </a:r>
            <a:endParaRPr sz="1700" b="1">
              <a:latin typeface="Calibri"/>
              <a:ea typeface="Calibri"/>
              <a:cs typeface="Calibri"/>
              <a:sym typeface="Calibri"/>
            </a:endParaRPr>
          </a:p>
          <a:p>
            <a:pPr marL="457200" lvl="0" indent="-336550" algn="l" rtl="0">
              <a:spcBef>
                <a:spcPts val="0"/>
              </a:spcBef>
              <a:spcAft>
                <a:spcPts val="0"/>
              </a:spcAft>
              <a:buSzPts val="1700"/>
              <a:buFont typeface="Calibri"/>
              <a:buAutoNum type="arabicPeriod"/>
            </a:pPr>
            <a:r>
              <a:rPr lang="en-US" sz="1700" b="1">
                <a:latin typeface="Calibri"/>
                <a:ea typeface="Calibri"/>
                <a:cs typeface="Calibri"/>
                <a:sym typeface="Calibri"/>
              </a:rPr>
              <a:t>Fully Developed (High)</a:t>
            </a:r>
            <a:endParaRPr sz="1700" b="1">
              <a:latin typeface="Calibri"/>
              <a:ea typeface="Calibri"/>
              <a:cs typeface="Calibri"/>
              <a:sym typeface="Calibri"/>
            </a:endParaRPr>
          </a:p>
        </p:txBody>
      </p:sp>
      <p:sp>
        <p:nvSpPr>
          <p:cNvPr id="211" name="Google Shape;211;g139f6f8ee26_0_24"/>
          <p:cNvSpPr txBox="1"/>
          <p:nvPr/>
        </p:nvSpPr>
        <p:spPr>
          <a:xfrm>
            <a:off x="1024375" y="1166400"/>
            <a:ext cx="79467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800" b="1">
                <a:solidFill>
                  <a:srgbClr val="366092"/>
                </a:solidFill>
                <a:latin typeface="Bookman Old Style"/>
                <a:ea typeface="Bookman Old Style"/>
                <a:cs typeface="Bookman Old Style"/>
                <a:sym typeface="Bookman Old Style"/>
              </a:rPr>
              <a:t>DETERMINING THE FIRE INTENSITY</a:t>
            </a:r>
            <a:endParaRPr sz="2800" b="1">
              <a:solidFill>
                <a:srgbClr val="366092"/>
              </a:solidFill>
              <a:latin typeface="Bookman Old Style"/>
              <a:ea typeface="Bookman Old Style"/>
              <a:cs typeface="Bookman Old Style"/>
              <a:sym typeface="Bookman Old Style"/>
            </a:endParaRPr>
          </a:p>
        </p:txBody>
      </p:sp>
      <p:sp>
        <p:nvSpPr>
          <p:cNvPr id="212" name="Google Shape;212;g139f6f8ee26_0_24"/>
          <p:cNvSpPr txBox="1"/>
          <p:nvPr/>
        </p:nvSpPr>
        <p:spPr>
          <a:xfrm>
            <a:off x="745831" y="3486053"/>
            <a:ext cx="2289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latin typeface="Times New Roman"/>
                <a:ea typeface="Times New Roman"/>
                <a:cs typeface="Times New Roman"/>
                <a:sym typeface="Times New Roman"/>
              </a:rPr>
              <a:t>Byram’s formula:</a:t>
            </a:r>
            <a:endParaRPr sz="1800" b="1" u="sng">
              <a:latin typeface="Times New Roman"/>
              <a:ea typeface="Times New Roman"/>
              <a:cs typeface="Times New Roman"/>
              <a:sym typeface="Times New Roman"/>
            </a:endParaRPr>
          </a:p>
        </p:txBody>
      </p:sp>
      <p:pic>
        <p:nvPicPr>
          <p:cNvPr id="213" name="Google Shape;213;g139f6f8ee26_0_24"/>
          <p:cNvPicPr preferRelativeResize="0"/>
          <p:nvPr/>
        </p:nvPicPr>
        <p:blipFill>
          <a:blip r:embed="rId4">
            <a:alphaModFix/>
          </a:blip>
          <a:stretch>
            <a:fillRect/>
          </a:stretch>
        </p:blipFill>
        <p:spPr>
          <a:xfrm>
            <a:off x="690450" y="4099018"/>
            <a:ext cx="5132387" cy="2622433"/>
          </a:xfrm>
          <a:prstGeom prst="rect">
            <a:avLst/>
          </a:prstGeom>
          <a:noFill/>
          <a:ln>
            <a:noFill/>
          </a:ln>
        </p:spPr>
      </p:pic>
      <p:sp>
        <p:nvSpPr>
          <p:cNvPr id="214" name="Google Shape;214;g139f6f8ee26_0_24"/>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cxnSp>
        <p:nvCxnSpPr>
          <p:cNvPr id="215" name="Google Shape;215;g139f6f8ee26_0_24"/>
          <p:cNvCxnSpPr/>
          <p:nvPr/>
        </p:nvCxnSpPr>
        <p:spPr>
          <a:xfrm rot="5400000">
            <a:off x="-2781300" y="3429000"/>
            <a:ext cx="6477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0"/>
              </a:srgbClr>
            </a:outerShdw>
          </a:effectLst>
        </p:spPr>
      </p:cxnSp>
      <p:cxnSp>
        <p:nvCxnSpPr>
          <p:cNvPr id="216" name="Google Shape;216;g139f6f8ee26_0_24"/>
          <p:cNvCxnSpPr/>
          <p:nvPr/>
        </p:nvCxnSpPr>
        <p:spPr>
          <a:xfrm>
            <a:off x="0" y="10668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cxnSp>
      <p:pic>
        <p:nvPicPr>
          <p:cNvPr id="217" name="Google Shape;217;g139f6f8ee26_0_24"/>
          <p:cNvPicPr preferRelativeResize="0"/>
          <p:nvPr/>
        </p:nvPicPr>
        <p:blipFill rotWithShape="1">
          <a:blip r:embed="rId5">
            <a:alphaModFix/>
          </a:blip>
          <a:srcRect/>
          <a:stretch/>
        </p:blipFill>
        <p:spPr>
          <a:xfrm>
            <a:off x="954888" y="190500"/>
            <a:ext cx="7431931" cy="8063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139f6f8ee26_0_33"/>
          <p:cNvSpPr txBox="1"/>
          <p:nvPr/>
        </p:nvSpPr>
        <p:spPr>
          <a:xfrm>
            <a:off x="752575" y="1893125"/>
            <a:ext cx="7979400" cy="472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We know that,</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Intensity is directly proportional to Temperature.</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Intensity is </a:t>
            </a:r>
            <a:r>
              <a:rPr lang="en-US" sz="1800">
                <a:solidFill>
                  <a:schemeClr val="dk1"/>
                </a:solidFill>
                <a:latin typeface="Calibri"/>
                <a:ea typeface="Calibri"/>
                <a:cs typeface="Calibri"/>
                <a:sym typeface="Calibri"/>
              </a:rPr>
              <a:t>directly proportional to Concentration of CO2 present in the air.</a:t>
            </a:r>
            <a:endParaRPr sz="1800">
              <a:solidFill>
                <a:schemeClr val="dk1"/>
              </a:solidFill>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Intensity is inversely proportional to Relative Humidity of the atmosphere.</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Thus </a:t>
            </a:r>
            <a:r>
              <a:rPr lang="en-US" sz="1800">
                <a:solidFill>
                  <a:schemeClr val="dk1"/>
                </a:solidFill>
                <a:latin typeface="Calibri"/>
                <a:ea typeface="Calibri"/>
                <a:cs typeface="Calibri"/>
                <a:sym typeface="Calibri"/>
              </a:rPr>
              <a:t>using the concept of Byram’s Formula, we have extended the formula as follows:</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US" sz="1800">
                <a:solidFill>
                  <a:srgbClr val="980000"/>
                </a:solidFill>
                <a:latin typeface="Calibri"/>
                <a:ea typeface="Calibri"/>
                <a:cs typeface="Calibri"/>
                <a:sym typeface="Calibri"/>
              </a:rPr>
              <a:t>	</a:t>
            </a:r>
            <a:r>
              <a:rPr lang="en-US" sz="2500" b="1">
                <a:solidFill>
                  <a:srgbClr val="980000"/>
                </a:solidFill>
                <a:latin typeface="Calibri"/>
                <a:ea typeface="Calibri"/>
                <a:cs typeface="Calibri"/>
                <a:sym typeface="Calibri"/>
              </a:rPr>
              <a:t>I = [ (T * C * k ) / H ]  - 1.2 </a:t>
            </a:r>
            <a:endParaRPr sz="2500" b="1">
              <a:solidFill>
                <a:srgbClr val="980000"/>
              </a:solidFill>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		</a:t>
            </a:r>
            <a:r>
              <a:rPr lang="en-US" sz="1800">
                <a:latin typeface="Calibri"/>
                <a:ea typeface="Calibri"/>
                <a:cs typeface="Calibri"/>
                <a:sym typeface="Calibri"/>
              </a:rPr>
              <a:t>where, </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			T= Temperature (in degrees celsius)</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			C= Concentration of CO2 present in the air(in ppm)</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			H= Relative humidity of the atmosphere (in RH)</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			k= proportionality constant </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				= 5.397 x 10</a:t>
            </a:r>
            <a:r>
              <a:rPr lang="en-US" sz="1800" baseline="30000">
                <a:latin typeface="Calibri"/>
                <a:ea typeface="Calibri"/>
                <a:cs typeface="Calibri"/>
                <a:sym typeface="Calibri"/>
              </a:rPr>
              <a:t>-3</a:t>
            </a:r>
            <a:r>
              <a:rPr lang="en-US" sz="1800">
                <a:latin typeface="Calibri"/>
                <a:ea typeface="Calibri"/>
                <a:cs typeface="Calibri"/>
                <a:sym typeface="Calibri"/>
              </a:rPr>
              <a:t> ( RH per ppm per degree celsius)</a:t>
            </a:r>
            <a:endParaRPr sz="1800" baseline="30000">
              <a:latin typeface="Calibri"/>
              <a:ea typeface="Calibri"/>
              <a:cs typeface="Calibri"/>
              <a:sym typeface="Calibri"/>
            </a:endParaRPr>
          </a:p>
        </p:txBody>
      </p:sp>
      <p:sp>
        <p:nvSpPr>
          <p:cNvPr id="224" name="Google Shape;224;g139f6f8ee26_0_33"/>
          <p:cNvSpPr txBox="1"/>
          <p:nvPr/>
        </p:nvSpPr>
        <p:spPr>
          <a:xfrm>
            <a:off x="1725325" y="1169825"/>
            <a:ext cx="53382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500" b="1">
                <a:solidFill>
                  <a:srgbClr val="366092"/>
                </a:solidFill>
                <a:latin typeface="Bookman Old Style"/>
                <a:ea typeface="Bookman Old Style"/>
                <a:cs typeface="Bookman Old Style"/>
                <a:sym typeface="Bookman Old Style"/>
              </a:rPr>
              <a:t>Proposed Formula:</a:t>
            </a:r>
            <a:endParaRPr sz="3500" b="1">
              <a:solidFill>
                <a:srgbClr val="366092"/>
              </a:solidFill>
              <a:latin typeface="Bookman Old Style"/>
              <a:ea typeface="Bookman Old Style"/>
              <a:cs typeface="Bookman Old Style"/>
              <a:sym typeface="Bookman Old Style"/>
            </a:endParaRPr>
          </a:p>
        </p:txBody>
      </p:sp>
      <p:sp>
        <p:nvSpPr>
          <p:cNvPr id="225" name="Google Shape;225;g139f6f8ee26_0_3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cxnSp>
        <p:nvCxnSpPr>
          <p:cNvPr id="226" name="Google Shape;226;g139f6f8ee26_0_33"/>
          <p:cNvCxnSpPr/>
          <p:nvPr/>
        </p:nvCxnSpPr>
        <p:spPr>
          <a:xfrm rot="5400000">
            <a:off x="-2781300" y="3429000"/>
            <a:ext cx="6477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0"/>
              </a:srgbClr>
            </a:outerShdw>
          </a:effectLst>
        </p:spPr>
      </p:cxnSp>
      <p:cxnSp>
        <p:nvCxnSpPr>
          <p:cNvPr id="227" name="Google Shape;227;g139f6f8ee26_0_33"/>
          <p:cNvCxnSpPr/>
          <p:nvPr/>
        </p:nvCxnSpPr>
        <p:spPr>
          <a:xfrm>
            <a:off x="0" y="10668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cxnSp>
      <p:pic>
        <p:nvPicPr>
          <p:cNvPr id="228" name="Google Shape;228;g139f6f8ee26_0_33"/>
          <p:cNvPicPr preferRelativeResize="0"/>
          <p:nvPr/>
        </p:nvPicPr>
        <p:blipFill rotWithShape="1">
          <a:blip r:embed="rId3">
            <a:alphaModFix/>
          </a:blip>
          <a:srcRect/>
          <a:stretch/>
        </p:blipFill>
        <p:spPr>
          <a:xfrm>
            <a:off x="1026313" y="138975"/>
            <a:ext cx="7431931" cy="8063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g139f6f8ee26_0_39"/>
          <p:cNvPicPr preferRelativeResize="0"/>
          <p:nvPr/>
        </p:nvPicPr>
        <p:blipFill>
          <a:blip r:embed="rId3">
            <a:alphaModFix/>
          </a:blip>
          <a:stretch>
            <a:fillRect/>
          </a:stretch>
        </p:blipFill>
        <p:spPr>
          <a:xfrm>
            <a:off x="655400" y="1482800"/>
            <a:ext cx="8130252" cy="4873551"/>
          </a:xfrm>
          <a:prstGeom prst="rect">
            <a:avLst/>
          </a:prstGeom>
          <a:noFill/>
          <a:ln>
            <a:noFill/>
          </a:ln>
        </p:spPr>
      </p:pic>
      <p:sp>
        <p:nvSpPr>
          <p:cNvPr id="235" name="Google Shape;235;g139f6f8ee26_0_39"/>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cxnSp>
        <p:nvCxnSpPr>
          <p:cNvPr id="236" name="Google Shape;236;g139f6f8ee26_0_39"/>
          <p:cNvCxnSpPr/>
          <p:nvPr/>
        </p:nvCxnSpPr>
        <p:spPr>
          <a:xfrm rot="5400000">
            <a:off x="-2781300" y="3429000"/>
            <a:ext cx="6477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0"/>
              </a:srgbClr>
            </a:outerShdw>
          </a:effectLst>
        </p:spPr>
      </p:cxnSp>
      <p:cxnSp>
        <p:nvCxnSpPr>
          <p:cNvPr id="237" name="Google Shape;237;g139f6f8ee26_0_39"/>
          <p:cNvCxnSpPr/>
          <p:nvPr/>
        </p:nvCxnSpPr>
        <p:spPr>
          <a:xfrm>
            <a:off x="0" y="10668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cxnSp>
      <p:pic>
        <p:nvPicPr>
          <p:cNvPr id="238" name="Google Shape;238;g139f6f8ee26_0_39"/>
          <p:cNvPicPr preferRelativeResize="0"/>
          <p:nvPr/>
        </p:nvPicPr>
        <p:blipFill rotWithShape="1">
          <a:blip r:embed="rId4">
            <a:alphaModFix/>
          </a:blip>
          <a:srcRect/>
          <a:stretch/>
        </p:blipFill>
        <p:spPr>
          <a:xfrm>
            <a:off x="954888" y="190500"/>
            <a:ext cx="7431931" cy="8063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g139f6f8ee26_0_44"/>
          <p:cNvPicPr preferRelativeResize="0"/>
          <p:nvPr/>
        </p:nvPicPr>
        <p:blipFill rotWithShape="1">
          <a:blip r:embed="rId3">
            <a:alphaModFix/>
          </a:blip>
          <a:srcRect l="14470" r="13998"/>
          <a:stretch/>
        </p:blipFill>
        <p:spPr>
          <a:xfrm>
            <a:off x="3731750" y="2248925"/>
            <a:ext cx="5251624" cy="4472526"/>
          </a:xfrm>
          <a:prstGeom prst="rect">
            <a:avLst/>
          </a:prstGeom>
          <a:noFill/>
          <a:ln>
            <a:noFill/>
          </a:ln>
        </p:spPr>
      </p:pic>
      <p:sp>
        <p:nvSpPr>
          <p:cNvPr id="245" name="Google Shape;245;g139f6f8ee26_0_44"/>
          <p:cNvSpPr txBox="1"/>
          <p:nvPr/>
        </p:nvSpPr>
        <p:spPr>
          <a:xfrm>
            <a:off x="577656" y="1136775"/>
            <a:ext cx="7988700" cy="754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700" b="1">
                <a:solidFill>
                  <a:srgbClr val="366092"/>
                </a:solidFill>
                <a:latin typeface="Bookman Old Style"/>
                <a:ea typeface="Bookman Old Style"/>
                <a:cs typeface="Bookman Old Style"/>
                <a:sym typeface="Bookman Old Style"/>
              </a:rPr>
              <a:t>Integration of Cloud </a:t>
            </a:r>
            <a:endParaRPr sz="3700" b="1">
              <a:solidFill>
                <a:srgbClr val="366092"/>
              </a:solidFill>
              <a:latin typeface="Bookman Old Style"/>
              <a:ea typeface="Bookman Old Style"/>
              <a:cs typeface="Bookman Old Style"/>
              <a:sym typeface="Bookman Old Style"/>
            </a:endParaRPr>
          </a:p>
        </p:txBody>
      </p:sp>
      <p:sp>
        <p:nvSpPr>
          <p:cNvPr id="246" name="Google Shape;246;g139f6f8ee26_0_44"/>
          <p:cNvSpPr txBox="1"/>
          <p:nvPr/>
        </p:nvSpPr>
        <p:spPr>
          <a:xfrm>
            <a:off x="577650" y="2248925"/>
            <a:ext cx="3327000" cy="4248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latin typeface="Calibri"/>
                <a:ea typeface="Calibri"/>
                <a:cs typeface="Calibri"/>
                <a:sym typeface="Calibri"/>
              </a:rPr>
              <a:t>ThingSpeak, an open source cloud is integrated with the device with the help of an API to visualise the data in a graphical format (line graph) and to understand the changes in the physical parameters during the incident.</a:t>
            </a:r>
            <a:endParaRPr sz="2400">
              <a:latin typeface="Calibri"/>
              <a:ea typeface="Calibri"/>
              <a:cs typeface="Calibri"/>
              <a:sym typeface="Calibri"/>
            </a:endParaRPr>
          </a:p>
        </p:txBody>
      </p:sp>
      <p:sp>
        <p:nvSpPr>
          <p:cNvPr id="247" name="Google Shape;247;g139f6f8ee26_0_44"/>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cxnSp>
        <p:nvCxnSpPr>
          <p:cNvPr id="248" name="Google Shape;248;g139f6f8ee26_0_44"/>
          <p:cNvCxnSpPr/>
          <p:nvPr/>
        </p:nvCxnSpPr>
        <p:spPr>
          <a:xfrm rot="5400000">
            <a:off x="-2781300" y="3429000"/>
            <a:ext cx="6477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0"/>
              </a:srgbClr>
            </a:outerShdw>
          </a:effectLst>
        </p:spPr>
      </p:cxnSp>
      <p:cxnSp>
        <p:nvCxnSpPr>
          <p:cNvPr id="249" name="Google Shape;249;g139f6f8ee26_0_44"/>
          <p:cNvCxnSpPr/>
          <p:nvPr/>
        </p:nvCxnSpPr>
        <p:spPr>
          <a:xfrm>
            <a:off x="0" y="10668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cxnSp>
      <p:pic>
        <p:nvPicPr>
          <p:cNvPr id="250" name="Google Shape;250;g139f6f8ee26_0_44"/>
          <p:cNvPicPr preferRelativeResize="0"/>
          <p:nvPr/>
        </p:nvPicPr>
        <p:blipFill rotWithShape="1">
          <a:blip r:embed="rId4">
            <a:alphaModFix/>
          </a:blip>
          <a:srcRect/>
          <a:stretch/>
        </p:blipFill>
        <p:spPr>
          <a:xfrm>
            <a:off x="856025" y="190500"/>
            <a:ext cx="7431931" cy="8063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g139f6f8ee26_0_51"/>
          <p:cNvPicPr preferRelativeResize="0"/>
          <p:nvPr/>
        </p:nvPicPr>
        <p:blipFill rotWithShape="1">
          <a:blip r:embed="rId3">
            <a:alphaModFix/>
          </a:blip>
          <a:srcRect t="3772"/>
          <a:stretch/>
        </p:blipFill>
        <p:spPr>
          <a:xfrm>
            <a:off x="554088" y="2304537"/>
            <a:ext cx="1729175" cy="4275424"/>
          </a:xfrm>
          <a:prstGeom prst="rect">
            <a:avLst/>
          </a:prstGeom>
          <a:noFill/>
          <a:ln>
            <a:noFill/>
          </a:ln>
        </p:spPr>
      </p:pic>
      <p:pic>
        <p:nvPicPr>
          <p:cNvPr id="257" name="Google Shape;257;g139f6f8ee26_0_51"/>
          <p:cNvPicPr preferRelativeResize="0"/>
          <p:nvPr/>
        </p:nvPicPr>
        <p:blipFill rotWithShape="1">
          <a:blip r:embed="rId4">
            <a:alphaModFix/>
          </a:blip>
          <a:srcRect t="3772"/>
          <a:stretch/>
        </p:blipFill>
        <p:spPr>
          <a:xfrm>
            <a:off x="2380150" y="2273650"/>
            <a:ext cx="1729175" cy="4337200"/>
          </a:xfrm>
          <a:prstGeom prst="rect">
            <a:avLst/>
          </a:prstGeom>
          <a:noFill/>
          <a:ln>
            <a:noFill/>
          </a:ln>
        </p:spPr>
      </p:pic>
      <p:pic>
        <p:nvPicPr>
          <p:cNvPr id="258" name="Google Shape;258;g139f6f8ee26_0_51"/>
          <p:cNvPicPr preferRelativeResize="0"/>
          <p:nvPr/>
        </p:nvPicPr>
        <p:blipFill rotWithShape="1">
          <a:blip r:embed="rId5">
            <a:alphaModFix/>
          </a:blip>
          <a:srcRect t="3772"/>
          <a:stretch/>
        </p:blipFill>
        <p:spPr>
          <a:xfrm>
            <a:off x="4232050" y="2273650"/>
            <a:ext cx="1729175" cy="4337200"/>
          </a:xfrm>
          <a:prstGeom prst="rect">
            <a:avLst/>
          </a:prstGeom>
          <a:noFill/>
          <a:ln>
            <a:noFill/>
          </a:ln>
        </p:spPr>
      </p:pic>
      <p:sp>
        <p:nvSpPr>
          <p:cNvPr id="259" name="Google Shape;259;g139f6f8ee26_0_51"/>
          <p:cNvSpPr txBox="1"/>
          <p:nvPr/>
        </p:nvSpPr>
        <p:spPr>
          <a:xfrm>
            <a:off x="785538" y="1146000"/>
            <a:ext cx="7572900" cy="785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900" b="1">
                <a:solidFill>
                  <a:srgbClr val="366092"/>
                </a:solidFill>
                <a:latin typeface="Bookman Old Style"/>
                <a:ea typeface="Bookman Old Style"/>
                <a:cs typeface="Bookman Old Style"/>
                <a:sym typeface="Bookman Old Style"/>
              </a:rPr>
              <a:t>Clips of the current state</a:t>
            </a:r>
            <a:endParaRPr sz="3900" b="1">
              <a:solidFill>
                <a:srgbClr val="366092"/>
              </a:solidFill>
              <a:latin typeface="Bookman Old Style"/>
              <a:ea typeface="Bookman Old Style"/>
              <a:cs typeface="Bookman Old Style"/>
              <a:sym typeface="Bookman Old Style"/>
            </a:endParaRPr>
          </a:p>
        </p:txBody>
      </p:sp>
      <p:sp>
        <p:nvSpPr>
          <p:cNvPr id="260" name="Google Shape;260;g139f6f8ee26_0_51"/>
          <p:cNvSpPr txBox="1"/>
          <p:nvPr/>
        </p:nvSpPr>
        <p:spPr>
          <a:xfrm>
            <a:off x="6083950" y="2010300"/>
            <a:ext cx="2951400" cy="486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a:latin typeface="Calibri"/>
                <a:ea typeface="Calibri"/>
                <a:cs typeface="Calibri"/>
                <a:sym typeface="Calibri"/>
              </a:rPr>
              <a:t>The authorities are informed about the current scenario at the site of incident by an SMS containing a google drive link which has a few video clips.</a:t>
            </a:r>
            <a:endParaRPr sz="1900">
              <a:latin typeface="Calibri"/>
              <a:ea typeface="Calibri"/>
              <a:cs typeface="Calibri"/>
              <a:sym typeface="Calibri"/>
            </a:endParaRPr>
          </a:p>
          <a:p>
            <a:pPr marL="457200" lvl="0" indent="-349250" algn="l" rtl="0">
              <a:spcBef>
                <a:spcPts val="0"/>
              </a:spcBef>
              <a:spcAft>
                <a:spcPts val="0"/>
              </a:spcAft>
              <a:buSzPts val="1900"/>
              <a:buFont typeface="Calibri"/>
              <a:buChar char="●"/>
            </a:pPr>
            <a:r>
              <a:rPr lang="en-US" sz="1900">
                <a:latin typeface="Calibri"/>
                <a:ea typeface="Calibri"/>
                <a:cs typeface="Calibri"/>
                <a:sym typeface="Calibri"/>
              </a:rPr>
              <a:t>Currently, we have uploaded pre-recorded videos in the drive.</a:t>
            </a:r>
            <a:endParaRPr sz="1900">
              <a:latin typeface="Calibri"/>
              <a:ea typeface="Calibri"/>
              <a:cs typeface="Calibri"/>
              <a:sym typeface="Calibri"/>
            </a:endParaRPr>
          </a:p>
          <a:p>
            <a:pPr marL="457200" lvl="0" indent="-349250" algn="l" rtl="0">
              <a:spcBef>
                <a:spcPts val="0"/>
              </a:spcBef>
              <a:spcAft>
                <a:spcPts val="0"/>
              </a:spcAft>
              <a:buSzPts val="1900"/>
              <a:buFont typeface="Calibri"/>
              <a:buChar char="●"/>
            </a:pPr>
            <a:r>
              <a:rPr lang="en-US" sz="1900">
                <a:latin typeface="Calibri"/>
                <a:ea typeface="Calibri"/>
                <a:cs typeface="Calibri"/>
                <a:sym typeface="Calibri"/>
              </a:rPr>
              <a:t>As a future scope, clips of 10 sec each showing the status of the scenario will be posted in the drive at regular intervals of time.</a:t>
            </a:r>
            <a:endParaRPr sz="1900">
              <a:latin typeface="Calibri"/>
              <a:ea typeface="Calibri"/>
              <a:cs typeface="Calibri"/>
              <a:sym typeface="Calibri"/>
            </a:endParaRPr>
          </a:p>
        </p:txBody>
      </p:sp>
      <p:sp>
        <p:nvSpPr>
          <p:cNvPr id="261" name="Google Shape;261;g139f6f8ee26_0_51"/>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cxnSp>
        <p:nvCxnSpPr>
          <p:cNvPr id="262" name="Google Shape;262;g139f6f8ee26_0_51"/>
          <p:cNvCxnSpPr/>
          <p:nvPr/>
        </p:nvCxnSpPr>
        <p:spPr>
          <a:xfrm rot="5400000">
            <a:off x="-2781300" y="3429000"/>
            <a:ext cx="6477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0"/>
              </a:srgbClr>
            </a:outerShdw>
          </a:effectLst>
        </p:spPr>
      </p:cxnSp>
      <p:cxnSp>
        <p:nvCxnSpPr>
          <p:cNvPr id="263" name="Google Shape;263;g139f6f8ee26_0_51"/>
          <p:cNvCxnSpPr/>
          <p:nvPr/>
        </p:nvCxnSpPr>
        <p:spPr>
          <a:xfrm>
            <a:off x="0" y="10668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cxnSp>
      <p:pic>
        <p:nvPicPr>
          <p:cNvPr id="264" name="Google Shape;264;g139f6f8ee26_0_51"/>
          <p:cNvPicPr preferRelativeResize="0"/>
          <p:nvPr/>
        </p:nvPicPr>
        <p:blipFill rotWithShape="1">
          <a:blip r:embed="rId6">
            <a:alphaModFix/>
          </a:blip>
          <a:srcRect/>
          <a:stretch/>
        </p:blipFill>
        <p:spPr>
          <a:xfrm>
            <a:off x="917813" y="190500"/>
            <a:ext cx="7431931" cy="8063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g139f6f8ee26_0_60"/>
          <p:cNvPicPr preferRelativeResize="0"/>
          <p:nvPr/>
        </p:nvPicPr>
        <p:blipFill rotWithShape="1">
          <a:blip r:embed="rId3">
            <a:alphaModFix/>
          </a:blip>
          <a:srcRect t="4269"/>
          <a:stretch/>
        </p:blipFill>
        <p:spPr>
          <a:xfrm>
            <a:off x="5165125" y="2123513"/>
            <a:ext cx="1890600" cy="4537574"/>
          </a:xfrm>
          <a:prstGeom prst="rect">
            <a:avLst/>
          </a:prstGeom>
          <a:noFill/>
          <a:ln>
            <a:noFill/>
          </a:ln>
        </p:spPr>
      </p:pic>
      <p:pic>
        <p:nvPicPr>
          <p:cNvPr id="271" name="Google Shape;271;g139f6f8ee26_0_60"/>
          <p:cNvPicPr preferRelativeResize="0"/>
          <p:nvPr/>
        </p:nvPicPr>
        <p:blipFill>
          <a:blip r:embed="rId4">
            <a:alphaModFix/>
          </a:blip>
          <a:stretch>
            <a:fillRect/>
          </a:stretch>
        </p:blipFill>
        <p:spPr>
          <a:xfrm>
            <a:off x="7123625" y="2100650"/>
            <a:ext cx="1890600" cy="4583299"/>
          </a:xfrm>
          <a:prstGeom prst="rect">
            <a:avLst/>
          </a:prstGeom>
          <a:noFill/>
          <a:ln>
            <a:noFill/>
          </a:ln>
        </p:spPr>
      </p:pic>
      <p:pic>
        <p:nvPicPr>
          <p:cNvPr id="272" name="Google Shape;272;g139f6f8ee26_0_60"/>
          <p:cNvPicPr preferRelativeResize="0"/>
          <p:nvPr/>
        </p:nvPicPr>
        <p:blipFill>
          <a:blip r:embed="rId5">
            <a:alphaModFix/>
          </a:blip>
          <a:stretch>
            <a:fillRect/>
          </a:stretch>
        </p:blipFill>
        <p:spPr>
          <a:xfrm>
            <a:off x="3206625" y="2100650"/>
            <a:ext cx="1890600" cy="4583299"/>
          </a:xfrm>
          <a:prstGeom prst="rect">
            <a:avLst/>
          </a:prstGeom>
          <a:noFill/>
          <a:ln>
            <a:noFill/>
          </a:ln>
        </p:spPr>
      </p:pic>
      <p:sp>
        <p:nvSpPr>
          <p:cNvPr id="273" name="Google Shape;273;g139f6f8ee26_0_60"/>
          <p:cNvSpPr txBox="1"/>
          <p:nvPr/>
        </p:nvSpPr>
        <p:spPr>
          <a:xfrm>
            <a:off x="617813" y="1129463"/>
            <a:ext cx="83964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300" b="1">
                <a:solidFill>
                  <a:srgbClr val="366092"/>
                </a:solidFill>
                <a:latin typeface="Bookman Old Style"/>
                <a:ea typeface="Bookman Old Style"/>
                <a:cs typeface="Bookman Old Style"/>
                <a:sym typeface="Bookman Old Style"/>
              </a:rPr>
              <a:t>Intimating the Authorities </a:t>
            </a:r>
            <a:endParaRPr sz="3300" b="1">
              <a:solidFill>
                <a:srgbClr val="366092"/>
              </a:solidFill>
              <a:latin typeface="Bookman Old Style"/>
              <a:ea typeface="Bookman Old Style"/>
              <a:cs typeface="Bookman Old Style"/>
              <a:sym typeface="Bookman Old Style"/>
            </a:endParaRPr>
          </a:p>
        </p:txBody>
      </p:sp>
      <p:sp>
        <p:nvSpPr>
          <p:cNvPr id="274" name="Google Shape;274;g139f6f8ee26_0_60"/>
          <p:cNvSpPr txBox="1"/>
          <p:nvPr/>
        </p:nvSpPr>
        <p:spPr>
          <a:xfrm>
            <a:off x="617825" y="1954825"/>
            <a:ext cx="2520900" cy="486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a:ea typeface="Calibri"/>
                <a:cs typeface="Calibri"/>
                <a:sym typeface="Calibri"/>
              </a:rPr>
              <a:t>Authorities are informed about the forest fire at the earliest.</a:t>
            </a:r>
            <a:endParaRPr sz="1600">
              <a:latin typeface="Calibri"/>
              <a:ea typeface="Calibri"/>
              <a:cs typeface="Calibri"/>
              <a:sym typeface="Calibri"/>
            </a:endParaRPr>
          </a:p>
          <a:p>
            <a:pPr marL="0" lvl="0" indent="0" algn="l" rtl="0">
              <a:spcBef>
                <a:spcPts val="0"/>
              </a:spcBef>
              <a:spcAft>
                <a:spcPts val="0"/>
              </a:spcAft>
              <a:buNone/>
            </a:pPr>
            <a:r>
              <a:rPr lang="en-US" sz="1600">
                <a:latin typeface="Calibri"/>
                <a:ea typeface="Calibri"/>
                <a:cs typeface="Calibri"/>
                <a:sym typeface="Calibri"/>
              </a:rPr>
              <a:t>It is done in 2 ways:</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US" sz="1600" b="1">
                <a:latin typeface="Calibri"/>
                <a:ea typeface="Calibri"/>
                <a:cs typeface="Calibri"/>
                <a:sym typeface="Calibri"/>
              </a:rPr>
              <a:t>SMS</a:t>
            </a:r>
            <a:r>
              <a:rPr lang="en-US" sz="1600">
                <a:latin typeface="Calibri"/>
                <a:ea typeface="Calibri"/>
                <a:cs typeface="Calibri"/>
                <a:sym typeface="Calibri"/>
              </a:rPr>
              <a:t>: A customised sms is sent to the authority based on the intensity of the fire along with the date and location to ensure that appropriate measures will be taken.</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US" sz="1600" b="1">
                <a:latin typeface="Calibri"/>
                <a:ea typeface="Calibri"/>
                <a:cs typeface="Calibri"/>
                <a:sym typeface="Calibri"/>
              </a:rPr>
              <a:t>Call</a:t>
            </a:r>
            <a:r>
              <a:rPr lang="en-US" sz="1600">
                <a:latin typeface="Calibri"/>
                <a:ea typeface="Calibri"/>
                <a:cs typeface="Calibri"/>
                <a:sym typeface="Calibri"/>
              </a:rPr>
              <a:t>: As a precautionary measure in case there is a delay in sending or receiving the SMS, a call is given. </a:t>
            </a:r>
            <a:endParaRPr sz="1600">
              <a:latin typeface="Calibri"/>
              <a:ea typeface="Calibri"/>
              <a:cs typeface="Calibri"/>
              <a:sym typeface="Calibri"/>
            </a:endParaRPr>
          </a:p>
        </p:txBody>
      </p:sp>
      <p:sp>
        <p:nvSpPr>
          <p:cNvPr id="275" name="Google Shape;275;g139f6f8ee26_0_6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cxnSp>
        <p:nvCxnSpPr>
          <p:cNvPr id="276" name="Google Shape;276;g139f6f8ee26_0_60"/>
          <p:cNvCxnSpPr/>
          <p:nvPr/>
        </p:nvCxnSpPr>
        <p:spPr>
          <a:xfrm rot="5400000">
            <a:off x="-2781300" y="3429000"/>
            <a:ext cx="6477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0"/>
              </a:srgbClr>
            </a:outerShdw>
          </a:effectLst>
        </p:spPr>
      </p:cxnSp>
      <p:cxnSp>
        <p:nvCxnSpPr>
          <p:cNvPr id="277" name="Google Shape;277;g139f6f8ee26_0_60"/>
          <p:cNvCxnSpPr/>
          <p:nvPr/>
        </p:nvCxnSpPr>
        <p:spPr>
          <a:xfrm>
            <a:off x="0" y="10668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cxnSp>
      <p:pic>
        <p:nvPicPr>
          <p:cNvPr id="278" name="Google Shape;278;g139f6f8ee26_0_60"/>
          <p:cNvPicPr preferRelativeResize="0"/>
          <p:nvPr/>
        </p:nvPicPr>
        <p:blipFill rotWithShape="1">
          <a:blip r:embed="rId6">
            <a:alphaModFix/>
          </a:blip>
          <a:srcRect/>
          <a:stretch/>
        </p:blipFill>
        <p:spPr>
          <a:xfrm>
            <a:off x="917813" y="190488"/>
            <a:ext cx="7431931" cy="8063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g139f6f8ee26_0_69"/>
          <p:cNvPicPr preferRelativeResize="0"/>
          <p:nvPr/>
        </p:nvPicPr>
        <p:blipFill>
          <a:blip r:embed="rId3">
            <a:alphaModFix/>
          </a:blip>
          <a:stretch>
            <a:fillRect/>
          </a:stretch>
        </p:blipFill>
        <p:spPr>
          <a:xfrm>
            <a:off x="1002451" y="2121325"/>
            <a:ext cx="2596050" cy="2596050"/>
          </a:xfrm>
          <a:prstGeom prst="rect">
            <a:avLst/>
          </a:prstGeom>
          <a:noFill/>
          <a:ln>
            <a:noFill/>
          </a:ln>
          <a:effectLst>
            <a:reflection stA="67000" endPos="46000" dist="57150" dir="5400000" fadeDir="5400012" sy="-100000" algn="bl" rotWithShape="0"/>
          </a:effectLst>
        </p:spPr>
      </p:pic>
      <p:sp>
        <p:nvSpPr>
          <p:cNvPr id="285" name="Google Shape;285;g139f6f8ee26_0_69"/>
          <p:cNvSpPr txBox="1"/>
          <p:nvPr/>
        </p:nvSpPr>
        <p:spPr>
          <a:xfrm>
            <a:off x="4015950" y="2051225"/>
            <a:ext cx="4763700" cy="4186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Calibri"/>
                <a:ea typeface="Calibri"/>
                <a:cs typeface="Calibri"/>
                <a:sym typeface="Calibri"/>
              </a:rPr>
              <a:t>As a matter of fact all the animals (domestic or wild)  and humans are hardwired by evolution to find loud noises frightening. Hence a high frequency buzzing sound is generated when the fire breaks out which helps in creating a sense of alarm within them and evacuate the hotspots thus, saving many lives.</a:t>
            </a:r>
            <a:endParaRPr sz="200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For now, the buzzer is audible upto a range of 4 m.</a:t>
            </a:r>
            <a:endParaRPr sz="200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A future scope implementation would be to create an alarm with a range of about 4-6 km.</a:t>
            </a:r>
            <a:endParaRPr sz="2000">
              <a:latin typeface="Calibri"/>
              <a:ea typeface="Calibri"/>
              <a:cs typeface="Calibri"/>
              <a:sym typeface="Calibri"/>
            </a:endParaRPr>
          </a:p>
        </p:txBody>
      </p:sp>
      <p:sp>
        <p:nvSpPr>
          <p:cNvPr id="286" name="Google Shape;286;g139f6f8ee26_0_69"/>
          <p:cNvSpPr txBox="1"/>
          <p:nvPr/>
        </p:nvSpPr>
        <p:spPr>
          <a:xfrm>
            <a:off x="1002438" y="1224613"/>
            <a:ext cx="7139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600" b="1">
                <a:solidFill>
                  <a:srgbClr val="366092"/>
                </a:solidFill>
                <a:latin typeface="Bookman Old Style"/>
                <a:ea typeface="Bookman Old Style"/>
                <a:cs typeface="Bookman Old Style"/>
                <a:sym typeface="Bookman Old Style"/>
              </a:rPr>
              <a:t>Buzzing Alarm at the site </a:t>
            </a:r>
            <a:endParaRPr sz="3600" b="1">
              <a:solidFill>
                <a:srgbClr val="366092"/>
              </a:solidFill>
              <a:latin typeface="Bookman Old Style"/>
              <a:ea typeface="Bookman Old Style"/>
              <a:cs typeface="Bookman Old Style"/>
              <a:sym typeface="Bookman Old Style"/>
            </a:endParaRPr>
          </a:p>
        </p:txBody>
      </p:sp>
      <p:sp>
        <p:nvSpPr>
          <p:cNvPr id="287" name="Google Shape;287;g139f6f8ee26_0_69"/>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cxnSp>
        <p:nvCxnSpPr>
          <p:cNvPr id="288" name="Google Shape;288;g139f6f8ee26_0_69"/>
          <p:cNvCxnSpPr/>
          <p:nvPr/>
        </p:nvCxnSpPr>
        <p:spPr>
          <a:xfrm rot="5400000">
            <a:off x="-2781300" y="3429000"/>
            <a:ext cx="6477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0"/>
              </a:srgbClr>
            </a:outerShdw>
          </a:effectLst>
        </p:spPr>
      </p:cxnSp>
      <p:cxnSp>
        <p:nvCxnSpPr>
          <p:cNvPr id="289" name="Google Shape;289;g139f6f8ee26_0_69"/>
          <p:cNvCxnSpPr/>
          <p:nvPr/>
        </p:nvCxnSpPr>
        <p:spPr>
          <a:xfrm>
            <a:off x="0" y="10668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cxnSp>
      <p:pic>
        <p:nvPicPr>
          <p:cNvPr id="290" name="Google Shape;290;g139f6f8ee26_0_69"/>
          <p:cNvPicPr preferRelativeResize="0"/>
          <p:nvPr/>
        </p:nvPicPr>
        <p:blipFill rotWithShape="1">
          <a:blip r:embed="rId4">
            <a:alphaModFix/>
          </a:blip>
          <a:srcRect/>
          <a:stretch/>
        </p:blipFill>
        <p:spPr>
          <a:xfrm>
            <a:off x="1003988" y="190500"/>
            <a:ext cx="7431931" cy="80633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139f6f8ee26_0_76"/>
          <p:cNvSpPr txBox="1"/>
          <p:nvPr/>
        </p:nvSpPr>
        <p:spPr>
          <a:xfrm>
            <a:off x="798538" y="1289013"/>
            <a:ext cx="7423500" cy="754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700" b="1">
                <a:solidFill>
                  <a:srgbClr val="366092"/>
                </a:solidFill>
                <a:latin typeface="Bookman Old Style"/>
                <a:ea typeface="Bookman Old Style"/>
                <a:cs typeface="Bookman Old Style"/>
                <a:sym typeface="Bookman Old Style"/>
              </a:rPr>
              <a:t>SDLC - Waterfall Model</a:t>
            </a:r>
            <a:endParaRPr sz="3700" b="1">
              <a:solidFill>
                <a:srgbClr val="366092"/>
              </a:solidFill>
              <a:latin typeface="Bookman Old Style"/>
              <a:ea typeface="Bookman Old Style"/>
              <a:cs typeface="Bookman Old Style"/>
              <a:sym typeface="Bookman Old Style"/>
            </a:endParaRPr>
          </a:p>
        </p:txBody>
      </p:sp>
      <p:pic>
        <p:nvPicPr>
          <p:cNvPr id="297" name="Google Shape;297;g139f6f8ee26_0_76"/>
          <p:cNvPicPr preferRelativeResize="0"/>
          <p:nvPr/>
        </p:nvPicPr>
        <p:blipFill>
          <a:blip r:embed="rId3">
            <a:alphaModFix/>
          </a:blip>
          <a:stretch>
            <a:fillRect/>
          </a:stretch>
        </p:blipFill>
        <p:spPr>
          <a:xfrm>
            <a:off x="596213" y="2794250"/>
            <a:ext cx="4371206" cy="3278400"/>
          </a:xfrm>
          <a:prstGeom prst="rect">
            <a:avLst/>
          </a:prstGeom>
          <a:noFill/>
          <a:ln>
            <a:noFill/>
          </a:ln>
        </p:spPr>
      </p:pic>
      <p:sp>
        <p:nvSpPr>
          <p:cNvPr id="298" name="Google Shape;298;g139f6f8ee26_0_76"/>
          <p:cNvSpPr txBox="1"/>
          <p:nvPr/>
        </p:nvSpPr>
        <p:spPr>
          <a:xfrm>
            <a:off x="5328856" y="2384850"/>
            <a:ext cx="3475500" cy="374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a:latin typeface="Calibri"/>
                <a:ea typeface="Calibri"/>
                <a:cs typeface="Calibri"/>
                <a:sym typeface="Calibri"/>
              </a:rPr>
              <a:t>The Waterfall methodology prevails when the project is constrained by cost and/or time, and the requirements and scope are well understood. In these cases, the Waterfall methodology provides a set of processes that are built on the principle of approval of the previous phase.</a:t>
            </a:r>
            <a:endParaRPr sz="2100">
              <a:latin typeface="Calibri"/>
              <a:ea typeface="Calibri"/>
              <a:cs typeface="Calibri"/>
              <a:sym typeface="Calibri"/>
            </a:endParaRPr>
          </a:p>
        </p:txBody>
      </p:sp>
      <p:sp>
        <p:nvSpPr>
          <p:cNvPr id="299" name="Google Shape;299;g139f6f8ee26_0_7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cxnSp>
        <p:nvCxnSpPr>
          <p:cNvPr id="300" name="Google Shape;300;g139f6f8ee26_0_76"/>
          <p:cNvCxnSpPr/>
          <p:nvPr/>
        </p:nvCxnSpPr>
        <p:spPr>
          <a:xfrm rot="5400000">
            <a:off x="-2781300" y="3429000"/>
            <a:ext cx="6477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0"/>
              </a:srgbClr>
            </a:outerShdw>
          </a:effectLst>
        </p:spPr>
      </p:cxnSp>
      <p:cxnSp>
        <p:nvCxnSpPr>
          <p:cNvPr id="301" name="Google Shape;301;g139f6f8ee26_0_76"/>
          <p:cNvCxnSpPr/>
          <p:nvPr/>
        </p:nvCxnSpPr>
        <p:spPr>
          <a:xfrm>
            <a:off x="0" y="10668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cxnSp>
      <p:pic>
        <p:nvPicPr>
          <p:cNvPr id="302" name="Google Shape;302;g139f6f8ee26_0_76"/>
          <p:cNvPicPr preferRelativeResize="0"/>
          <p:nvPr/>
        </p:nvPicPr>
        <p:blipFill rotWithShape="1">
          <a:blip r:embed="rId4">
            <a:alphaModFix/>
          </a:blip>
          <a:srcRect/>
          <a:stretch/>
        </p:blipFill>
        <p:spPr>
          <a:xfrm>
            <a:off x="856025" y="141050"/>
            <a:ext cx="7431931" cy="80633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g139f6f8ee26_0_83"/>
          <p:cNvSpPr txBox="1"/>
          <p:nvPr/>
        </p:nvSpPr>
        <p:spPr>
          <a:xfrm>
            <a:off x="890550" y="1343350"/>
            <a:ext cx="75606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200" b="1">
                <a:solidFill>
                  <a:srgbClr val="366092"/>
                </a:solidFill>
                <a:latin typeface="Bookman Old Style"/>
                <a:ea typeface="Bookman Old Style"/>
                <a:cs typeface="Bookman Old Style"/>
                <a:sym typeface="Bookman Old Style"/>
              </a:rPr>
              <a:t>Quality control - TESTING</a:t>
            </a:r>
            <a:endParaRPr sz="3200" b="1">
              <a:solidFill>
                <a:srgbClr val="366092"/>
              </a:solidFill>
              <a:latin typeface="Bookman Old Style"/>
              <a:ea typeface="Bookman Old Style"/>
              <a:cs typeface="Bookman Old Style"/>
              <a:sym typeface="Bookman Old Style"/>
            </a:endParaRPr>
          </a:p>
        </p:txBody>
      </p:sp>
      <p:sp>
        <p:nvSpPr>
          <p:cNvPr id="309" name="Google Shape;309;g139f6f8ee26_0_83"/>
          <p:cNvSpPr txBox="1"/>
          <p:nvPr/>
        </p:nvSpPr>
        <p:spPr>
          <a:xfrm>
            <a:off x="723300" y="2174800"/>
            <a:ext cx="7895100" cy="41097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SzPts val="2100"/>
              <a:buFont typeface="Calibri"/>
              <a:buChar char="●"/>
            </a:pPr>
            <a:r>
              <a:rPr lang="en-US" sz="2100" b="1">
                <a:latin typeface="Calibri"/>
                <a:ea typeface="Calibri"/>
                <a:cs typeface="Calibri"/>
                <a:sym typeface="Calibri"/>
              </a:rPr>
              <a:t>Sm</a:t>
            </a:r>
            <a:r>
              <a:rPr lang="en-US" sz="1800" b="1">
                <a:latin typeface="Calibri"/>
                <a:ea typeface="Calibri"/>
                <a:cs typeface="Calibri"/>
                <a:sym typeface="Calibri"/>
              </a:rPr>
              <a:t>oke Testing</a:t>
            </a:r>
            <a:r>
              <a:rPr lang="en-US" sz="1800">
                <a:latin typeface="Calibri"/>
                <a:ea typeface="Calibri"/>
                <a:cs typeface="Calibri"/>
                <a:sym typeface="Calibri"/>
              </a:rPr>
              <a:t> - smoke tests verifies if the most important functionality is working. Detecting fire and determining the intensity was rigorously tested.</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b="1">
                <a:latin typeface="Calibri"/>
                <a:ea typeface="Calibri"/>
                <a:cs typeface="Calibri"/>
                <a:sym typeface="Calibri"/>
              </a:rPr>
              <a:t>Black box Testing </a:t>
            </a:r>
            <a:r>
              <a:rPr lang="en-US" sz="1800">
                <a:latin typeface="Calibri"/>
                <a:ea typeface="Calibri"/>
                <a:cs typeface="Calibri"/>
                <a:sym typeface="Calibri"/>
              </a:rPr>
              <a:t>- Black box testing assesses a system solely from the outside, without the operator or tester knowing what is happening within the system to generate responses to test actions.</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b="1">
                <a:latin typeface="Calibri"/>
                <a:ea typeface="Calibri"/>
                <a:cs typeface="Calibri"/>
                <a:sym typeface="Calibri"/>
              </a:rPr>
              <a:t>White box Testing </a:t>
            </a:r>
            <a:r>
              <a:rPr lang="en-US" sz="1800">
                <a:latin typeface="Calibri"/>
                <a:ea typeface="Calibri"/>
                <a:cs typeface="Calibri"/>
                <a:sym typeface="Calibri"/>
              </a:rPr>
              <a:t>- White box testing is an approach that allows testers to inspect and verify the inner workings of a software system. Various paths, statements, conditions and loops were closely examined.</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b="1">
                <a:latin typeface="Calibri"/>
                <a:ea typeface="Calibri"/>
                <a:cs typeface="Calibri"/>
                <a:sym typeface="Calibri"/>
              </a:rPr>
              <a:t>Unit Testing</a:t>
            </a:r>
            <a:r>
              <a:rPr lang="en-US" sz="1800">
                <a:latin typeface="Calibri"/>
                <a:ea typeface="Calibri"/>
                <a:cs typeface="Calibri"/>
                <a:sym typeface="Calibri"/>
              </a:rPr>
              <a:t> - Unit testing is a software development process in which the smallest testable parts of an application, called units, are individually and independently scrutinized for proper operation.</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b="1">
                <a:latin typeface="Calibri"/>
                <a:ea typeface="Calibri"/>
                <a:cs typeface="Calibri"/>
                <a:sym typeface="Calibri"/>
              </a:rPr>
              <a:t>Integration testing (Bottom- up)</a:t>
            </a:r>
            <a:r>
              <a:rPr lang="en-US" sz="1800">
                <a:latin typeface="Calibri"/>
                <a:ea typeface="Calibri"/>
                <a:cs typeface="Calibri"/>
                <a:sym typeface="Calibri"/>
              </a:rPr>
              <a:t> - A type of software testing in which the different units, modules or components of a software application are tested as a combined entity.</a:t>
            </a:r>
            <a:endParaRPr sz="1800">
              <a:solidFill>
                <a:srgbClr val="FF0000"/>
              </a:solidFill>
              <a:latin typeface="Calibri"/>
              <a:ea typeface="Calibri"/>
              <a:cs typeface="Calibri"/>
              <a:sym typeface="Calibri"/>
            </a:endParaRPr>
          </a:p>
        </p:txBody>
      </p:sp>
      <p:sp>
        <p:nvSpPr>
          <p:cNvPr id="310" name="Google Shape;310;g139f6f8ee26_0_8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cxnSp>
        <p:nvCxnSpPr>
          <p:cNvPr id="311" name="Google Shape;311;g139f6f8ee26_0_83"/>
          <p:cNvCxnSpPr/>
          <p:nvPr/>
        </p:nvCxnSpPr>
        <p:spPr>
          <a:xfrm rot="5400000">
            <a:off x="-2781300" y="3429000"/>
            <a:ext cx="6477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0"/>
              </a:srgbClr>
            </a:outerShdw>
          </a:effectLst>
        </p:spPr>
      </p:cxnSp>
      <p:cxnSp>
        <p:nvCxnSpPr>
          <p:cNvPr id="312" name="Google Shape;312;g139f6f8ee26_0_83"/>
          <p:cNvCxnSpPr/>
          <p:nvPr/>
        </p:nvCxnSpPr>
        <p:spPr>
          <a:xfrm>
            <a:off x="0" y="10668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cxnSp>
      <p:pic>
        <p:nvPicPr>
          <p:cNvPr id="313" name="Google Shape;313;g139f6f8ee26_0_83"/>
          <p:cNvPicPr preferRelativeResize="0"/>
          <p:nvPr/>
        </p:nvPicPr>
        <p:blipFill rotWithShape="1">
          <a:blip r:embed="rId3">
            <a:alphaModFix/>
          </a:blip>
          <a:srcRect/>
          <a:stretch/>
        </p:blipFill>
        <p:spPr>
          <a:xfrm>
            <a:off x="856038" y="190500"/>
            <a:ext cx="7431931" cy="80633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Bookman Old Style"/>
                <a:ea typeface="Bookman Old Style"/>
                <a:cs typeface="Bookman Old Style"/>
                <a:sym typeface="Bookman Old Style"/>
              </a:rPr>
              <a:t>Department of ISE, DSCE</a:t>
            </a:r>
            <a:endParaRPr/>
          </a:p>
        </p:txBody>
      </p:sp>
      <p:sp>
        <p:nvSpPr>
          <p:cNvPr id="107" name="Google Shape;107;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cxnSp>
        <p:nvCxnSpPr>
          <p:cNvPr id="108" name="Google Shape;108;p2"/>
          <p:cNvCxnSpPr/>
          <p:nvPr/>
        </p:nvCxnSpPr>
        <p:spPr>
          <a:xfrm rot="5400000">
            <a:off x="-2781300" y="3429000"/>
            <a:ext cx="6477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109" name="Google Shape;109;p2"/>
          <p:cNvCxnSpPr/>
          <p:nvPr/>
        </p:nvCxnSpPr>
        <p:spPr>
          <a:xfrm>
            <a:off x="0" y="10668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
        <p:nvSpPr>
          <p:cNvPr id="110" name="Google Shape;110;p2"/>
          <p:cNvSpPr/>
          <p:nvPr/>
        </p:nvSpPr>
        <p:spPr>
          <a:xfrm>
            <a:off x="459463" y="1066800"/>
            <a:ext cx="8030303" cy="614079"/>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None/>
            </a:pPr>
            <a:r>
              <a:rPr lang="en-US" sz="3200" b="1">
                <a:solidFill>
                  <a:srgbClr val="366092"/>
                </a:solidFill>
                <a:latin typeface="Bookman Old Style"/>
                <a:ea typeface="Bookman Old Style"/>
                <a:cs typeface="Bookman Old Style"/>
                <a:sym typeface="Bookman Old Style"/>
              </a:rPr>
              <a:t> CONTENTS</a:t>
            </a:r>
            <a:endParaRPr sz="3200" b="1">
              <a:solidFill>
                <a:srgbClr val="366092"/>
              </a:solidFill>
              <a:latin typeface="Bookman Old Style"/>
              <a:ea typeface="Bookman Old Style"/>
              <a:cs typeface="Bookman Old Style"/>
              <a:sym typeface="Bookman Old Style"/>
            </a:endParaRPr>
          </a:p>
        </p:txBody>
      </p:sp>
      <p:sp>
        <p:nvSpPr>
          <p:cNvPr id="111" name="Google Shape;111;p2"/>
          <p:cNvSpPr txBox="1"/>
          <p:nvPr/>
        </p:nvSpPr>
        <p:spPr>
          <a:xfrm>
            <a:off x="1204548" y="1676400"/>
            <a:ext cx="6934200" cy="5064000"/>
          </a:xfrm>
          <a:prstGeom prst="rect">
            <a:avLst/>
          </a:prstGeom>
          <a:noFill/>
          <a:ln>
            <a:noFill/>
          </a:ln>
        </p:spPr>
        <p:txBody>
          <a:bodyPr spcFirstLastPara="1" wrap="square" lIns="91425" tIns="45700" rIns="91425" bIns="45700" anchor="t" anchorCtr="0">
            <a:spAutoFit/>
          </a:bodyPr>
          <a:lstStyle/>
          <a:p>
            <a:pPr marL="285750" marR="0" lvl="0" indent="-266700" algn="l" rtl="0">
              <a:lnSpc>
                <a:spcPct val="15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Introduction</a:t>
            </a:r>
            <a:endParaRPr sz="1700">
              <a:solidFill>
                <a:schemeClr val="dk1"/>
              </a:solidFill>
              <a:latin typeface="Calibri"/>
              <a:ea typeface="Calibri"/>
              <a:cs typeface="Calibri"/>
              <a:sym typeface="Calibri"/>
            </a:endParaRPr>
          </a:p>
          <a:p>
            <a:pPr marL="285750" marR="0" lvl="0" indent="-266700" algn="l" rtl="0">
              <a:lnSpc>
                <a:spcPct val="15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Problem Statement</a:t>
            </a:r>
            <a:endParaRPr sz="1700">
              <a:solidFill>
                <a:schemeClr val="dk1"/>
              </a:solidFill>
              <a:latin typeface="Calibri"/>
              <a:ea typeface="Calibri"/>
              <a:cs typeface="Calibri"/>
              <a:sym typeface="Calibri"/>
            </a:endParaRPr>
          </a:p>
          <a:p>
            <a:pPr marL="285750" marR="0" lvl="0" indent="-266700" algn="l" rtl="0">
              <a:lnSpc>
                <a:spcPct val="15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Proposed Model</a:t>
            </a:r>
            <a:endParaRPr sz="1700">
              <a:solidFill>
                <a:schemeClr val="dk1"/>
              </a:solidFill>
              <a:latin typeface="Calibri"/>
              <a:ea typeface="Calibri"/>
              <a:cs typeface="Calibri"/>
              <a:sym typeface="Calibri"/>
            </a:endParaRPr>
          </a:p>
          <a:p>
            <a:pPr marL="285750" marR="0" lvl="0" indent="-266700" algn="l" rtl="0">
              <a:lnSpc>
                <a:spcPct val="15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Architecture diagram</a:t>
            </a:r>
            <a:endParaRPr sz="1700">
              <a:latin typeface="Calibri"/>
              <a:ea typeface="Calibri"/>
              <a:cs typeface="Calibri"/>
              <a:sym typeface="Calibri"/>
            </a:endParaRPr>
          </a:p>
          <a:p>
            <a:pPr marL="285750" marR="0" lvl="0" indent="-266700" algn="l" rtl="0">
              <a:lnSpc>
                <a:spcPct val="15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Use case diagram</a:t>
            </a:r>
            <a:endParaRPr sz="1700">
              <a:latin typeface="Calibri"/>
              <a:ea typeface="Calibri"/>
              <a:cs typeface="Calibri"/>
              <a:sym typeface="Calibri"/>
            </a:endParaRPr>
          </a:p>
          <a:p>
            <a:pPr marL="285750" marR="0" lvl="0" indent="-266700" algn="l" rtl="0">
              <a:lnSpc>
                <a:spcPct val="15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Flow Chart diagram</a:t>
            </a:r>
            <a:endParaRPr sz="1700">
              <a:latin typeface="Calibri"/>
              <a:ea typeface="Calibri"/>
              <a:cs typeface="Calibri"/>
              <a:sym typeface="Calibri"/>
            </a:endParaRPr>
          </a:p>
          <a:p>
            <a:pPr marL="285750" marR="0" lvl="0" indent="-266700" algn="l" rtl="0">
              <a:lnSpc>
                <a:spcPct val="15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Implementation</a:t>
            </a:r>
            <a:endParaRPr sz="1700">
              <a:solidFill>
                <a:schemeClr val="dk1"/>
              </a:solidFill>
              <a:latin typeface="Calibri"/>
              <a:ea typeface="Calibri"/>
              <a:cs typeface="Calibri"/>
              <a:sym typeface="Calibri"/>
            </a:endParaRPr>
          </a:p>
          <a:p>
            <a:pPr marL="285750" marR="0" lvl="0" indent="-266700" algn="l" rtl="0">
              <a:lnSpc>
                <a:spcPct val="15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Innovation</a:t>
            </a:r>
            <a:endParaRPr sz="1700">
              <a:solidFill>
                <a:schemeClr val="dk1"/>
              </a:solidFill>
              <a:latin typeface="Calibri"/>
              <a:ea typeface="Calibri"/>
              <a:cs typeface="Calibri"/>
              <a:sym typeface="Calibri"/>
            </a:endParaRPr>
          </a:p>
          <a:p>
            <a:pPr marL="285750" marR="0" lvl="0" indent="-266700" algn="l" rtl="0">
              <a:lnSpc>
                <a:spcPct val="15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SDLC &amp; Testing</a:t>
            </a:r>
            <a:endParaRPr sz="1700">
              <a:solidFill>
                <a:schemeClr val="dk1"/>
              </a:solidFill>
              <a:latin typeface="Calibri"/>
              <a:ea typeface="Calibri"/>
              <a:cs typeface="Calibri"/>
              <a:sym typeface="Calibri"/>
            </a:endParaRPr>
          </a:p>
          <a:p>
            <a:pPr marL="285750" marR="0" lvl="0" indent="-266700" algn="l" rtl="0">
              <a:lnSpc>
                <a:spcPct val="15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Results</a:t>
            </a:r>
            <a:endParaRPr sz="1700">
              <a:latin typeface="Calibri"/>
              <a:ea typeface="Calibri"/>
              <a:cs typeface="Calibri"/>
              <a:sym typeface="Calibri"/>
            </a:endParaRPr>
          </a:p>
          <a:p>
            <a:pPr marL="285750" marR="0" lvl="0" indent="-266700" algn="l" rtl="0">
              <a:lnSpc>
                <a:spcPct val="15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Conclusion</a:t>
            </a:r>
            <a:endParaRPr sz="1700">
              <a:latin typeface="Calibri"/>
              <a:ea typeface="Calibri"/>
              <a:cs typeface="Calibri"/>
              <a:sym typeface="Calibri"/>
            </a:endParaRPr>
          </a:p>
          <a:p>
            <a:pPr marL="285750" marR="0" lvl="0" indent="-266700" algn="l" rtl="0">
              <a:lnSpc>
                <a:spcPct val="15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References</a:t>
            </a:r>
            <a:endParaRPr sz="1700">
              <a:latin typeface="Calibri"/>
              <a:ea typeface="Calibri"/>
              <a:cs typeface="Calibri"/>
              <a:sym typeface="Calibri"/>
            </a:endParaRPr>
          </a:p>
          <a:p>
            <a:pPr marL="0" marR="0" lvl="0" indent="0" algn="l" rtl="0">
              <a:lnSpc>
                <a:spcPct val="150000"/>
              </a:lnSpc>
              <a:spcBef>
                <a:spcPts val="0"/>
              </a:spcBef>
              <a:spcAft>
                <a:spcPts val="0"/>
              </a:spcAft>
              <a:buNone/>
            </a:pPr>
            <a:endParaRPr sz="1700">
              <a:solidFill>
                <a:schemeClr val="dk1"/>
              </a:solidFill>
              <a:latin typeface="Calibri"/>
              <a:ea typeface="Calibri"/>
              <a:cs typeface="Calibri"/>
              <a:sym typeface="Calibri"/>
            </a:endParaRPr>
          </a:p>
        </p:txBody>
      </p:sp>
      <p:pic>
        <p:nvPicPr>
          <p:cNvPr id="112" name="Google Shape;112;p2"/>
          <p:cNvPicPr preferRelativeResize="0"/>
          <p:nvPr/>
        </p:nvPicPr>
        <p:blipFill rotWithShape="1">
          <a:blip r:embed="rId3">
            <a:alphaModFix/>
          </a:blip>
          <a:srcRect/>
          <a:stretch/>
        </p:blipFill>
        <p:spPr>
          <a:xfrm>
            <a:off x="856038" y="190500"/>
            <a:ext cx="7431931" cy="80633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Bookman Old Style"/>
                <a:ea typeface="Bookman Old Style"/>
                <a:cs typeface="Bookman Old Style"/>
                <a:sym typeface="Bookman Old Style"/>
              </a:rPr>
              <a:t>Department of ISE, DSCE</a:t>
            </a:r>
            <a:endParaRPr/>
          </a:p>
        </p:txBody>
      </p:sp>
      <p:sp>
        <p:nvSpPr>
          <p:cNvPr id="319" name="Google Shape;319;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cxnSp>
        <p:nvCxnSpPr>
          <p:cNvPr id="320" name="Google Shape;320;p9"/>
          <p:cNvCxnSpPr/>
          <p:nvPr/>
        </p:nvCxnSpPr>
        <p:spPr>
          <a:xfrm rot="5400000">
            <a:off x="-2781300" y="3429000"/>
            <a:ext cx="6477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321" name="Google Shape;321;p9"/>
          <p:cNvCxnSpPr/>
          <p:nvPr/>
        </p:nvCxnSpPr>
        <p:spPr>
          <a:xfrm>
            <a:off x="0" y="10668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
        <p:nvSpPr>
          <p:cNvPr id="322" name="Google Shape;322;p9"/>
          <p:cNvSpPr/>
          <p:nvPr/>
        </p:nvSpPr>
        <p:spPr>
          <a:xfrm>
            <a:off x="459463" y="1066800"/>
            <a:ext cx="8030303"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3200" b="1">
              <a:solidFill>
                <a:srgbClr val="366092"/>
              </a:solidFill>
              <a:latin typeface="Bookman Old Style"/>
              <a:ea typeface="Bookman Old Style"/>
              <a:cs typeface="Bookman Old Style"/>
              <a:sym typeface="Bookman Old Style"/>
            </a:endParaRPr>
          </a:p>
        </p:txBody>
      </p:sp>
      <p:pic>
        <p:nvPicPr>
          <p:cNvPr id="323" name="Google Shape;323;p9"/>
          <p:cNvPicPr preferRelativeResize="0"/>
          <p:nvPr/>
        </p:nvPicPr>
        <p:blipFill rotWithShape="1">
          <a:blip r:embed="rId3">
            <a:alphaModFix/>
          </a:blip>
          <a:srcRect/>
          <a:stretch/>
        </p:blipFill>
        <p:spPr>
          <a:xfrm>
            <a:off x="685800" y="228600"/>
            <a:ext cx="7431932" cy="806330"/>
          </a:xfrm>
          <a:prstGeom prst="rect">
            <a:avLst/>
          </a:prstGeom>
          <a:noFill/>
          <a:ln>
            <a:noFill/>
          </a:ln>
        </p:spPr>
      </p:pic>
      <p:sp>
        <p:nvSpPr>
          <p:cNvPr id="324" name="Google Shape;324;p9"/>
          <p:cNvSpPr txBox="1"/>
          <p:nvPr/>
        </p:nvSpPr>
        <p:spPr>
          <a:xfrm>
            <a:off x="868106" y="1337949"/>
            <a:ext cx="7846200" cy="5217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a:solidFill>
                  <a:srgbClr val="366092"/>
                </a:solidFill>
                <a:latin typeface="Bookman Old Style"/>
                <a:ea typeface="Bookman Old Style"/>
                <a:cs typeface="Bookman Old Style"/>
                <a:sym typeface="Bookman Old Style"/>
              </a:rPr>
              <a:t> RESULTS</a:t>
            </a:r>
            <a:endParaRPr sz="2800" b="1" i="0" u="none" strike="noStrike">
              <a:solidFill>
                <a:srgbClr val="366092"/>
              </a:solidFill>
              <a:latin typeface="Bookman Old Style"/>
              <a:ea typeface="Bookman Old Style"/>
              <a:cs typeface="Bookman Old Style"/>
              <a:sym typeface="Bookman Old Style"/>
            </a:endParaRPr>
          </a:p>
          <a:p>
            <a:pPr marL="0" marR="0" lvl="0" indent="0" algn="ctr" rtl="0">
              <a:spcBef>
                <a:spcPts val="0"/>
              </a:spcBef>
              <a:spcAft>
                <a:spcPts val="0"/>
              </a:spcAft>
              <a:buNone/>
            </a:pPr>
            <a:endParaRPr sz="2100" b="1">
              <a:solidFill>
                <a:srgbClr val="366092"/>
              </a:solidFill>
              <a:latin typeface="Bookman Old Style"/>
              <a:ea typeface="Bookman Old Style"/>
              <a:cs typeface="Bookman Old Style"/>
              <a:sym typeface="Bookman Old Style"/>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The output of the proposed system is as follows:</a:t>
            </a:r>
            <a:endParaRPr>
              <a:latin typeface="Calibri"/>
              <a:ea typeface="Calibri"/>
              <a:cs typeface="Calibri"/>
              <a:sym typeface="Calibri"/>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 The fire and smoke sensors detect the respective elements and this initializes an alert and activates the system. This, in turn, sends the location, which is detected by the GPS module, with an alert message via SMS to the user with the help of the GSM module that has been incorporated into the system. Once the user receives the alert message, the required action can be taken to control and cease the fire.</a:t>
            </a:r>
            <a:endParaRPr>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 The wireless transmission using RF, from one node to another node was experimented up to 1m. As there would not be any obstructions in the forest, the RF modules can work up to one meter efficiently. For GSM module to work properly, there should be a minimum network coverage to send an SMS with location. The nodes can be placed 1m away from each other, for maximum coverage of the forest area with minimum number of nodes and to perform with good efficiency. The fire and smoke sensors were tested up to 1m.</a:t>
            </a:r>
            <a:endParaRPr>
              <a:latin typeface="Calibri"/>
              <a:ea typeface="Calibri"/>
              <a:cs typeface="Calibri"/>
              <a:sym typeface="Calibri"/>
            </a:endParaRPr>
          </a:p>
          <a:p>
            <a:pPr marL="0" marR="0" lvl="0" indent="0" algn="just" rtl="0">
              <a:spcBef>
                <a:spcPts val="0"/>
              </a:spcBef>
              <a:spcAft>
                <a:spcPts val="0"/>
              </a:spcAft>
              <a:buNone/>
            </a:pPr>
            <a:endParaRPr sz="1600" b="1" i="0" u="none" strike="noStrike">
              <a:solidFill>
                <a:srgbClr val="366092"/>
              </a:solidFill>
            </a:endParaRPr>
          </a:p>
          <a:p>
            <a:pPr marL="0" marR="0" lvl="0" indent="0" algn="just" rtl="0">
              <a:spcBef>
                <a:spcPts val="0"/>
              </a:spcBef>
              <a:spcAft>
                <a:spcPts val="0"/>
              </a:spcAft>
              <a:buNone/>
            </a:pPr>
            <a:endParaRPr sz="1600" b="1">
              <a:solidFill>
                <a:srgbClr val="0C38B4"/>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Bookman Old Style"/>
                <a:ea typeface="Bookman Old Style"/>
                <a:cs typeface="Bookman Old Style"/>
                <a:sym typeface="Bookman Old Style"/>
              </a:rPr>
              <a:t>Department of ISE, DSCE</a:t>
            </a:r>
            <a:endParaRPr/>
          </a:p>
        </p:txBody>
      </p:sp>
      <p:sp>
        <p:nvSpPr>
          <p:cNvPr id="330" name="Google Shape;33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cxnSp>
        <p:nvCxnSpPr>
          <p:cNvPr id="331" name="Google Shape;331;p10"/>
          <p:cNvCxnSpPr/>
          <p:nvPr/>
        </p:nvCxnSpPr>
        <p:spPr>
          <a:xfrm rot="5400000">
            <a:off x="-2781300" y="3429000"/>
            <a:ext cx="6477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332" name="Google Shape;332;p10"/>
          <p:cNvCxnSpPr/>
          <p:nvPr/>
        </p:nvCxnSpPr>
        <p:spPr>
          <a:xfrm>
            <a:off x="0" y="10668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
        <p:nvSpPr>
          <p:cNvPr id="333" name="Google Shape;333;p10"/>
          <p:cNvSpPr/>
          <p:nvPr/>
        </p:nvSpPr>
        <p:spPr>
          <a:xfrm>
            <a:off x="459463" y="1066800"/>
            <a:ext cx="8030303"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3200" b="1">
              <a:solidFill>
                <a:srgbClr val="366092"/>
              </a:solidFill>
              <a:latin typeface="Bookman Old Style"/>
              <a:ea typeface="Bookman Old Style"/>
              <a:cs typeface="Bookman Old Style"/>
              <a:sym typeface="Bookman Old Style"/>
            </a:endParaRPr>
          </a:p>
        </p:txBody>
      </p:sp>
      <p:pic>
        <p:nvPicPr>
          <p:cNvPr id="334" name="Google Shape;334;p10"/>
          <p:cNvPicPr preferRelativeResize="0"/>
          <p:nvPr/>
        </p:nvPicPr>
        <p:blipFill rotWithShape="1">
          <a:blip r:embed="rId3">
            <a:alphaModFix/>
          </a:blip>
          <a:srcRect/>
          <a:stretch/>
        </p:blipFill>
        <p:spPr>
          <a:xfrm>
            <a:off x="685800" y="181947"/>
            <a:ext cx="7431932" cy="806330"/>
          </a:xfrm>
          <a:prstGeom prst="rect">
            <a:avLst/>
          </a:prstGeom>
          <a:noFill/>
          <a:ln>
            <a:noFill/>
          </a:ln>
        </p:spPr>
      </p:pic>
      <p:sp>
        <p:nvSpPr>
          <p:cNvPr id="335" name="Google Shape;335;p10"/>
          <p:cNvSpPr txBox="1"/>
          <p:nvPr/>
        </p:nvSpPr>
        <p:spPr>
          <a:xfrm>
            <a:off x="685800" y="1264063"/>
            <a:ext cx="7989300" cy="4833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366092"/>
                </a:solidFill>
                <a:latin typeface="Bookman Old Style"/>
                <a:ea typeface="Bookman Old Style"/>
                <a:cs typeface="Bookman Old Style"/>
                <a:sym typeface="Bookman Old Style"/>
              </a:rPr>
              <a:t>CONCLUSION</a:t>
            </a:r>
            <a:endParaRPr sz="2800" b="1">
              <a:solidFill>
                <a:srgbClr val="366092"/>
              </a:solidFill>
              <a:latin typeface="Bookman Old Style"/>
              <a:ea typeface="Bookman Old Style"/>
              <a:cs typeface="Bookman Old Style"/>
              <a:sym typeface="Bookman Old Style"/>
            </a:endParaRPr>
          </a:p>
          <a:p>
            <a:pPr marL="0" marR="0" lvl="0" indent="0" algn="ctr" rtl="0">
              <a:spcBef>
                <a:spcPts val="0"/>
              </a:spcBef>
              <a:spcAft>
                <a:spcPts val="0"/>
              </a:spcAft>
              <a:buNone/>
            </a:pPr>
            <a:endParaRPr sz="1000" b="1">
              <a:solidFill>
                <a:srgbClr val="366092"/>
              </a:solidFill>
              <a:latin typeface="Bookman Old Style"/>
              <a:ea typeface="Bookman Old Style"/>
              <a:cs typeface="Bookman Old Style"/>
              <a:sym typeface="Bookman Old Style"/>
            </a:endParaRPr>
          </a:p>
          <a:p>
            <a:pPr marL="0" marR="0" lvl="0" indent="0" algn="just" rtl="0">
              <a:spcBef>
                <a:spcPts val="0"/>
              </a:spcBef>
              <a:spcAft>
                <a:spcPts val="0"/>
              </a:spcAft>
              <a:buNone/>
            </a:pPr>
            <a:r>
              <a:rPr lang="en-US" sz="1800" i="0" u="none" strike="noStrike">
                <a:solidFill>
                  <a:schemeClr val="dk1"/>
                </a:solidFill>
                <a:latin typeface="Calibri"/>
                <a:ea typeface="Calibri"/>
                <a:cs typeface="Calibri"/>
                <a:sym typeface="Calibri"/>
              </a:rPr>
              <a:t>Early cautioning and quick reaction to a fire breakout are the main approaches to</a:t>
            </a:r>
            <a:endParaRPr>
              <a:latin typeface="Calibri"/>
              <a:ea typeface="Calibri"/>
              <a:cs typeface="Calibri"/>
              <a:sym typeface="Calibri"/>
            </a:endParaRPr>
          </a:p>
          <a:p>
            <a:pPr marL="0" marR="0" lvl="0" indent="0" algn="just" rtl="0">
              <a:spcBef>
                <a:spcPts val="0"/>
              </a:spcBef>
              <a:spcAft>
                <a:spcPts val="0"/>
              </a:spcAft>
              <a:buNone/>
            </a:pPr>
            <a:r>
              <a:rPr lang="en-US" sz="1800" i="0" u="none" strike="noStrike">
                <a:solidFill>
                  <a:schemeClr val="dk1"/>
                </a:solidFill>
                <a:latin typeface="Calibri"/>
                <a:ea typeface="Calibri"/>
                <a:cs typeface="Calibri"/>
                <a:sym typeface="Calibri"/>
              </a:rPr>
              <a:t>dodge incredible misfortunes and natural and social legacy harms. Hence, the most</a:t>
            </a:r>
            <a:endParaRPr>
              <a:latin typeface="Calibri"/>
              <a:ea typeface="Calibri"/>
              <a:cs typeface="Calibri"/>
              <a:sym typeface="Calibri"/>
            </a:endParaRPr>
          </a:p>
          <a:p>
            <a:pPr marL="0" marR="0" lvl="0" indent="0" algn="just" rtl="0">
              <a:spcBef>
                <a:spcPts val="0"/>
              </a:spcBef>
              <a:spcAft>
                <a:spcPts val="0"/>
              </a:spcAft>
              <a:buNone/>
            </a:pPr>
            <a:r>
              <a:rPr lang="en-US" sz="1800" i="0" u="none" strike="noStrike">
                <a:solidFill>
                  <a:schemeClr val="dk1"/>
                </a:solidFill>
                <a:latin typeface="Calibri"/>
                <a:ea typeface="Calibri"/>
                <a:cs typeface="Calibri"/>
                <a:sym typeface="Calibri"/>
              </a:rPr>
              <a:t>critical objectives in flame observation are fast and solid identification and restriction of the fire. In light of this data, the fire battling staff can be guided on focus to hinder the fire before it achieves social legacy destinations and to smother it rapidly by using the required putting out fires’ hardware and vehicles.</a:t>
            </a:r>
            <a:endParaRPr>
              <a:latin typeface="Calibri"/>
              <a:ea typeface="Calibri"/>
              <a:cs typeface="Calibri"/>
              <a:sym typeface="Calibri"/>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The improved system can be deployed for tenement appliances and in industries</a:t>
            </a:r>
            <a:endParaRPr>
              <a:latin typeface="Calibri"/>
              <a:ea typeface="Calibri"/>
              <a:cs typeface="Calibri"/>
              <a:sym typeface="Calibri"/>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also. However, the system above is meant for sincere opinion news only. As a tomorrow aggravation, several-decision companies through the IOT landing are studying an object and the exploration is being done to effectuate this enormous toil.</a:t>
            </a:r>
            <a:endParaRPr>
              <a:latin typeface="Calibri"/>
              <a:ea typeface="Calibri"/>
              <a:cs typeface="Calibri"/>
              <a:sym typeface="Calibri"/>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The fire and smoke sensors detect the respective elements and this initializes an</a:t>
            </a:r>
            <a:endParaRPr>
              <a:latin typeface="Calibri"/>
              <a:ea typeface="Calibri"/>
              <a:cs typeface="Calibri"/>
              <a:sym typeface="Calibri"/>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alert and activates the system. This, in turn, sends the location, which is detected by the GPS module, with an alert message via SMS to the user with the help of the GSM module that has been incorporated into the system.</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g139f6f8ee26_0_21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cxnSp>
        <p:nvCxnSpPr>
          <p:cNvPr id="342" name="Google Shape;342;g139f6f8ee26_0_216"/>
          <p:cNvCxnSpPr/>
          <p:nvPr/>
        </p:nvCxnSpPr>
        <p:spPr>
          <a:xfrm rot="5400000">
            <a:off x="-2781300" y="3429000"/>
            <a:ext cx="6477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0"/>
              </a:srgbClr>
            </a:outerShdw>
          </a:effectLst>
        </p:spPr>
      </p:cxnSp>
      <p:pic>
        <p:nvPicPr>
          <p:cNvPr id="343" name="Google Shape;343;g139f6f8ee26_0_216"/>
          <p:cNvPicPr preferRelativeResize="0"/>
          <p:nvPr/>
        </p:nvPicPr>
        <p:blipFill rotWithShape="1">
          <a:blip r:embed="rId3">
            <a:alphaModFix/>
          </a:blip>
          <a:srcRect/>
          <a:stretch/>
        </p:blipFill>
        <p:spPr>
          <a:xfrm>
            <a:off x="956438" y="132497"/>
            <a:ext cx="7431931" cy="806330"/>
          </a:xfrm>
          <a:prstGeom prst="rect">
            <a:avLst/>
          </a:prstGeom>
          <a:noFill/>
          <a:ln>
            <a:noFill/>
          </a:ln>
        </p:spPr>
      </p:pic>
      <p:cxnSp>
        <p:nvCxnSpPr>
          <p:cNvPr id="344" name="Google Shape;344;g139f6f8ee26_0_216"/>
          <p:cNvCxnSpPr/>
          <p:nvPr/>
        </p:nvCxnSpPr>
        <p:spPr>
          <a:xfrm>
            <a:off x="0" y="10668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cxnSp>
      <p:sp>
        <p:nvSpPr>
          <p:cNvPr id="345" name="Google Shape;345;g139f6f8ee26_0_216"/>
          <p:cNvSpPr txBox="1"/>
          <p:nvPr/>
        </p:nvSpPr>
        <p:spPr>
          <a:xfrm>
            <a:off x="766125" y="2075925"/>
            <a:ext cx="8056500" cy="4031100"/>
          </a:xfrm>
          <a:prstGeom prst="rect">
            <a:avLst/>
          </a:prstGeom>
          <a:noFill/>
          <a:ln>
            <a:noFill/>
          </a:ln>
        </p:spPr>
        <p:txBody>
          <a:bodyPr spcFirstLastPara="1" wrap="square" lIns="91425" tIns="91425" rIns="91425" bIns="91425" anchor="t" anchorCtr="0">
            <a:spAutoFit/>
          </a:bodyPr>
          <a:lstStyle/>
          <a:p>
            <a:pPr marL="457200" lvl="0" indent="-349250" algn="just" rtl="0">
              <a:spcBef>
                <a:spcPts val="0"/>
              </a:spcBef>
              <a:spcAft>
                <a:spcPts val="0"/>
              </a:spcAft>
              <a:buClr>
                <a:schemeClr val="dk1"/>
              </a:buClr>
              <a:buSzPts val="1900"/>
              <a:buFont typeface="Calibri"/>
              <a:buChar char="●"/>
            </a:pPr>
            <a:r>
              <a:rPr lang="en-US" sz="1900" b="1" u="sng">
                <a:solidFill>
                  <a:schemeClr val="dk1"/>
                </a:solidFill>
                <a:latin typeface="Calibri"/>
                <a:ea typeface="Calibri"/>
                <a:cs typeface="Calibri"/>
                <a:sym typeface="Calibri"/>
              </a:rPr>
              <a:t>IEEE</a:t>
            </a:r>
            <a:r>
              <a:rPr lang="en-US" sz="1900">
                <a:solidFill>
                  <a:schemeClr val="dk1"/>
                </a:solidFill>
                <a:latin typeface="Calibri"/>
                <a:ea typeface="Calibri"/>
                <a:cs typeface="Calibri"/>
                <a:sym typeface="Calibri"/>
              </a:rPr>
              <a:t>-</a:t>
            </a:r>
            <a:endParaRPr sz="1900">
              <a:solidFill>
                <a:schemeClr val="dk1"/>
              </a:solidFill>
              <a:latin typeface="Calibri"/>
              <a:ea typeface="Calibri"/>
              <a:cs typeface="Calibri"/>
              <a:sym typeface="Calibri"/>
            </a:endParaRPr>
          </a:p>
          <a:p>
            <a:pPr marL="914400" lvl="1" indent="-349250" algn="just" rtl="0">
              <a:spcBef>
                <a:spcPts val="0"/>
              </a:spcBef>
              <a:spcAft>
                <a:spcPts val="0"/>
              </a:spcAft>
              <a:buClr>
                <a:schemeClr val="dk1"/>
              </a:buClr>
              <a:buSzPts val="1900"/>
              <a:buFont typeface="Calibri"/>
              <a:buChar char="○"/>
            </a:pPr>
            <a:r>
              <a:rPr lang="en-US" sz="1900" b="1">
                <a:solidFill>
                  <a:srgbClr val="333333"/>
                </a:solidFill>
                <a:latin typeface="Calibri"/>
                <a:ea typeface="Calibri"/>
                <a:cs typeface="Calibri"/>
                <a:sym typeface="Calibri"/>
              </a:rPr>
              <a:t>Published in: </a:t>
            </a:r>
            <a:r>
              <a:rPr lang="en-US" sz="1900">
                <a:solidFill>
                  <a:srgbClr val="006699"/>
                </a:solidFill>
                <a:uFill>
                  <a:noFill/>
                </a:uFill>
                <a:latin typeface="Calibri"/>
                <a:ea typeface="Calibri"/>
                <a:cs typeface="Calibri"/>
                <a:sym typeface="Calibri"/>
                <a:hlinkClick r:id="rId4">
                  <a:extLst>
                    <a:ext uri="{A12FA001-AC4F-418D-AE19-62706E023703}">
                      <ahyp:hlinkClr xmlns:ahyp="http://schemas.microsoft.com/office/drawing/2018/hyperlinkcolor" val="tx"/>
                    </a:ext>
                  </a:extLst>
                </a:hlinkClick>
              </a:rPr>
              <a:t>2019 IEEE International Conference on System, Computation, Automation and Networking (ICSCAN)</a:t>
            </a:r>
            <a:endParaRPr sz="1900">
              <a:solidFill>
                <a:srgbClr val="333333"/>
              </a:solidFill>
              <a:latin typeface="Calibri"/>
              <a:ea typeface="Calibri"/>
              <a:cs typeface="Calibri"/>
              <a:sym typeface="Calibri"/>
            </a:endParaRPr>
          </a:p>
          <a:p>
            <a:pPr marL="914400" lvl="1" indent="-336550" algn="just" rtl="0">
              <a:spcBef>
                <a:spcPts val="0"/>
              </a:spcBef>
              <a:spcAft>
                <a:spcPts val="0"/>
              </a:spcAft>
              <a:buClr>
                <a:srgbClr val="333333"/>
              </a:buClr>
              <a:buSzPts val="1700"/>
              <a:buFont typeface="Calibri"/>
              <a:buChar char="○"/>
            </a:pPr>
            <a:r>
              <a:rPr lang="en-US" sz="1900" b="1">
                <a:solidFill>
                  <a:srgbClr val="333333"/>
                </a:solidFill>
                <a:latin typeface="Calibri"/>
                <a:ea typeface="Calibri"/>
                <a:cs typeface="Calibri"/>
                <a:sym typeface="Calibri"/>
              </a:rPr>
              <a:t>Author</a:t>
            </a:r>
            <a:r>
              <a:rPr lang="en-US" sz="1900">
                <a:solidFill>
                  <a:srgbClr val="333333"/>
                </a:solidFill>
                <a:latin typeface="Calibri"/>
                <a:ea typeface="Calibri"/>
                <a:cs typeface="Calibri"/>
                <a:sym typeface="Calibri"/>
              </a:rPr>
              <a:t>: </a:t>
            </a:r>
            <a:endParaRPr sz="1900">
              <a:solidFill>
                <a:srgbClr val="333333"/>
              </a:solidFill>
              <a:latin typeface="Calibri"/>
              <a:ea typeface="Calibri"/>
              <a:cs typeface="Calibri"/>
              <a:sym typeface="Calibri"/>
            </a:endParaRPr>
          </a:p>
          <a:p>
            <a:pPr marL="1371600" lvl="2" indent="-336550" algn="just" rtl="0">
              <a:spcBef>
                <a:spcPts val="0"/>
              </a:spcBef>
              <a:spcAft>
                <a:spcPts val="0"/>
              </a:spcAft>
              <a:buClr>
                <a:srgbClr val="333333"/>
              </a:buClr>
              <a:buSzPts val="1700"/>
              <a:buFont typeface="Calibri"/>
              <a:buChar char="■"/>
            </a:pPr>
            <a:r>
              <a:rPr lang="en-US" sz="1650">
                <a:uFill>
                  <a:noFill/>
                </a:uFill>
                <a:latin typeface="Calibri"/>
                <a:ea typeface="Calibri"/>
                <a:cs typeface="Calibri"/>
                <a:sym typeface="Calibri"/>
                <a:hlinkClick r:id="rId5"/>
              </a:rPr>
              <a:t>A. Divya</a:t>
            </a:r>
            <a:r>
              <a:rPr lang="en-US" sz="1650">
                <a:latin typeface="Calibri"/>
                <a:ea typeface="Calibri"/>
                <a:cs typeface="Calibri"/>
                <a:sym typeface="Calibri"/>
              </a:rPr>
              <a:t>- IFET College of Engineering, Villupuram, India </a:t>
            </a:r>
            <a:endParaRPr sz="1650">
              <a:latin typeface="Calibri"/>
              <a:ea typeface="Calibri"/>
              <a:cs typeface="Calibri"/>
              <a:sym typeface="Calibri"/>
            </a:endParaRPr>
          </a:p>
          <a:p>
            <a:pPr marL="1371600" lvl="2" indent="-336550" algn="just" rtl="0">
              <a:spcBef>
                <a:spcPts val="0"/>
              </a:spcBef>
              <a:spcAft>
                <a:spcPts val="0"/>
              </a:spcAft>
              <a:buClr>
                <a:srgbClr val="333333"/>
              </a:buClr>
              <a:buSzPts val="1700"/>
              <a:buFont typeface="Calibri"/>
              <a:buChar char="■"/>
            </a:pPr>
            <a:r>
              <a:rPr lang="en-US" sz="1650">
                <a:uFill>
                  <a:noFill/>
                </a:uFill>
                <a:latin typeface="Calibri"/>
                <a:ea typeface="Calibri"/>
                <a:cs typeface="Calibri"/>
                <a:sym typeface="Calibri"/>
                <a:hlinkClick r:id="rId6"/>
              </a:rPr>
              <a:t>T. Kavithanjali</a:t>
            </a:r>
            <a:r>
              <a:rPr lang="en-US" sz="1650">
                <a:latin typeface="Calibri"/>
                <a:ea typeface="Calibri"/>
                <a:cs typeface="Calibri"/>
                <a:sym typeface="Calibri"/>
              </a:rPr>
              <a:t>- IFET College of Engineering, Villupuram, India</a:t>
            </a:r>
            <a:endParaRPr sz="1650">
              <a:latin typeface="Calibri"/>
              <a:ea typeface="Calibri"/>
              <a:cs typeface="Calibri"/>
              <a:sym typeface="Calibri"/>
            </a:endParaRPr>
          </a:p>
          <a:p>
            <a:pPr marL="1371600" lvl="2" indent="-336550" algn="just" rtl="0">
              <a:spcBef>
                <a:spcPts val="0"/>
              </a:spcBef>
              <a:spcAft>
                <a:spcPts val="0"/>
              </a:spcAft>
              <a:buClr>
                <a:srgbClr val="333333"/>
              </a:buClr>
              <a:buSzPts val="1700"/>
              <a:buFont typeface="Calibri"/>
              <a:buChar char="■"/>
            </a:pPr>
            <a:r>
              <a:rPr lang="en-US" sz="1650">
                <a:uFill>
                  <a:noFill/>
                </a:uFill>
                <a:latin typeface="Calibri"/>
                <a:ea typeface="Calibri"/>
                <a:cs typeface="Calibri"/>
                <a:sym typeface="Calibri"/>
                <a:hlinkClick r:id="rId7"/>
              </a:rPr>
              <a:t>P. Dharshini</a:t>
            </a:r>
            <a:r>
              <a:rPr lang="en-US" sz="1650">
                <a:latin typeface="Calibri"/>
                <a:ea typeface="Calibri"/>
                <a:cs typeface="Calibri"/>
                <a:sym typeface="Calibri"/>
              </a:rPr>
              <a:t>- IFET College of Engineering, Villupuram, India</a:t>
            </a:r>
            <a:endParaRPr sz="1650">
              <a:latin typeface="Calibri"/>
              <a:ea typeface="Calibri"/>
              <a:cs typeface="Calibri"/>
              <a:sym typeface="Calibri"/>
            </a:endParaRPr>
          </a:p>
          <a:p>
            <a:pPr marL="1371600" lvl="0" indent="0" algn="just" rtl="0">
              <a:spcBef>
                <a:spcPts val="0"/>
              </a:spcBef>
              <a:spcAft>
                <a:spcPts val="0"/>
              </a:spcAft>
              <a:buNone/>
            </a:pPr>
            <a:endParaRPr sz="1650">
              <a:latin typeface="Calibri"/>
              <a:ea typeface="Calibri"/>
              <a:cs typeface="Calibri"/>
              <a:sym typeface="Calibri"/>
            </a:endParaRPr>
          </a:p>
          <a:p>
            <a:pPr marL="914400" lvl="1" indent="-349250" algn="l" rtl="0">
              <a:lnSpc>
                <a:spcPct val="115000"/>
              </a:lnSpc>
              <a:spcBef>
                <a:spcPts val="0"/>
              </a:spcBef>
              <a:spcAft>
                <a:spcPts val="0"/>
              </a:spcAft>
              <a:buClr>
                <a:schemeClr val="dk1"/>
              </a:buClr>
              <a:buSzPts val="1900"/>
              <a:buFont typeface="Calibri"/>
              <a:buChar char="○"/>
            </a:pPr>
            <a:r>
              <a:rPr lang="en-US" sz="1900" b="1">
                <a:solidFill>
                  <a:srgbClr val="333333"/>
                </a:solidFill>
                <a:latin typeface="Calibri"/>
                <a:ea typeface="Calibri"/>
                <a:cs typeface="Calibri"/>
                <a:sym typeface="Calibri"/>
              </a:rPr>
              <a:t>DOI: </a:t>
            </a:r>
            <a:r>
              <a:rPr lang="en-US" sz="1900">
                <a:solidFill>
                  <a:srgbClr val="006699"/>
                </a:solidFill>
                <a:uFill>
                  <a:noFill/>
                </a:uFill>
                <a:latin typeface="Calibri"/>
                <a:ea typeface="Calibri"/>
                <a:cs typeface="Calibri"/>
                <a:sym typeface="Calibri"/>
                <a:hlinkClick r:id="rId8">
                  <a:extLst>
                    <a:ext uri="{A12FA001-AC4F-418D-AE19-62706E023703}">
                      <ahyp:hlinkClr xmlns:ahyp="http://schemas.microsoft.com/office/drawing/2018/hyperlinkcolor" val="tx"/>
                    </a:ext>
                  </a:extLst>
                </a:hlinkClick>
              </a:rPr>
              <a:t>10.1109/ICSCAN.2019.8878808</a:t>
            </a:r>
            <a:endParaRPr sz="1900">
              <a:solidFill>
                <a:srgbClr val="333333"/>
              </a:solidFill>
              <a:latin typeface="Calibri"/>
              <a:ea typeface="Calibri"/>
              <a:cs typeface="Calibri"/>
              <a:sym typeface="Calibri"/>
            </a:endParaRPr>
          </a:p>
          <a:p>
            <a:pPr marL="914400" lvl="1" indent="-349250" algn="l" rtl="0">
              <a:lnSpc>
                <a:spcPct val="115000"/>
              </a:lnSpc>
              <a:spcBef>
                <a:spcPts val="0"/>
              </a:spcBef>
              <a:spcAft>
                <a:spcPts val="0"/>
              </a:spcAft>
              <a:buClr>
                <a:srgbClr val="333333"/>
              </a:buClr>
              <a:buSzPts val="1900"/>
              <a:buFont typeface="Calibri"/>
              <a:buChar char="○"/>
            </a:pPr>
            <a:r>
              <a:rPr lang="en-US" sz="1900" b="1">
                <a:solidFill>
                  <a:srgbClr val="333333"/>
                </a:solidFill>
                <a:latin typeface="Calibri"/>
                <a:ea typeface="Calibri"/>
                <a:cs typeface="Calibri"/>
                <a:sym typeface="Calibri"/>
              </a:rPr>
              <a:t>Conference Location: </a:t>
            </a:r>
            <a:r>
              <a:rPr lang="en-US" sz="1900">
                <a:solidFill>
                  <a:srgbClr val="333333"/>
                </a:solidFill>
                <a:latin typeface="Calibri"/>
                <a:ea typeface="Calibri"/>
                <a:cs typeface="Calibri"/>
                <a:sym typeface="Calibri"/>
              </a:rPr>
              <a:t>Pondicherry, India</a:t>
            </a:r>
            <a:endParaRPr sz="1900">
              <a:solidFill>
                <a:srgbClr val="333333"/>
              </a:solidFill>
              <a:latin typeface="Calibri"/>
              <a:ea typeface="Calibri"/>
              <a:cs typeface="Calibri"/>
              <a:sym typeface="Calibri"/>
            </a:endParaRPr>
          </a:p>
          <a:p>
            <a:pPr marL="914400" lvl="1" indent="-349250" algn="l" rtl="0">
              <a:lnSpc>
                <a:spcPct val="115000"/>
              </a:lnSpc>
              <a:spcBef>
                <a:spcPts val="0"/>
              </a:spcBef>
              <a:spcAft>
                <a:spcPts val="0"/>
              </a:spcAft>
              <a:buClr>
                <a:srgbClr val="333333"/>
              </a:buClr>
              <a:buSzPts val="1900"/>
              <a:buFont typeface="Calibri"/>
              <a:buChar char="○"/>
            </a:pPr>
            <a:r>
              <a:rPr lang="en-US" sz="1900" b="1">
                <a:solidFill>
                  <a:srgbClr val="333333"/>
                </a:solidFill>
                <a:latin typeface="Calibri"/>
                <a:ea typeface="Calibri"/>
                <a:cs typeface="Calibri"/>
                <a:sym typeface="Calibri"/>
              </a:rPr>
              <a:t>Link</a:t>
            </a:r>
            <a:r>
              <a:rPr lang="en-US" sz="1900">
                <a:solidFill>
                  <a:srgbClr val="333333"/>
                </a:solidFill>
                <a:latin typeface="Calibri"/>
                <a:ea typeface="Calibri"/>
                <a:cs typeface="Calibri"/>
                <a:sym typeface="Calibri"/>
              </a:rPr>
              <a:t>- </a:t>
            </a:r>
            <a:r>
              <a:rPr lang="en-US" sz="1900" u="sng">
                <a:solidFill>
                  <a:schemeClr val="hlink"/>
                </a:solidFill>
                <a:latin typeface="Calibri"/>
                <a:ea typeface="Calibri"/>
                <a:cs typeface="Calibri"/>
                <a:sym typeface="Calibri"/>
                <a:hlinkClick r:id="rId9"/>
              </a:rPr>
              <a:t>https://ieeexplore.ieee.org/document/8878808</a:t>
            </a:r>
            <a:endParaRPr sz="1900" u="sng">
              <a:solidFill>
                <a:schemeClr val="hlink"/>
              </a:solidFill>
              <a:latin typeface="Calibri"/>
              <a:ea typeface="Calibri"/>
              <a:cs typeface="Calibri"/>
              <a:sym typeface="Calibri"/>
            </a:endParaRPr>
          </a:p>
          <a:p>
            <a:pPr marL="914400" lvl="1" indent="-349250" algn="l" rtl="0">
              <a:lnSpc>
                <a:spcPct val="115000"/>
              </a:lnSpc>
              <a:spcBef>
                <a:spcPts val="0"/>
              </a:spcBef>
              <a:spcAft>
                <a:spcPts val="0"/>
              </a:spcAft>
              <a:buClr>
                <a:srgbClr val="000000"/>
              </a:buClr>
              <a:buSzPts val="1900"/>
              <a:buFont typeface="Calibri"/>
              <a:buChar char="○"/>
            </a:pPr>
            <a:r>
              <a:rPr lang="en-US" sz="1900" b="1">
                <a:latin typeface="Calibri"/>
                <a:ea typeface="Calibri"/>
                <a:cs typeface="Calibri"/>
                <a:sym typeface="Calibri"/>
              </a:rPr>
              <a:t>Proposed model: </a:t>
            </a:r>
            <a:r>
              <a:rPr lang="en-US" sz="1900">
                <a:latin typeface="Calibri"/>
                <a:ea typeface="Calibri"/>
                <a:cs typeface="Calibri"/>
                <a:sym typeface="Calibri"/>
              </a:rPr>
              <a:t>Detection of fire with the use of optical sensor and digital cameras.</a:t>
            </a:r>
            <a:endParaRPr sz="1900">
              <a:latin typeface="Calibri"/>
              <a:ea typeface="Calibri"/>
              <a:cs typeface="Calibri"/>
              <a:sym typeface="Calibri"/>
            </a:endParaRPr>
          </a:p>
        </p:txBody>
      </p:sp>
      <p:sp>
        <p:nvSpPr>
          <p:cNvPr id="346" name="Google Shape;346;g139f6f8ee26_0_216"/>
          <p:cNvSpPr txBox="1"/>
          <p:nvPr/>
        </p:nvSpPr>
        <p:spPr>
          <a:xfrm>
            <a:off x="3072000" y="1301963"/>
            <a:ext cx="3000000" cy="53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300" b="1">
                <a:solidFill>
                  <a:srgbClr val="366092"/>
                </a:solidFill>
                <a:latin typeface="Bookman Old Style"/>
                <a:ea typeface="Bookman Old Style"/>
                <a:cs typeface="Bookman Old Style"/>
                <a:sym typeface="Bookman Old Style"/>
              </a:rPr>
              <a:t>REFERENCES</a:t>
            </a:r>
            <a:endParaRPr sz="9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g139f6f8ee26_0_22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
        <p:nvSpPr>
          <p:cNvPr id="353" name="Google Shape;353;g139f6f8ee26_0_22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cxnSp>
        <p:nvCxnSpPr>
          <p:cNvPr id="354" name="Google Shape;354;g139f6f8ee26_0_223"/>
          <p:cNvCxnSpPr/>
          <p:nvPr/>
        </p:nvCxnSpPr>
        <p:spPr>
          <a:xfrm rot="5400000">
            <a:off x="-2781300" y="3429000"/>
            <a:ext cx="6477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0"/>
              </a:srgbClr>
            </a:outerShdw>
          </a:effectLst>
        </p:spPr>
      </p:cxnSp>
      <p:pic>
        <p:nvPicPr>
          <p:cNvPr id="355" name="Google Shape;355;g139f6f8ee26_0_223"/>
          <p:cNvPicPr preferRelativeResize="0"/>
          <p:nvPr/>
        </p:nvPicPr>
        <p:blipFill rotWithShape="1">
          <a:blip r:embed="rId3">
            <a:alphaModFix/>
          </a:blip>
          <a:srcRect/>
          <a:stretch/>
        </p:blipFill>
        <p:spPr>
          <a:xfrm>
            <a:off x="956438" y="132497"/>
            <a:ext cx="7431931" cy="806330"/>
          </a:xfrm>
          <a:prstGeom prst="rect">
            <a:avLst/>
          </a:prstGeom>
          <a:noFill/>
          <a:ln>
            <a:noFill/>
          </a:ln>
        </p:spPr>
      </p:pic>
      <p:cxnSp>
        <p:nvCxnSpPr>
          <p:cNvPr id="356" name="Google Shape;356;g139f6f8ee26_0_223"/>
          <p:cNvCxnSpPr/>
          <p:nvPr/>
        </p:nvCxnSpPr>
        <p:spPr>
          <a:xfrm>
            <a:off x="0" y="10668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cxnSp>
      <p:sp>
        <p:nvSpPr>
          <p:cNvPr id="357" name="Google Shape;357;g139f6f8ee26_0_223"/>
          <p:cNvSpPr txBox="1"/>
          <p:nvPr/>
        </p:nvSpPr>
        <p:spPr>
          <a:xfrm>
            <a:off x="617850" y="1679825"/>
            <a:ext cx="7908300" cy="4063500"/>
          </a:xfrm>
          <a:prstGeom prst="rect">
            <a:avLst/>
          </a:prstGeom>
          <a:noFill/>
          <a:ln>
            <a:noFill/>
          </a:ln>
        </p:spPr>
        <p:txBody>
          <a:bodyPr spcFirstLastPara="1" wrap="square" lIns="91425" tIns="91425" rIns="91425" bIns="91425" anchor="t" anchorCtr="0">
            <a:spAutoFit/>
          </a:bodyPr>
          <a:lstStyle/>
          <a:p>
            <a:pPr marL="457200" lvl="0" indent="-342900" algn="just" rtl="0">
              <a:spcBef>
                <a:spcPts val="1200"/>
              </a:spcBef>
              <a:spcAft>
                <a:spcPts val="0"/>
              </a:spcAft>
              <a:buClr>
                <a:srgbClr val="000000"/>
              </a:buClr>
              <a:buSzPts val="1800"/>
              <a:buFont typeface="Calibri"/>
              <a:buChar char="●"/>
            </a:pPr>
            <a:r>
              <a:rPr lang="en-US" sz="1800" b="1" u="sng">
                <a:latin typeface="Calibri"/>
                <a:ea typeface="Calibri"/>
                <a:cs typeface="Calibri"/>
                <a:sym typeface="Calibri"/>
              </a:rPr>
              <a:t>IRJET</a:t>
            </a:r>
            <a:r>
              <a:rPr lang="en-US" sz="1800">
                <a:latin typeface="Calibri"/>
                <a:ea typeface="Calibri"/>
                <a:cs typeface="Calibri"/>
                <a:sym typeface="Calibri"/>
              </a:rPr>
              <a:t>- </a:t>
            </a:r>
            <a:endParaRPr sz="1800">
              <a:latin typeface="Calibri"/>
              <a:ea typeface="Calibri"/>
              <a:cs typeface="Calibri"/>
              <a:sym typeface="Calibri"/>
            </a:endParaRPr>
          </a:p>
          <a:p>
            <a:pPr marL="914400" lvl="1" indent="-342900" algn="just" rtl="0">
              <a:spcBef>
                <a:spcPts val="0"/>
              </a:spcBef>
              <a:spcAft>
                <a:spcPts val="0"/>
              </a:spcAft>
              <a:buClr>
                <a:srgbClr val="000000"/>
              </a:buClr>
              <a:buSzPts val="1800"/>
              <a:buFont typeface="Calibri"/>
              <a:buChar char="○"/>
            </a:pPr>
            <a:r>
              <a:rPr lang="en-US" sz="1800" b="1">
                <a:latin typeface="Calibri"/>
                <a:ea typeface="Calibri"/>
                <a:cs typeface="Calibri"/>
                <a:sym typeface="Calibri"/>
              </a:rPr>
              <a:t>Volume</a:t>
            </a:r>
            <a:r>
              <a:rPr lang="en-US" sz="1800">
                <a:latin typeface="Calibri"/>
                <a:ea typeface="Calibri"/>
                <a:cs typeface="Calibri"/>
                <a:sym typeface="Calibri"/>
              </a:rPr>
              <a:t>: 08 </a:t>
            </a:r>
            <a:endParaRPr sz="1800">
              <a:latin typeface="Calibri"/>
              <a:ea typeface="Calibri"/>
              <a:cs typeface="Calibri"/>
              <a:sym typeface="Calibri"/>
            </a:endParaRPr>
          </a:p>
          <a:p>
            <a:pPr marL="914400" lvl="1" indent="-342900" algn="just" rtl="0">
              <a:spcBef>
                <a:spcPts val="0"/>
              </a:spcBef>
              <a:spcAft>
                <a:spcPts val="0"/>
              </a:spcAft>
              <a:buClr>
                <a:srgbClr val="000000"/>
              </a:buClr>
              <a:buSzPts val="1800"/>
              <a:buFont typeface="Calibri"/>
              <a:buChar char="○"/>
            </a:pPr>
            <a:r>
              <a:rPr lang="en-US" sz="1800" b="1">
                <a:latin typeface="Calibri"/>
                <a:ea typeface="Calibri"/>
                <a:cs typeface="Calibri"/>
                <a:sym typeface="Calibri"/>
              </a:rPr>
              <a:t>Issue</a:t>
            </a:r>
            <a:r>
              <a:rPr lang="en-US" sz="1800">
                <a:latin typeface="Calibri"/>
                <a:ea typeface="Calibri"/>
                <a:cs typeface="Calibri"/>
                <a:sym typeface="Calibri"/>
              </a:rPr>
              <a:t>: 04 | Apr 2021 </a:t>
            </a:r>
            <a:endParaRPr sz="1800">
              <a:latin typeface="Calibri"/>
              <a:ea typeface="Calibri"/>
              <a:cs typeface="Calibri"/>
              <a:sym typeface="Calibri"/>
            </a:endParaRPr>
          </a:p>
          <a:p>
            <a:pPr marL="914400" lvl="1" indent="-342900" algn="just" rtl="0">
              <a:spcBef>
                <a:spcPts val="0"/>
              </a:spcBef>
              <a:spcAft>
                <a:spcPts val="0"/>
              </a:spcAft>
              <a:buClr>
                <a:schemeClr val="dk1"/>
              </a:buClr>
              <a:buSzPts val="1800"/>
              <a:buFont typeface="Calibri"/>
              <a:buChar char="○"/>
            </a:pPr>
            <a:r>
              <a:rPr lang="en-US" sz="1800" b="1">
                <a:solidFill>
                  <a:schemeClr val="dk1"/>
                </a:solidFill>
                <a:latin typeface="Calibri"/>
                <a:ea typeface="Calibri"/>
                <a:cs typeface="Calibri"/>
                <a:sym typeface="Calibri"/>
              </a:rPr>
              <a:t>Authors</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1371600" lvl="2" indent="-342900" algn="just"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Indu priya R </a:t>
            </a:r>
            <a:endParaRPr sz="1800">
              <a:solidFill>
                <a:schemeClr val="dk1"/>
              </a:solidFill>
              <a:latin typeface="Calibri"/>
              <a:ea typeface="Calibri"/>
              <a:cs typeface="Calibri"/>
              <a:sym typeface="Calibri"/>
            </a:endParaRPr>
          </a:p>
          <a:p>
            <a:pPr marL="1371600" lvl="2" indent="-342900" algn="just"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Ria George</a:t>
            </a:r>
            <a:endParaRPr sz="1800">
              <a:solidFill>
                <a:schemeClr val="dk1"/>
              </a:solidFill>
              <a:latin typeface="Calibri"/>
              <a:ea typeface="Calibri"/>
              <a:cs typeface="Calibri"/>
              <a:sym typeface="Calibri"/>
            </a:endParaRPr>
          </a:p>
          <a:p>
            <a:pPr marL="1371600" lvl="2" indent="-342900" algn="just"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Nisha Naveen</a:t>
            </a:r>
            <a:endParaRPr sz="1800">
              <a:solidFill>
                <a:schemeClr val="dk1"/>
              </a:solidFill>
              <a:latin typeface="Calibri"/>
              <a:ea typeface="Calibri"/>
              <a:cs typeface="Calibri"/>
              <a:sym typeface="Calibri"/>
            </a:endParaRPr>
          </a:p>
          <a:p>
            <a:pPr marL="1371600" lvl="2" indent="-342900" algn="just"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Dayita Banerjee</a:t>
            </a:r>
            <a:endParaRPr sz="1800">
              <a:solidFill>
                <a:schemeClr val="dk1"/>
              </a:solidFill>
              <a:latin typeface="Calibri"/>
              <a:ea typeface="Calibri"/>
              <a:cs typeface="Calibri"/>
              <a:sym typeface="Calibri"/>
            </a:endParaRPr>
          </a:p>
          <a:p>
            <a:pPr marL="1371600" lvl="2" indent="-342900" algn="just"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Alla srija</a:t>
            </a:r>
            <a:endParaRPr sz="1800">
              <a:latin typeface="Calibri"/>
              <a:ea typeface="Calibri"/>
              <a:cs typeface="Calibri"/>
              <a:sym typeface="Calibri"/>
            </a:endParaRPr>
          </a:p>
          <a:p>
            <a:pPr marL="914400" lvl="1" indent="-342900" algn="just" rtl="0">
              <a:spcBef>
                <a:spcPts val="0"/>
              </a:spcBef>
              <a:spcAft>
                <a:spcPts val="0"/>
              </a:spcAft>
              <a:buClr>
                <a:srgbClr val="000000"/>
              </a:buClr>
              <a:buSzPts val="1800"/>
              <a:buFont typeface="Calibri"/>
              <a:buChar char="○"/>
            </a:pPr>
            <a:r>
              <a:rPr lang="en-US" sz="1800" b="1">
                <a:latin typeface="Calibri"/>
                <a:ea typeface="Calibri"/>
                <a:cs typeface="Calibri"/>
                <a:sym typeface="Calibri"/>
              </a:rPr>
              <a:t>e-ISSN</a:t>
            </a:r>
            <a:r>
              <a:rPr lang="en-US" sz="1800">
                <a:latin typeface="Calibri"/>
                <a:ea typeface="Calibri"/>
                <a:cs typeface="Calibri"/>
                <a:sym typeface="Calibri"/>
              </a:rPr>
              <a:t>: 2395-0056</a:t>
            </a:r>
            <a:endParaRPr sz="1800">
              <a:latin typeface="Calibri"/>
              <a:ea typeface="Calibri"/>
              <a:cs typeface="Calibri"/>
              <a:sym typeface="Calibri"/>
            </a:endParaRPr>
          </a:p>
          <a:p>
            <a:pPr marL="914400" lvl="1" indent="-342900" algn="just" rtl="0">
              <a:spcBef>
                <a:spcPts val="0"/>
              </a:spcBef>
              <a:spcAft>
                <a:spcPts val="0"/>
              </a:spcAft>
              <a:buClr>
                <a:srgbClr val="000000"/>
              </a:buClr>
              <a:buSzPts val="1800"/>
              <a:buFont typeface="Calibri"/>
              <a:buChar char="○"/>
            </a:pPr>
            <a:r>
              <a:rPr lang="en-US" sz="1800" b="1">
                <a:latin typeface="Calibri"/>
                <a:ea typeface="Calibri"/>
                <a:cs typeface="Calibri"/>
                <a:sym typeface="Calibri"/>
              </a:rPr>
              <a:t>p-ISSN</a:t>
            </a:r>
            <a:r>
              <a:rPr lang="en-US" sz="1800">
                <a:latin typeface="Calibri"/>
                <a:ea typeface="Calibri"/>
                <a:cs typeface="Calibri"/>
                <a:sym typeface="Calibri"/>
              </a:rPr>
              <a:t>: 2395-0072</a:t>
            </a:r>
            <a:endParaRPr sz="1800">
              <a:latin typeface="Calibri"/>
              <a:ea typeface="Calibri"/>
              <a:cs typeface="Calibri"/>
              <a:sym typeface="Calibri"/>
            </a:endParaRPr>
          </a:p>
          <a:p>
            <a:pPr marL="914400" lvl="1" indent="-342900" algn="just" rtl="0">
              <a:spcBef>
                <a:spcPts val="0"/>
              </a:spcBef>
              <a:spcAft>
                <a:spcPts val="0"/>
              </a:spcAft>
              <a:buClr>
                <a:srgbClr val="000000"/>
              </a:buClr>
              <a:buSzPts val="1800"/>
              <a:buFont typeface="Calibri"/>
              <a:buChar char="○"/>
            </a:pPr>
            <a:r>
              <a:rPr lang="en-US" sz="1800" b="1">
                <a:latin typeface="Calibri"/>
                <a:ea typeface="Calibri"/>
                <a:cs typeface="Calibri"/>
                <a:sym typeface="Calibri"/>
              </a:rPr>
              <a:t>Link</a:t>
            </a:r>
            <a:r>
              <a:rPr lang="en-US" sz="1800">
                <a:latin typeface="Calibri"/>
                <a:ea typeface="Calibri"/>
                <a:cs typeface="Calibri"/>
                <a:sym typeface="Calibri"/>
              </a:rPr>
              <a:t>- </a:t>
            </a:r>
            <a:r>
              <a:rPr lang="en-US" sz="1800" u="sng">
                <a:solidFill>
                  <a:srgbClr val="0000FF"/>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https://www.irjet.net/archives/V8/i4/IRJET-V8I4360.pdf</a:t>
            </a:r>
            <a:endParaRPr sz="1800">
              <a:latin typeface="Calibri"/>
              <a:ea typeface="Calibri"/>
              <a:cs typeface="Calibri"/>
              <a:sym typeface="Calibri"/>
            </a:endParaRPr>
          </a:p>
          <a:p>
            <a:pPr marL="914400" lvl="1" indent="-342900" algn="just" rtl="0">
              <a:spcBef>
                <a:spcPts val="0"/>
              </a:spcBef>
              <a:spcAft>
                <a:spcPts val="0"/>
              </a:spcAft>
              <a:buClr>
                <a:schemeClr val="dk1"/>
              </a:buClr>
              <a:buSzPts val="1800"/>
              <a:buFont typeface="Calibri"/>
              <a:buChar char="○"/>
            </a:pPr>
            <a:r>
              <a:rPr lang="en-US" sz="1800" b="1">
                <a:latin typeface="Calibri"/>
                <a:ea typeface="Calibri"/>
                <a:cs typeface="Calibri"/>
                <a:sym typeface="Calibri"/>
              </a:rPr>
              <a:t>Proposed Model: </a:t>
            </a:r>
            <a:r>
              <a:rPr lang="en-US" sz="1800">
                <a:latin typeface="Calibri"/>
                <a:ea typeface="Calibri"/>
                <a:cs typeface="Calibri"/>
                <a:sym typeface="Calibri"/>
              </a:rPr>
              <a:t>IoT based model comprising of flame sensor to detect the forest fire.</a:t>
            </a:r>
            <a:endParaRPr sz="18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g139f6f8ee26_0_23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64" name="Google Shape;364;g139f6f8ee26_0_23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cxnSp>
        <p:nvCxnSpPr>
          <p:cNvPr id="365" name="Google Shape;365;g139f6f8ee26_0_230"/>
          <p:cNvCxnSpPr/>
          <p:nvPr/>
        </p:nvCxnSpPr>
        <p:spPr>
          <a:xfrm rot="5400000">
            <a:off x="-2781300" y="3429000"/>
            <a:ext cx="6477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0"/>
              </a:srgbClr>
            </a:outerShdw>
          </a:effectLst>
        </p:spPr>
      </p:cxnSp>
      <p:pic>
        <p:nvPicPr>
          <p:cNvPr id="366" name="Google Shape;366;g139f6f8ee26_0_230"/>
          <p:cNvPicPr preferRelativeResize="0"/>
          <p:nvPr/>
        </p:nvPicPr>
        <p:blipFill rotWithShape="1">
          <a:blip r:embed="rId3">
            <a:alphaModFix/>
          </a:blip>
          <a:srcRect/>
          <a:stretch/>
        </p:blipFill>
        <p:spPr>
          <a:xfrm>
            <a:off x="956438" y="132497"/>
            <a:ext cx="7431931" cy="806330"/>
          </a:xfrm>
          <a:prstGeom prst="rect">
            <a:avLst/>
          </a:prstGeom>
          <a:noFill/>
          <a:ln>
            <a:noFill/>
          </a:ln>
        </p:spPr>
      </p:pic>
      <p:cxnSp>
        <p:nvCxnSpPr>
          <p:cNvPr id="367" name="Google Shape;367;g139f6f8ee26_0_230"/>
          <p:cNvCxnSpPr/>
          <p:nvPr/>
        </p:nvCxnSpPr>
        <p:spPr>
          <a:xfrm>
            <a:off x="0" y="10668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cxnSp>
      <p:sp>
        <p:nvSpPr>
          <p:cNvPr id="368" name="Google Shape;368;g139f6f8ee26_0_230"/>
          <p:cNvSpPr txBox="1"/>
          <p:nvPr/>
        </p:nvSpPr>
        <p:spPr>
          <a:xfrm>
            <a:off x="767625" y="1544600"/>
            <a:ext cx="7809600" cy="461700"/>
          </a:xfrm>
          <a:prstGeom prst="rect">
            <a:avLst/>
          </a:prstGeom>
          <a:noFill/>
          <a:ln>
            <a:noFill/>
          </a:ln>
        </p:spPr>
        <p:txBody>
          <a:bodyPr spcFirstLastPara="1" wrap="square" lIns="91425" tIns="91425" rIns="91425" bIns="91425" anchor="t" anchorCtr="0">
            <a:spAutoFit/>
          </a:bodyPr>
          <a:lstStyle/>
          <a:p>
            <a:pPr marL="457200" lvl="0" indent="0" algn="just" rtl="0">
              <a:spcBef>
                <a:spcPts val="1200"/>
              </a:spcBef>
              <a:spcAft>
                <a:spcPts val="0"/>
              </a:spcAft>
              <a:buNone/>
            </a:pPr>
            <a:endParaRPr sz="1800">
              <a:solidFill>
                <a:schemeClr val="dk1"/>
              </a:solidFill>
              <a:latin typeface="Calibri"/>
              <a:ea typeface="Calibri"/>
              <a:cs typeface="Calibri"/>
              <a:sym typeface="Calibri"/>
            </a:endParaRPr>
          </a:p>
        </p:txBody>
      </p:sp>
      <p:pic>
        <p:nvPicPr>
          <p:cNvPr id="369" name="Google Shape;369;g139f6f8ee26_0_230"/>
          <p:cNvPicPr preferRelativeResize="0"/>
          <p:nvPr/>
        </p:nvPicPr>
        <p:blipFill>
          <a:blip r:embed="rId4">
            <a:alphaModFix/>
          </a:blip>
          <a:stretch>
            <a:fillRect/>
          </a:stretch>
        </p:blipFill>
        <p:spPr>
          <a:xfrm>
            <a:off x="1075050" y="1647950"/>
            <a:ext cx="7497802" cy="43163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Bookman Old Style"/>
                <a:ea typeface="Bookman Old Style"/>
                <a:cs typeface="Bookman Old Style"/>
                <a:sym typeface="Bookman Old Style"/>
              </a:rPr>
              <a:t>Department of ISE, DSCE</a:t>
            </a:r>
            <a:endParaRPr/>
          </a:p>
        </p:txBody>
      </p:sp>
      <p:sp>
        <p:nvSpPr>
          <p:cNvPr id="118" name="Google Shape;118;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cxnSp>
        <p:nvCxnSpPr>
          <p:cNvPr id="119" name="Google Shape;119;p3"/>
          <p:cNvCxnSpPr/>
          <p:nvPr/>
        </p:nvCxnSpPr>
        <p:spPr>
          <a:xfrm rot="5400000">
            <a:off x="-2781300" y="3429000"/>
            <a:ext cx="6477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120" name="Google Shape;120;p3"/>
          <p:cNvCxnSpPr/>
          <p:nvPr/>
        </p:nvCxnSpPr>
        <p:spPr>
          <a:xfrm>
            <a:off x="0" y="10668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
        <p:nvSpPr>
          <p:cNvPr id="121" name="Google Shape;121;p3"/>
          <p:cNvSpPr/>
          <p:nvPr/>
        </p:nvSpPr>
        <p:spPr>
          <a:xfrm>
            <a:off x="688063" y="1143000"/>
            <a:ext cx="8030400" cy="5940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a:solidFill>
                  <a:srgbClr val="366092"/>
                </a:solidFill>
                <a:latin typeface="Bookman Old Style"/>
                <a:ea typeface="Bookman Old Style"/>
                <a:cs typeface="Bookman Old Style"/>
                <a:sym typeface="Bookman Old Style"/>
              </a:rPr>
              <a:t> </a:t>
            </a:r>
            <a:r>
              <a:rPr lang="en-US" sz="2800" b="1" i="0" u="none" strike="noStrike">
                <a:solidFill>
                  <a:srgbClr val="366092"/>
                </a:solidFill>
                <a:latin typeface="Bookman Old Style"/>
                <a:ea typeface="Bookman Old Style"/>
                <a:cs typeface="Bookman Old Style"/>
                <a:sym typeface="Bookman Old Style"/>
              </a:rPr>
              <a:t>INTRODUCTION</a:t>
            </a:r>
            <a:endParaRPr/>
          </a:p>
          <a:p>
            <a:pPr marL="0" marR="0" lvl="0" indent="0" algn="ctr" rtl="0">
              <a:spcBef>
                <a:spcPts val="0"/>
              </a:spcBef>
              <a:spcAft>
                <a:spcPts val="0"/>
              </a:spcAft>
              <a:buNone/>
            </a:pPr>
            <a:endParaRPr sz="2800" b="0">
              <a:solidFill>
                <a:schemeClr val="dk1"/>
              </a:solidFill>
              <a:latin typeface="Calibri"/>
              <a:ea typeface="Calibri"/>
              <a:cs typeface="Calibri"/>
              <a:sym typeface="Calibri"/>
            </a:endParaRPr>
          </a:p>
          <a:p>
            <a:pPr marL="0" marR="0" lvl="0" indent="-114300" algn="just" rtl="0">
              <a:spcBef>
                <a:spcPts val="0"/>
              </a:spcBef>
              <a:spcAft>
                <a:spcPts val="0"/>
              </a:spcAft>
              <a:buClr>
                <a:srgbClr val="000000"/>
              </a:buClr>
              <a:buSzPts val="1800"/>
              <a:buFont typeface="Arial"/>
              <a:buChar char="•"/>
            </a:pPr>
            <a:r>
              <a:rPr lang="en-US" sz="1800" b="0" i="0" u="none" strike="noStrike">
                <a:solidFill>
                  <a:srgbClr val="000000"/>
                </a:solidFill>
                <a:latin typeface="Calibri"/>
                <a:ea typeface="Calibri"/>
                <a:cs typeface="Calibri"/>
                <a:sym typeface="Calibri"/>
              </a:rPr>
              <a:t>A wildfire, forest fire, bushfire, wild-land fire or rural fire is an unplanned, uncontrolled fire in an area of combustible vegetation starting in rural and urban areas. </a:t>
            </a:r>
            <a:endParaRPr/>
          </a:p>
          <a:p>
            <a:pPr marL="0" marR="0" lvl="0" indent="-114300" algn="just" rtl="0">
              <a:spcBef>
                <a:spcPts val="0"/>
              </a:spcBef>
              <a:spcAft>
                <a:spcPts val="0"/>
              </a:spcAft>
              <a:buClr>
                <a:srgbClr val="000000"/>
              </a:buClr>
              <a:buSzPts val="1800"/>
              <a:buFont typeface="Arial"/>
              <a:buChar char="•"/>
            </a:pPr>
            <a:r>
              <a:rPr lang="en-US" sz="1800" b="0" i="0" u="none" strike="noStrike">
                <a:solidFill>
                  <a:srgbClr val="000000"/>
                </a:solidFill>
                <a:latin typeface="Calibri"/>
                <a:ea typeface="Calibri"/>
                <a:cs typeface="Calibri"/>
                <a:sym typeface="Calibri"/>
              </a:rPr>
              <a:t>Forest fires not only cause loss of biodiversity, loss of valuable timber, degradation of natural forests and water catchment areas but also result in depletion of carbon sinks, reduction in water table level, global warming, ozone layer depletion and also loss of agricultural production. </a:t>
            </a:r>
            <a:endParaRPr/>
          </a:p>
          <a:p>
            <a:pPr marL="0" marR="0" lvl="0" indent="-114300" algn="just" rtl="0">
              <a:spcBef>
                <a:spcPts val="0"/>
              </a:spcBef>
              <a:spcAft>
                <a:spcPts val="0"/>
              </a:spcAft>
              <a:buClr>
                <a:srgbClr val="000000"/>
              </a:buClr>
              <a:buSzPts val="1800"/>
              <a:buFont typeface="Arial"/>
              <a:buChar char="•"/>
            </a:pPr>
            <a:r>
              <a:rPr lang="en-US" sz="1800" b="0" i="0" u="none" strike="noStrike">
                <a:solidFill>
                  <a:srgbClr val="000000"/>
                </a:solidFill>
                <a:latin typeface="Calibri"/>
                <a:ea typeface="Calibri"/>
                <a:cs typeface="Calibri"/>
                <a:sym typeface="Calibri"/>
              </a:rPr>
              <a:t>So, in order to try and overcome these problems we have proposed an IOT based Forest Fire Detection System.</a:t>
            </a:r>
            <a:endParaRPr/>
          </a:p>
          <a:p>
            <a:pPr marL="0" marR="0" lvl="0" indent="-114300" algn="just" rtl="0">
              <a:spcBef>
                <a:spcPts val="0"/>
              </a:spcBef>
              <a:spcAft>
                <a:spcPts val="0"/>
              </a:spcAft>
              <a:buClr>
                <a:srgbClr val="000000"/>
              </a:buClr>
              <a:buSzPts val="1800"/>
              <a:buFont typeface="Arial"/>
              <a:buChar char="•"/>
            </a:pPr>
            <a:r>
              <a:rPr lang="en-US" sz="1800" b="0" i="0" u="none" strike="noStrike">
                <a:solidFill>
                  <a:srgbClr val="000000"/>
                </a:solidFill>
                <a:latin typeface="Calibri"/>
                <a:ea typeface="Calibri"/>
                <a:cs typeface="Calibri"/>
                <a:sym typeface="Calibri"/>
              </a:rPr>
              <a:t>The Forest fire detection system uses advanced technology which will help in tracing out the forest ﬁre in its initial stage. </a:t>
            </a:r>
            <a:endParaRPr/>
          </a:p>
          <a:p>
            <a:pPr marL="0" marR="0" lvl="0" indent="-114300" algn="just" rtl="0">
              <a:spcBef>
                <a:spcPts val="0"/>
              </a:spcBef>
              <a:spcAft>
                <a:spcPts val="0"/>
              </a:spcAft>
              <a:buClr>
                <a:srgbClr val="000000"/>
              </a:buClr>
              <a:buSzPts val="1800"/>
              <a:buFont typeface="Arial"/>
              <a:buChar char="•"/>
            </a:pPr>
            <a:r>
              <a:rPr lang="en-US" sz="1800" b="0" i="0" u="none" strike="noStrike">
                <a:solidFill>
                  <a:srgbClr val="000000"/>
                </a:solidFill>
                <a:latin typeface="Calibri"/>
                <a:ea typeface="Calibri"/>
                <a:cs typeface="Calibri"/>
                <a:sym typeface="Calibri"/>
              </a:rPr>
              <a:t>The development of IOT based Forest Fire Detection System will be helpful in mapping emergency plans and making them more effective during the occurrence of any disaster. </a:t>
            </a:r>
            <a:endParaRPr/>
          </a:p>
          <a:p>
            <a:pPr marL="0" marR="0" lvl="0" indent="0" algn="l" rtl="0">
              <a:spcBef>
                <a:spcPts val="0"/>
              </a:spcBef>
              <a:spcAft>
                <a:spcPts val="0"/>
              </a:spcAft>
              <a:buNone/>
            </a:pPr>
            <a:br>
              <a:rPr lang="en-US" sz="3200">
                <a:solidFill>
                  <a:schemeClr val="dk1"/>
                </a:solidFill>
                <a:latin typeface="Calibri"/>
                <a:ea typeface="Calibri"/>
                <a:cs typeface="Calibri"/>
                <a:sym typeface="Calibri"/>
              </a:rPr>
            </a:br>
            <a:endParaRPr sz="3200" b="1">
              <a:solidFill>
                <a:srgbClr val="366092"/>
              </a:solidFill>
              <a:latin typeface="Bookman Old Style"/>
              <a:ea typeface="Bookman Old Style"/>
              <a:cs typeface="Bookman Old Style"/>
              <a:sym typeface="Bookman Old Style"/>
            </a:endParaRPr>
          </a:p>
        </p:txBody>
      </p:sp>
      <p:pic>
        <p:nvPicPr>
          <p:cNvPr id="122" name="Google Shape;122;p3"/>
          <p:cNvPicPr preferRelativeResize="0"/>
          <p:nvPr/>
        </p:nvPicPr>
        <p:blipFill rotWithShape="1">
          <a:blip r:embed="rId3">
            <a:alphaModFix/>
          </a:blip>
          <a:srcRect/>
          <a:stretch/>
        </p:blipFill>
        <p:spPr>
          <a:xfrm>
            <a:off x="685800" y="228600"/>
            <a:ext cx="7431932" cy="80633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139f6f8ee26_0_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
        <p:nvSpPr>
          <p:cNvPr id="129" name="Google Shape;129;g139f6f8ee26_0_0"/>
          <p:cNvSpPr txBox="1"/>
          <p:nvPr/>
        </p:nvSpPr>
        <p:spPr>
          <a:xfrm>
            <a:off x="899094" y="1263800"/>
            <a:ext cx="73458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500" b="1">
                <a:solidFill>
                  <a:srgbClr val="366092"/>
                </a:solidFill>
                <a:latin typeface="Bookman Old Style"/>
                <a:ea typeface="Bookman Old Style"/>
                <a:cs typeface="Bookman Old Style"/>
                <a:sym typeface="Bookman Old Style"/>
              </a:rPr>
              <a:t>PROBLEM STATEMENT</a:t>
            </a:r>
            <a:endParaRPr sz="3500" b="1">
              <a:solidFill>
                <a:srgbClr val="366092"/>
              </a:solidFill>
              <a:latin typeface="Bookman Old Style"/>
              <a:ea typeface="Bookman Old Style"/>
              <a:cs typeface="Bookman Old Style"/>
              <a:sym typeface="Bookman Old Style"/>
            </a:endParaRPr>
          </a:p>
        </p:txBody>
      </p:sp>
      <p:sp>
        <p:nvSpPr>
          <p:cNvPr id="130" name="Google Shape;130;g139f6f8ee26_0_0"/>
          <p:cNvSpPr txBox="1"/>
          <p:nvPr/>
        </p:nvSpPr>
        <p:spPr>
          <a:xfrm>
            <a:off x="613213" y="2047587"/>
            <a:ext cx="8271300" cy="42483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SzPts val="2200"/>
              <a:buFont typeface="Calibri"/>
              <a:buChar char="●"/>
            </a:pPr>
            <a:r>
              <a:rPr lang="en-US" sz="2200">
                <a:latin typeface="Calibri"/>
                <a:ea typeface="Calibri"/>
                <a:cs typeface="Calibri"/>
                <a:sym typeface="Calibri"/>
              </a:rPr>
              <a:t>Lately the world has seen many occurrences of wildfires which have caused a lot of damage to our biodiversity. These fires have caused damage to wildlife, human life, property and environment. </a:t>
            </a:r>
            <a:endParaRPr sz="2200">
              <a:latin typeface="Calibri"/>
              <a:ea typeface="Calibri"/>
              <a:cs typeface="Calibri"/>
              <a:sym typeface="Calibri"/>
            </a:endParaRPr>
          </a:p>
          <a:p>
            <a:pPr marL="457200" lvl="0" indent="-368300" algn="l" rtl="0">
              <a:spcBef>
                <a:spcPts val="0"/>
              </a:spcBef>
              <a:spcAft>
                <a:spcPts val="0"/>
              </a:spcAft>
              <a:buSzPts val="2200"/>
              <a:buFont typeface="Calibri"/>
              <a:buChar char="●"/>
            </a:pPr>
            <a:r>
              <a:rPr lang="en-US" sz="2200">
                <a:latin typeface="Calibri"/>
                <a:ea typeface="Calibri"/>
                <a:cs typeface="Calibri"/>
                <a:sym typeface="Calibri"/>
              </a:rPr>
              <a:t>It could be avoided if a robust system could be deployed in forest areas to detect the fire in its initial stage and alert the concerned authority to take appropriate and immediate action. </a:t>
            </a:r>
            <a:endParaRPr sz="2200">
              <a:latin typeface="Calibri"/>
              <a:ea typeface="Calibri"/>
              <a:cs typeface="Calibri"/>
              <a:sym typeface="Calibri"/>
            </a:endParaRPr>
          </a:p>
          <a:p>
            <a:pPr marL="457200" lvl="0" indent="-368300" algn="l" rtl="0">
              <a:spcBef>
                <a:spcPts val="0"/>
              </a:spcBef>
              <a:spcAft>
                <a:spcPts val="0"/>
              </a:spcAft>
              <a:buSzPts val="2200"/>
              <a:buFont typeface="Calibri"/>
              <a:buChar char="●"/>
            </a:pPr>
            <a:r>
              <a:rPr lang="en-US" sz="2200">
                <a:latin typeface="Calibri"/>
                <a:ea typeface="Calibri"/>
                <a:cs typeface="Calibri"/>
                <a:sym typeface="Calibri"/>
              </a:rPr>
              <a:t>Hence our approach addresses the need for an early detection of the forest fire before it spreads to a large scale and causes a number of casualties. </a:t>
            </a:r>
            <a:endParaRPr sz="2200">
              <a:latin typeface="Calibri"/>
              <a:ea typeface="Calibri"/>
              <a:cs typeface="Calibri"/>
              <a:sym typeface="Calibri"/>
            </a:endParaRPr>
          </a:p>
          <a:p>
            <a:pPr marL="457200" lvl="0" indent="-368300" algn="l" rtl="0">
              <a:spcBef>
                <a:spcPts val="0"/>
              </a:spcBef>
              <a:spcAft>
                <a:spcPts val="0"/>
              </a:spcAft>
              <a:buSzPts val="2200"/>
              <a:buFont typeface="Calibri"/>
              <a:buChar char="●"/>
            </a:pPr>
            <a:r>
              <a:rPr lang="en-US" sz="2200">
                <a:latin typeface="Calibri"/>
                <a:ea typeface="Calibri"/>
                <a:cs typeface="Calibri"/>
                <a:sym typeface="Calibri"/>
              </a:rPr>
              <a:t>As a result of this automated system, a lot of lives as well as the natural resources could be saved. The approach ensures a more reliable and accurate result and is cost effective at the same time. </a:t>
            </a:r>
            <a:endParaRPr sz="2200">
              <a:latin typeface="Calibri"/>
              <a:ea typeface="Calibri"/>
              <a:cs typeface="Calibri"/>
              <a:sym typeface="Calibri"/>
            </a:endParaRPr>
          </a:p>
        </p:txBody>
      </p:sp>
      <p:sp>
        <p:nvSpPr>
          <p:cNvPr id="131" name="Google Shape;131;g139f6f8ee26_0_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cxnSp>
        <p:nvCxnSpPr>
          <p:cNvPr id="132" name="Google Shape;132;g139f6f8ee26_0_0"/>
          <p:cNvCxnSpPr/>
          <p:nvPr/>
        </p:nvCxnSpPr>
        <p:spPr>
          <a:xfrm rot="5400000">
            <a:off x="-2781300" y="3429000"/>
            <a:ext cx="6477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0"/>
              </a:srgbClr>
            </a:outerShdw>
          </a:effectLst>
        </p:spPr>
      </p:cxnSp>
      <p:cxnSp>
        <p:nvCxnSpPr>
          <p:cNvPr id="133" name="Google Shape;133;g139f6f8ee26_0_0"/>
          <p:cNvCxnSpPr/>
          <p:nvPr/>
        </p:nvCxnSpPr>
        <p:spPr>
          <a:xfrm>
            <a:off x="0" y="10668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cxnSp>
      <p:pic>
        <p:nvPicPr>
          <p:cNvPr id="134" name="Google Shape;134;g139f6f8ee26_0_0"/>
          <p:cNvPicPr preferRelativeResize="0"/>
          <p:nvPr/>
        </p:nvPicPr>
        <p:blipFill rotWithShape="1">
          <a:blip r:embed="rId3">
            <a:alphaModFix/>
          </a:blip>
          <a:srcRect/>
          <a:stretch/>
        </p:blipFill>
        <p:spPr>
          <a:xfrm>
            <a:off x="1032900" y="111863"/>
            <a:ext cx="7431931" cy="8063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Bookman Old Style"/>
                <a:ea typeface="Bookman Old Style"/>
                <a:cs typeface="Bookman Old Style"/>
                <a:sym typeface="Bookman Old Style"/>
              </a:rPr>
              <a:t>Department of ISE, DSCE</a:t>
            </a:r>
            <a:endParaRPr/>
          </a:p>
        </p:txBody>
      </p:sp>
      <p:sp>
        <p:nvSpPr>
          <p:cNvPr id="140" name="Google Shape;14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cxnSp>
        <p:nvCxnSpPr>
          <p:cNvPr id="141" name="Google Shape;141;p4"/>
          <p:cNvCxnSpPr/>
          <p:nvPr/>
        </p:nvCxnSpPr>
        <p:spPr>
          <a:xfrm rot="5400000">
            <a:off x="-2781300" y="3429000"/>
            <a:ext cx="6477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142" name="Google Shape;142;p4"/>
          <p:cNvCxnSpPr/>
          <p:nvPr/>
        </p:nvCxnSpPr>
        <p:spPr>
          <a:xfrm>
            <a:off x="0" y="10668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
        <p:nvSpPr>
          <p:cNvPr id="143" name="Google Shape;143;p4"/>
          <p:cNvSpPr/>
          <p:nvPr/>
        </p:nvSpPr>
        <p:spPr>
          <a:xfrm>
            <a:off x="459463" y="1066800"/>
            <a:ext cx="8030303"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3200" b="1">
              <a:solidFill>
                <a:srgbClr val="366092"/>
              </a:solidFill>
              <a:latin typeface="Bookman Old Style"/>
              <a:ea typeface="Bookman Old Style"/>
              <a:cs typeface="Bookman Old Style"/>
              <a:sym typeface="Bookman Old Style"/>
            </a:endParaRPr>
          </a:p>
        </p:txBody>
      </p:sp>
      <p:pic>
        <p:nvPicPr>
          <p:cNvPr id="144" name="Google Shape;144;p4"/>
          <p:cNvPicPr preferRelativeResize="0"/>
          <p:nvPr/>
        </p:nvPicPr>
        <p:blipFill rotWithShape="1">
          <a:blip r:embed="rId3">
            <a:alphaModFix/>
          </a:blip>
          <a:srcRect/>
          <a:stretch/>
        </p:blipFill>
        <p:spPr>
          <a:xfrm>
            <a:off x="685800" y="228600"/>
            <a:ext cx="7431932" cy="806330"/>
          </a:xfrm>
          <a:prstGeom prst="rect">
            <a:avLst/>
          </a:prstGeom>
          <a:noFill/>
          <a:ln>
            <a:noFill/>
          </a:ln>
        </p:spPr>
      </p:pic>
      <p:sp>
        <p:nvSpPr>
          <p:cNvPr id="145" name="Google Shape;145;p4"/>
          <p:cNvSpPr txBox="1"/>
          <p:nvPr/>
        </p:nvSpPr>
        <p:spPr>
          <a:xfrm>
            <a:off x="796469" y="1497271"/>
            <a:ext cx="7770135" cy="138499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a:solidFill>
                  <a:srgbClr val="366092"/>
                </a:solidFill>
                <a:latin typeface="Bookman Old Style"/>
                <a:ea typeface="Bookman Old Style"/>
                <a:cs typeface="Bookman Old Style"/>
                <a:sym typeface="Bookman Old Style"/>
              </a:rPr>
              <a:t> ARCHITECTURAL DIAGRAM</a:t>
            </a:r>
            <a:endParaRPr/>
          </a:p>
          <a:p>
            <a:pPr marL="0" marR="0" lvl="0" indent="0" algn="ctr" rtl="0">
              <a:spcBef>
                <a:spcPts val="0"/>
              </a:spcBef>
              <a:spcAft>
                <a:spcPts val="0"/>
              </a:spcAft>
              <a:buNone/>
            </a:pPr>
            <a:endParaRPr sz="2800" b="1" i="0" u="none" strike="noStrike">
              <a:solidFill>
                <a:srgbClr val="366092"/>
              </a:solidFill>
              <a:latin typeface="Bookman Old Style"/>
              <a:ea typeface="Bookman Old Style"/>
              <a:cs typeface="Bookman Old Style"/>
              <a:sym typeface="Bookman Old Style"/>
            </a:endParaRPr>
          </a:p>
          <a:p>
            <a:pPr marL="0" marR="0" lvl="0" indent="0" algn="ctr" rtl="0">
              <a:spcBef>
                <a:spcPts val="0"/>
              </a:spcBef>
              <a:spcAft>
                <a:spcPts val="0"/>
              </a:spcAft>
              <a:buNone/>
            </a:pPr>
            <a:endParaRPr sz="2800" b="1">
              <a:solidFill>
                <a:srgbClr val="0C38B4"/>
              </a:solidFill>
              <a:latin typeface="Times New Roman"/>
              <a:ea typeface="Times New Roman"/>
              <a:cs typeface="Times New Roman"/>
              <a:sym typeface="Times New Roman"/>
            </a:endParaRPr>
          </a:p>
        </p:txBody>
      </p:sp>
      <p:pic>
        <p:nvPicPr>
          <p:cNvPr id="146" name="Google Shape;146;p4"/>
          <p:cNvPicPr preferRelativeResize="0"/>
          <p:nvPr/>
        </p:nvPicPr>
        <p:blipFill rotWithShape="1">
          <a:blip r:embed="rId4">
            <a:alphaModFix/>
          </a:blip>
          <a:srcRect/>
          <a:stretch/>
        </p:blipFill>
        <p:spPr>
          <a:xfrm>
            <a:off x="794207" y="2286006"/>
            <a:ext cx="7435393" cy="37052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Bookman Old Style"/>
                <a:ea typeface="Bookman Old Style"/>
                <a:cs typeface="Bookman Old Style"/>
                <a:sym typeface="Bookman Old Style"/>
              </a:rPr>
              <a:t>Department of ISE, DSCE</a:t>
            </a:r>
            <a:endParaRPr/>
          </a:p>
        </p:txBody>
      </p:sp>
      <p:sp>
        <p:nvSpPr>
          <p:cNvPr id="152" name="Google Shape;15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cxnSp>
        <p:nvCxnSpPr>
          <p:cNvPr id="153" name="Google Shape;153;p5"/>
          <p:cNvCxnSpPr/>
          <p:nvPr/>
        </p:nvCxnSpPr>
        <p:spPr>
          <a:xfrm rot="5400000">
            <a:off x="-2781300" y="3429000"/>
            <a:ext cx="6477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154" name="Google Shape;154;p5"/>
          <p:cNvCxnSpPr/>
          <p:nvPr/>
        </p:nvCxnSpPr>
        <p:spPr>
          <a:xfrm>
            <a:off x="0" y="10668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
        <p:nvSpPr>
          <p:cNvPr id="155" name="Google Shape;155;p5"/>
          <p:cNvSpPr/>
          <p:nvPr/>
        </p:nvSpPr>
        <p:spPr>
          <a:xfrm>
            <a:off x="459463" y="1066800"/>
            <a:ext cx="8030303"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3200" b="1">
              <a:solidFill>
                <a:srgbClr val="366092"/>
              </a:solidFill>
              <a:latin typeface="Bookman Old Style"/>
              <a:ea typeface="Bookman Old Style"/>
              <a:cs typeface="Bookman Old Style"/>
              <a:sym typeface="Bookman Old Style"/>
            </a:endParaRPr>
          </a:p>
        </p:txBody>
      </p:sp>
      <p:pic>
        <p:nvPicPr>
          <p:cNvPr id="156" name="Google Shape;156;p5"/>
          <p:cNvPicPr preferRelativeResize="0"/>
          <p:nvPr/>
        </p:nvPicPr>
        <p:blipFill rotWithShape="1">
          <a:blip r:embed="rId3">
            <a:alphaModFix/>
          </a:blip>
          <a:srcRect/>
          <a:stretch/>
        </p:blipFill>
        <p:spPr>
          <a:xfrm>
            <a:off x="685800" y="228600"/>
            <a:ext cx="7431932" cy="806330"/>
          </a:xfrm>
          <a:prstGeom prst="rect">
            <a:avLst/>
          </a:prstGeom>
          <a:noFill/>
          <a:ln>
            <a:noFill/>
          </a:ln>
        </p:spPr>
      </p:pic>
      <p:sp>
        <p:nvSpPr>
          <p:cNvPr id="157" name="Google Shape;157;p5"/>
          <p:cNvSpPr txBox="1"/>
          <p:nvPr/>
        </p:nvSpPr>
        <p:spPr>
          <a:xfrm>
            <a:off x="685809" y="1342750"/>
            <a:ext cx="8337300" cy="1385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a:solidFill>
                  <a:srgbClr val="366092"/>
                </a:solidFill>
                <a:latin typeface="Bookman Old Style"/>
                <a:ea typeface="Bookman Old Style"/>
                <a:cs typeface="Bookman Old Style"/>
                <a:sym typeface="Bookman Old Style"/>
              </a:rPr>
              <a:t> </a:t>
            </a:r>
            <a:r>
              <a:rPr lang="en-US" sz="2800" b="1">
                <a:solidFill>
                  <a:srgbClr val="366092"/>
                </a:solidFill>
                <a:latin typeface="Bookman Old Style"/>
                <a:ea typeface="Bookman Old Style"/>
                <a:cs typeface="Bookman Old Style"/>
                <a:sym typeface="Bookman Old Style"/>
              </a:rPr>
              <a:t>USE-CASE</a:t>
            </a:r>
            <a:r>
              <a:rPr lang="en-US" sz="2800" b="1" i="0" u="none" strike="noStrike">
                <a:solidFill>
                  <a:srgbClr val="366092"/>
                </a:solidFill>
                <a:latin typeface="Bookman Old Style"/>
                <a:ea typeface="Bookman Old Style"/>
                <a:cs typeface="Bookman Old Style"/>
                <a:sym typeface="Bookman Old Style"/>
              </a:rPr>
              <a:t> DIAGRAM</a:t>
            </a:r>
            <a:endParaRPr/>
          </a:p>
          <a:p>
            <a:pPr marL="0" marR="0" lvl="0" indent="0" algn="ctr" rtl="0">
              <a:spcBef>
                <a:spcPts val="0"/>
              </a:spcBef>
              <a:spcAft>
                <a:spcPts val="0"/>
              </a:spcAft>
              <a:buNone/>
            </a:pPr>
            <a:endParaRPr sz="2800" b="1" i="0" u="none" strike="noStrike">
              <a:solidFill>
                <a:srgbClr val="366092"/>
              </a:solidFill>
              <a:latin typeface="Bookman Old Style"/>
              <a:ea typeface="Bookman Old Style"/>
              <a:cs typeface="Bookman Old Style"/>
              <a:sym typeface="Bookman Old Style"/>
            </a:endParaRPr>
          </a:p>
          <a:p>
            <a:pPr marL="0" marR="0" lvl="0" indent="0" algn="ctr" rtl="0">
              <a:spcBef>
                <a:spcPts val="0"/>
              </a:spcBef>
              <a:spcAft>
                <a:spcPts val="0"/>
              </a:spcAft>
              <a:buNone/>
            </a:pPr>
            <a:endParaRPr sz="2800" b="1">
              <a:solidFill>
                <a:srgbClr val="0C38B4"/>
              </a:solidFill>
              <a:latin typeface="Times New Roman"/>
              <a:ea typeface="Times New Roman"/>
              <a:cs typeface="Times New Roman"/>
              <a:sym typeface="Times New Roman"/>
            </a:endParaRPr>
          </a:p>
        </p:txBody>
      </p:sp>
      <p:pic>
        <p:nvPicPr>
          <p:cNvPr id="158" name="Google Shape;158;p5"/>
          <p:cNvPicPr preferRelativeResize="0"/>
          <p:nvPr/>
        </p:nvPicPr>
        <p:blipFill rotWithShape="1">
          <a:blip r:embed="rId4">
            <a:alphaModFix/>
          </a:blip>
          <a:srcRect r="42203" b="49545"/>
          <a:stretch/>
        </p:blipFill>
        <p:spPr>
          <a:xfrm>
            <a:off x="819650" y="2027925"/>
            <a:ext cx="7867151" cy="42084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Bookman Old Style"/>
                <a:ea typeface="Bookman Old Style"/>
                <a:cs typeface="Bookman Old Style"/>
                <a:sym typeface="Bookman Old Style"/>
              </a:rPr>
              <a:t>Department of ISE, DSCE</a:t>
            </a:r>
            <a:endParaRPr/>
          </a:p>
        </p:txBody>
      </p:sp>
      <p:sp>
        <p:nvSpPr>
          <p:cNvPr id="164" name="Google Shape;16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cxnSp>
        <p:nvCxnSpPr>
          <p:cNvPr id="165" name="Google Shape;165;p6"/>
          <p:cNvCxnSpPr/>
          <p:nvPr/>
        </p:nvCxnSpPr>
        <p:spPr>
          <a:xfrm rot="5400000">
            <a:off x="-2781300" y="3429000"/>
            <a:ext cx="6477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166" name="Google Shape;166;p6"/>
          <p:cNvCxnSpPr/>
          <p:nvPr/>
        </p:nvCxnSpPr>
        <p:spPr>
          <a:xfrm>
            <a:off x="0" y="10668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
        <p:nvSpPr>
          <p:cNvPr id="167" name="Google Shape;167;p6"/>
          <p:cNvSpPr/>
          <p:nvPr/>
        </p:nvSpPr>
        <p:spPr>
          <a:xfrm>
            <a:off x="459463" y="1066800"/>
            <a:ext cx="8030303"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3200" b="1">
              <a:solidFill>
                <a:srgbClr val="366092"/>
              </a:solidFill>
              <a:latin typeface="Bookman Old Style"/>
              <a:ea typeface="Bookman Old Style"/>
              <a:cs typeface="Bookman Old Style"/>
              <a:sym typeface="Bookman Old Style"/>
            </a:endParaRPr>
          </a:p>
        </p:txBody>
      </p:sp>
      <p:pic>
        <p:nvPicPr>
          <p:cNvPr id="168" name="Google Shape;168;p6"/>
          <p:cNvPicPr preferRelativeResize="0"/>
          <p:nvPr/>
        </p:nvPicPr>
        <p:blipFill rotWithShape="1">
          <a:blip r:embed="rId3">
            <a:alphaModFix/>
          </a:blip>
          <a:srcRect/>
          <a:stretch/>
        </p:blipFill>
        <p:spPr>
          <a:xfrm>
            <a:off x="685800" y="228600"/>
            <a:ext cx="7431932" cy="806330"/>
          </a:xfrm>
          <a:prstGeom prst="rect">
            <a:avLst/>
          </a:prstGeom>
          <a:noFill/>
          <a:ln>
            <a:noFill/>
          </a:ln>
        </p:spPr>
      </p:pic>
      <p:pic>
        <p:nvPicPr>
          <p:cNvPr id="169" name="Google Shape;169;p6"/>
          <p:cNvPicPr preferRelativeResize="0"/>
          <p:nvPr/>
        </p:nvPicPr>
        <p:blipFill rotWithShape="1">
          <a:blip r:embed="rId4">
            <a:alphaModFix/>
          </a:blip>
          <a:srcRect/>
          <a:stretch/>
        </p:blipFill>
        <p:spPr>
          <a:xfrm>
            <a:off x="2998525" y="1307338"/>
            <a:ext cx="5688273" cy="5049013"/>
          </a:xfrm>
          <a:prstGeom prst="rect">
            <a:avLst/>
          </a:prstGeom>
          <a:noFill/>
          <a:ln>
            <a:noFill/>
          </a:ln>
        </p:spPr>
      </p:pic>
      <p:sp>
        <p:nvSpPr>
          <p:cNvPr id="170" name="Google Shape;170;p6"/>
          <p:cNvSpPr txBox="1"/>
          <p:nvPr/>
        </p:nvSpPr>
        <p:spPr>
          <a:xfrm flipH="1">
            <a:off x="569497" y="1187081"/>
            <a:ext cx="2316600" cy="1323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a:solidFill>
                  <a:srgbClr val="366092"/>
                </a:solidFill>
                <a:latin typeface="Bookman Old Style"/>
                <a:ea typeface="Bookman Old Style"/>
                <a:cs typeface="Bookman Old Style"/>
                <a:sym typeface="Bookman Old Style"/>
              </a:rPr>
              <a:t>FLOW-CH</a:t>
            </a:r>
            <a:r>
              <a:rPr lang="en-US" sz="2000" b="1">
                <a:solidFill>
                  <a:srgbClr val="366092"/>
                </a:solidFill>
                <a:latin typeface="Bookman Old Style"/>
                <a:ea typeface="Bookman Old Style"/>
                <a:cs typeface="Bookman Old Style"/>
                <a:sym typeface="Bookman Old Style"/>
              </a:rPr>
              <a:t>ART</a:t>
            </a:r>
            <a:r>
              <a:rPr lang="en-US" sz="2000" b="1" i="0" u="none" strike="noStrike">
                <a:solidFill>
                  <a:srgbClr val="366092"/>
                </a:solidFill>
                <a:latin typeface="Bookman Old Style"/>
                <a:ea typeface="Bookman Old Style"/>
                <a:cs typeface="Bookman Old Style"/>
                <a:sym typeface="Bookman Old Style"/>
              </a:rPr>
              <a:t> DIAGRAM</a:t>
            </a:r>
            <a:endParaRPr/>
          </a:p>
          <a:p>
            <a:pPr marL="0" marR="0" lvl="0" indent="0" algn="ctr" rtl="0">
              <a:spcBef>
                <a:spcPts val="0"/>
              </a:spcBef>
              <a:spcAft>
                <a:spcPts val="0"/>
              </a:spcAft>
              <a:buNone/>
            </a:pPr>
            <a:endParaRPr sz="2000" b="1">
              <a:solidFill>
                <a:srgbClr val="0C38B4"/>
              </a:solidFill>
              <a:latin typeface="Times New Roman"/>
              <a:ea typeface="Times New Roman"/>
              <a:cs typeface="Times New Roman"/>
              <a:sym typeface="Times New Roman"/>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Bookman Old Style"/>
                <a:ea typeface="Bookman Old Style"/>
                <a:cs typeface="Bookman Old Style"/>
                <a:sym typeface="Bookman Old Style"/>
              </a:rPr>
              <a:t>Department of ISE, DSCE</a:t>
            </a:r>
            <a:endParaRPr/>
          </a:p>
        </p:txBody>
      </p:sp>
      <p:sp>
        <p:nvSpPr>
          <p:cNvPr id="176" name="Google Shape;176;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cxnSp>
        <p:nvCxnSpPr>
          <p:cNvPr id="177" name="Google Shape;177;p7"/>
          <p:cNvCxnSpPr/>
          <p:nvPr/>
        </p:nvCxnSpPr>
        <p:spPr>
          <a:xfrm rot="5400000">
            <a:off x="-2781300" y="3429000"/>
            <a:ext cx="6477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178" name="Google Shape;178;p7"/>
          <p:cNvCxnSpPr/>
          <p:nvPr/>
        </p:nvCxnSpPr>
        <p:spPr>
          <a:xfrm>
            <a:off x="0" y="10668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
        <p:nvSpPr>
          <p:cNvPr id="179" name="Google Shape;179;p7"/>
          <p:cNvSpPr/>
          <p:nvPr/>
        </p:nvSpPr>
        <p:spPr>
          <a:xfrm>
            <a:off x="459463" y="1066800"/>
            <a:ext cx="8030303"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3200" b="1">
              <a:solidFill>
                <a:srgbClr val="366092"/>
              </a:solidFill>
              <a:latin typeface="Bookman Old Style"/>
              <a:ea typeface="Bookman Old Style"/>
              <a:cs typeface="Bookman Old Style"/>
              <a:sym typeface="Bookman Old Style"/>
            </a:endParaRPr>
          </a:p>
        </p:txBody>
      </p:sp>
      <p:pic>
        <p:nvPicPr>
          <p:cNvPr id="180" name="Google Shape;180;p7"/>
          <p:cNvPicPr preferRelativeResize="0"/>
          <p:nvPr/>
        </p:nvPicPr>
        <p:blipFill rotWithShape="1">
          <a:blip r:embed="rId3">
            <a:alphaModFix/>
          </a:blip>
          <a:srcRect/>
          <a:stretch/>
        </p:blipFill>
        <p:spPr>
          <a:xfrm>
            <a:off x="685800" y="228600"/>
            <a:ext cx="7431932" cy="806330"/>
          </a:xfrm>
          <a:prstGeom prst="rect">
            <a:avLst/>
          </a:prstGeom>
          <a:noFill/>
          <a:ln>
            <a:noFill/>
          </a:ln>
        </p:spPr>
      </p:pic>
      <p:sp>
        <p:nvSpPr>
          <p:cNvPr id="181" name="Google Shape;181;p7"/>
          <p:cNvSpPr txBox="1"/>
          <p:nvPr/>
        </p:nvSpPr>
        <p:spPr>
          <a:xfrm>
            <a:off x="1630375" y="1366896"/>
            <a:ext cx="5883300" cy="2062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a:solidFill>
                  <a:srgbClr val="366092"/>
                </a:solidFill>
                <a:latin typeface="Bookman Old Style"/>
                <a:ea typeface="Bookman Old Style"/>
                <a:cs typeface="Bookman Old Style"/>
                <a:sym typeface="Bookman Old Style"/>
              </a:rPr>
              <a:t> </a:t>
            </a:r>
            <a:r>
              <a:rPr lang="en-US" sz="2800" b="1">
                <a:solidFill>
                  <a:srgbClr val="366092"/>
                </a:solidFill>
                <a:latin typeface="Bookman Old Style"/>
                <a:ea typeface="Bookman Old Style"/>
                <a:cs typeface="Bookman Old Style"/>
                <a:sym typeface="Bookman Old Style"/>
              </a:rPr>
              <a:t>IMPLEMENTATION</a:t>
            </a:r>
            <a:endParaRPr/>
          </a:p>
          <a:p>
            <a:pPr marL="0" marR="0" lvl="0" indent="0" algn="l" rtl="0">
              <a:spcBef>
                <a:spcPts val="0"/>
              </a:spcBef>
              <a:spcAft>
                <a:spcPts val="0"/>
              </a:spcAft>
              <a:buNone/>
            </a:pPr>
            <a:endParaRPr sz="3200" b="1">
              <a:solidFill>
                <a:srgbClr val="366092"/>
              </a:solidFill>
              <a:latin typeface="Bookman Old Style"/>
              <a:ea typeface="Bookman Old Style"/>
              <a:cs typeface="Bookman Old Style"/>
              <a:sym typeface="Bookman Old Style"/>
            </a:endParaRPr>
          </a:p>
          <a:p>
            <a:pPr marL="0" marR="0" lvl="0" indent="0" algn="l" rtl="0">
              <a:spcBef>
                <a:spcPts val="0"/>
              </a:spcBef>
              <a:spcAft>
                <a:spcPts val="0"/>
              </a:spcAft>
              <a:buNone/>
            </a:pPr>
            <a:endParaRPr sz="3200" b="1" i="0" u="none" strike="noStrike">
              <a:solidFill>
                <a:srgbClr val="366092"/>
              </a:solidFill>
              <a:latin typeface="Bookman Old Style"/>
              <a:ea typeface="Bookman Old Style"/>
              <a:cs typeface="Bookman Old Style"/>
              <a:sym typeface="Bookman Old Style"/>
            </a:endParaRPr>
          </a:p>
          <a:p>
            <a:pPr marL="0" marR="0" lvl="0" indent="0" algn="l" rtl="0">
              <a:spcBef>
                <a:spcPts val="0"/>
              </a:spcBef>
              <a:spcAft>
                <a:spcPts val="0"/>
              </a:spcAft>
              <a:buNone/>
            </a:pPr>
            <a:endParaRPr sz="3200" b="1">
              <a:solidFill>
                <a:srgbClr val="0C38B4"/>
              </a:solidFill>
              <a:latin typeface="Times New Roman"/>
              <a:ea typeface="Times New Roman"/>
              <a:cs typeface="Times New Roman"/>
              <a:sym typeface="Times New Roman"/>
            </a:endParaRPr>
          </a:p>
        </p:txBody>
      </p:sp>
      <p:pic>
        <p:nvPicPr>
          <p:cNvPr id="182" name="Google Shape;182;p7"/>
          <p:cNvPicPr preferRelativeResize="0"/>
          <p:nvPr/>
        </p:nvPicPr>
        <p:blipFill rotWithShape="1">
          <a:blip r:embed="rId4">
            <a:alphaModFix/>
          </a:blip>
          <a:srcRect/>
          <a:stretch/>
        </p:blipFill>
        <p:spPr>
          <a:xfrm>
            <a:off x="685800" y="2470232"/>
            <a:ext cx="8305800" cy="36257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Bookman Old Style"/>
                <a:ea typeface="Bookman Old Style"/>
                <a:cs typeface="Bookman Old Style"/>
                <a:sym typeface="Bookman Old Style"/>
              </a:rPr>
              <a:t>Department of ISE, DSCE</a:t>
            </a:r>
            <a:endParaRPr/>
          </a:p>
        </p:txBody>
      </p:sp>
      <p:sp>
        <p:nvSpPr>
          <p:cNvPr id="188" name="Google Shape;188;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cxnSp>
        <p:nvCxnSpPr>
          <p:cNvPr id="189" name="Google Shape;189;p8"/>
          <p:cNvCxnSpPr/>
          <p:nvPr/>
        </p:nvCxnSpPr>
        <p:spPr>
          <a:xfrm rot="5400000">
            <a:off x="-2781300" y="3429000"/>
            <a:ext cx="6477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190" name="Google Shape;190;p8"/>
          <p:cNvCxnSpPr/>
          <p:nvPr/>
        </p:nvCxnSpPr>
        <p:spPr>
          <a:xfrm>
            <a:off x="0" y="10668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
        <p:nvSpPr>
          <p:cNvPr id="191" name="Google Shape;191;p8"/>
          <p:cNvSpPr/>
          <p:nvPr/>
        </p:nvSpPr>
        <p:spPr>
          <a:xfrm>
            <a:off x="459463" y="1066800"/>
            <a:ext cx="8030303"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3200" b="1">
              <a:solidFill>
                <a:srgbClr val="366092"/>
              </a:solidFill>
              <a:latin typeface="Bookman Old Style"/>
              <a:ea typeface="Bookman Old Style"/>
              <a:cs typeface="Bookman Old Style"/>
              <a:sym typeface="Bookman Old Style"/>
            </a:endParaRPr>
          </a:p>
        </p:txBody>
      </p:sp>
      <p:pic>
        <p:nvPicPr>
          <p:cNvPr id="192" name="Google Shape;192;p8"/>
          <p:cNvPicPr preferRelativeResize="0"/>
          <p:nvPr/>
        </p:nvPicPr>
        <p:blipFill rotWithShape="1">
          <a:blip r:embed="rId3">
            <a:alphaModFix/>
          </a:blip>
          <a:srcRect/>
          <a:stretch/>
        </p:blipFill>
        <p:spPr>
          <a:xfrm>
            <a:off x="685800" y="228600"/>
            <a:ext cx="7431932" cy="806330"/>
          </a:xfrm>
          <a:prstGeom prst="rect">
            <a:avLst/>
          </a:prstGeom>
          <a:noFill/>
          <a:ln>
            <a:noFill/>
          </a:ln>
        </p:spPr>
      </p:pic>
      <p:sp>
        <p:nvSpPr>
          <p:cNvPr id="193" name="Google Shape;193;p8"/>
          <p:cNvSpPr txBox="1"/>
          <p:nvPr/>
        </p:nvSpPr>
        <p:spPr>
          <a:xfrm>
            <a:off x="605475" y="1223450"/>
            <a:ext cx="8081100" cy="5987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400" b="1" i="0" u="none" strike="noStrike">
                <a:solidFill>
                  <a:srgbClr val="366092"/>
                </a:solidFill>
                <a:latin typeface="Bookman Old Style"/>
                <a:ea typeface="Bookman Old Style"/>
                <a:cs typeface="Bookman Old Style"/>
                <a:sym typeface="Bookman Old Style"/>
              </a:rPr>
              <a:t> </a:t>
            </a:r>
            <a:r>
              <a:rPr lang="en-US" sz="3000" b="1">
                <a:solidFill>
                  <a:srgbClr val="366092"/>
                </a:solidFill>
                <a:latin typeface="Bookman Old Style"/>
                <a:ea typeface="Bookman Old Style"/>
                <a:cs typeface="Bookman Old Style"/>
                <a:sym typeface="Bookman Old Style"/>
              </a:rPr>
              <a:t>IMPLEMENTATION</a:t>
            </a:r>
            <a:endParaRPr sz="1600"/>
          </a:p>
          <a:p>
            <a:pPr marL="0" marR="0" lvl="0" indent="0" algn="l" rtl="0">
              <a:spcBef>
                <a:spcPts val="0"/>
              </a:spcBef>
              <a:spcAft>
                <a:spcPts val="0"/>
              </a:spcAft>
              <a:buNone/>
            </a:pPr>
            <a:endParaRPr sz="2500" b="1">
              <a:solidFill>
                <a:srgbClr val="366092"/>
              </a:solidFill>
              <a:latin typeface="Bookman Old Style"/>
              <a:ea typeface="Bookman Old Style"/>
              <a:cs typeface="Bookman Old Style"/>
              <a:sym typeface="Bookman Old Style"/>
            </a:endParaRPr>
          </a:p>
          <a:p>
            <a:pPr marL="457200" marR="0" lvl="0" indent="-355600" algn="just" rtl="0">
              <a:spcBef>
                <a:spcPts val="0"/>
              </a:spcBef>
              <a:spcAft>
                <a:spcPts val="0"/>
              </a:spcAft>
              <a:buClr>
                <a:srgbClr val="000000"/>
              </a:buClr>
              <a:buSzPts val="2000"/>
              <a:buFont typeface="Calibri"/>
              <a:buChar char="●"/>
            </a:pPr>
            <a:r>
              <a:rPr lang="en-US" sz="2000" i="0" u="none" strike="noStrike">
                <a:solidFill>
                  <a:srgbClr val="000000"/>
                </a:solidFill>
                <a:latin typeface="Calibri"/>
                <a:ea typeface="Calibri"/>
                <a:cs typeface="Calibri"/>
                <a:sym typeface="Calibri"/>
              </a:rPr>
              <a:t>Connect the Flame sensor, DHT sensor and the CO2 sensor to the microcontroller (Arduino UNO) using Jumper wires and breadboard.</a:t>
            </a:r>
            <a:endParaRPr sz="1600">
              <a:latin typeface="Calibri"/>
              <a:ea typeface="Calibri"/>
              <a:cs typeface="Calibri"/>
              <a:sym typeface="Calibri"/>
            </a:endParaRPr>
          </a:p>
          <a:p>
            <a:pPr marL="457200" marR="0" lvl="0" indent="-355600" algn="just" rtl="0">
              <a:spcBef>
                <a:spcPts val="0"/>
              </a:spcBef>
              <a:spcAft>
                <a:spcPts val="0"/>
              </a:spcAft>
              <a:buClr>
                <a:srgbClr val="000000"/>
              </a:buClr>
              <a:buSzPts val="2000"/>
              <a:buFont typeface="Calibri"/>
              <a:buChar char="●"/>
            </a:pPr>
            <a:r>
              <a:rPr lang="en-US" sz="2000" i="0" u="none" strike="noStrike">
                <a:solidFill>
                  <a:srgbClr val="000000"/>
                </a:solidFill>
                <a:latin typeface="Calibri"/>
                <a:ea typeface="Calibri"/>
                <a:cs typeface="Calibri"/>
                <a:sym typeface="Calibri"/>
              </a:rPr>
              <a:t>Also connect SIM808 module via Logic shifting resistors.</a:t>
            </a:r>
            <a:endParaRPr sz="1600">
              <a:latin typeface="Calibri"/>
              <a:ea typeface="Calibri"/>
              <a:cs typeface="Calibri"/>
              <a:sym typeface="Calibri"/>
            </a:endParaRPr>
          </a:p>
          <a:p>
            <a:pPr marL="457200" marR="0" lvl="0" indent="-355600" algn="just" rtl="0">
              <a:spcBef>
                <a:spcPts val="0"/>
              </a:spcBef>
              <a:spcAft>
                <a:spcPts val="0"/>
              </a:spcAft>
              <a:buClr>
                <a:srgbClr val="000000"/>
              </a:buClr>
              <a:buSzPts val="2000"/>
              <a:buFont typeface="Calibri"/>
              <a:buChar char="●"/>
            </a:pPr>
            <a:r>
              <a:rPr lang="en-US" sz="2000" i="0" u="none" strike="noStrike">
                <a:solidFill>
                  <a:srgbClr val="000000"/>
                </a:solidFill>
                <a:latin typeface="Calibri"/>
                <a:ea typeface="Calibri"/>
                <a:cs typeface="Calibri"/>
                <a:sym typeface="Calibri"/>
              </a:rPr>
              <a:t>Connect the buzzer and LEDs for the alarming system. </a:t>
            </a:r>
            <a:endParaRPr sz="1600">
              <a:latin typeface="Calibri"/>
              <a:ea typeface="Calibri"/>
              <a:cs typeface="Calibri"/>
              <a:sym typeface="Calibri"/>
            </a:endParaRPr>
          </a:p>
          <a:p>
            <a:pPr marL="457200" marR="0" lvl="0" indent="-355600" algn="just" rtl="0">
              <a:spcBef>
                <a:spcPts val="0"/>
              </a:spcBef>
              <a:spcAft>
                <a:spcPts val="0"/>
              </a:spcAft>
              <a:buClr>
                <a:srgbClr val="000000"/>
              </a:buClr>
              <a:buSzPts val="2000"/>
              <a:buFont typeface="Calibri"/>
              <a:buChar char="●"/>
            </a:pPr>
            <a:r>
              <a:rPr lang="en-US" sz="2000" i="0" u="none" strike="noStrike">
                <a:solidFill>
                  <a:srgbClr val="000000"/>
                </a:solidFill>
                <a:latin typeface="Calibri"/>
                <a:ea typeface="Calibri"/>
                <a:cs typeface="Calibri"/>
                <a:sym typeface="Calibri"/>
              </a:rPr>
              <a:t>Supply DC current (9V-1A)  to SIM808 module to power it on.</a:t>
            </a:r>
            <a:endParaRPr sz="1600">
              <a:latin typeface="Calibri"/>
              <a:ea typeface="Calibri"/>
              <a:cs typeface="Calibri"/>
              <a:sym typeface="Calibri"/>
            </a:endParaRPr>
          </a:p>
          <a:p>
            <a:pPr marL="457200" marR="0" lvl="0" indent="-355600" algn="just" rtl="0">
              <a:spcBef>
                <a:spcPts val="0"/>
              </a:spcBef>
              <a:spcAft>
                <a:spcPts val="0"/>
              </a:spcAft>
              <a:buClr>
                <a:srgbClr val="000000"/>
              </a:buClr>
              <a:buSzPts val="2000"/>
              <a:buFont typeface="Calibri"/>
              <a:buChar char="●"/>
            </a:pPr>
            <a:r>
              <a:rPr lang="en-US" sz="2000" i="0" u="none" strike="noStrike">
                <a:solidFill>
                  <a:srgbClr val="000000"/>
                </a:solidFill>
                <a:latin typeface="Calibri"/>
                <a:ea typeface="Calibri"/>
                <a:cs typeface="Calibri"/>
                <a:sym typeface="Calibri"/>
              </a:rPr>
              <a:t>5V DC external supply is given to Arduino UNO for the working of UNO and the sensors. </a:t>
            </a:r>
            <a:endParaRPr sz="1600">
              <a:latin typeface="Calibri"/>
              <a:ea typeface="Calibri"/>
              <a:cs typeface="Calibri"/>
              <a:sym typeface="Calibri"/>
            </a:endParaRPr>
          </a:p>
          <a:p>
            <a:pPr marL="457200" marR="0" lvl="0" indent="-355600" algn="just" rtl="0">
              <a:spcBef>
                <a:spcPts val="0"/>
              </a:spcBef>
              <a:spcAft>
                <a:spcPts val="0"/>
              </a:spcAft>
              <a:buClr>
                <a:srgbClr val="000000"/>
              </a:buClr>
              <a:buSzPts val="2000"/>
              <a:buFont typeface="Calibri"/>
              <a:buChar char="●"/>
            </a:pPr>
            <a:r>
              <a:rPr lang="en-US" sz="2000" i="0" u="none" strike="noStrike">
                <a:solidFill>
                  <a:srgbClr val="000000"/>
                </a:solidFill>
                <a:latin typeface="Calibri"/>
                <a:ea typeface="Calibri"/>
                <a:cs typeface="Calibri"/>
                <a:sym typeface="Calibri"/>
              </a:rPr>
              <a:t>After successful integration of hardware, Arduino IDE is used to code those components.</a:t>
            </a:r>
            <a:endParaRPr sz="1600">
              <a:latin typeface="Calibri"/>
              <a:ea typeface="Calibri"/>
              <a:cs typeface="Calibri"/>
              <a:sym typeface="Calibri"/>
            </a:endParaRPr>
          </a:p>
          <a:p>
            <a:pPr marL="457200" marR="0" lvl="0" indent="-355600" algn="just" rtl="0">
              <a:spcBef>
                <a:spcPts val="0"/>
              </a:spcBef>
              <a:spcAft>
                <a:spcPts val="0"/>
              </a:spcAft>
              <a:buClr>
                <a:srgbClr val="000000"/>
              </a:buClr>
              <a:buSzPts val="2000"/>
              <a:buFont typeface="Calibri"/>
              <a:buChar char="●"/>
            </a:pPr>
            <a:r>
              <a:rPr lang="en-US" sz="2000" i="0" u="none" strike="noStrike">
                <a:solidFill>
                  <a:srgbClr val="000000"/>
                </a:solidFill>
                <a:latin typeface="Calibri"/>
                <a:ea typeface="Calibri"/>
                <a:cs typeface="Calibri"/>
                <a:sym typeface="Calibri"/>
              </a:rPr>
              <a:t>Cloud platform needs to be set up, where the real-time data will be received. </a:t>
            </a:r>
            <a:endParaRPr sz="1600">
              <a:latin typeface="Calibri"/>
              <a:ea typeface="Calibri"/>
              <a:cs typeface="Calibri"/>
              <a:sym typeface="Calibri"/>
            </a:endParaRPr>
          </a:p>
          <a:p>
            <a:pPr marL="457200" marR="0" lvl="0" indent="-355600" algn="just" rtl="0">
              <a:spcBef>
                <a:spcPts val="0"/>
              </a:spcBef>
              <a:spcAft>
                <a:spcPts val="0"/>
              </a:spcAft>
              <a:buClr>
                <a:srgbClr val="000000"/>
              </a:buClr>
              <a:buSzPts val="2000"/>
              <a:buFont typeface="Calibri"/>
              <a:buChar char="●"/>
            </a:pPr>
            <a:r>
              <a:rPr lang="en-US" sz="2000" i="0" u="none" strike="noStrike">
                <a:solidFill>
                  <a:srgbClr val="000000"/>
                </a:solidFill>
                <a:latin typeface="Calibri"/>
                <a:ea typeface="Calibri"/>
                <a:cs typeface="Calibri"/>
                <a:sym typeface="Calibri"/>
              </a:rPr>
              <a:t>Once all the data is received, the intensity of the fire will be estimated and the level of the wild fire will be determined.</a:t>
            </a:r>
            <a:endParaRPr sz="1600">
              <a:latin typeface="Calibri"/>
              <a:ea typeface="Calibri"/>
              <a:cs typeface="Calibri"/>
              <a:sym typeface="Calibri"/>
            </a:endParaRPr>
          </a:p>
          <a:p>
            <a:pPr marL="0" marR="0" lvl="0" indent="0" algn="l" rtl="0">
              <a:spcBef>
                <a:spcPts val="0"/>
              </a:spcBef>
              <a:spcAft>
                <a:spcPts val="0"/>
              </a:spcAft>
              <a:buNone/>
            </a:pPr>
            <a:endParaRPr sz="3200" b="1" i="0" u="none" strike="noStrike">
              <a:solidFill>
                <a:srgbClr val="366092"/>
              </a:solidFill>
              <a:latin typeface="Calibri"/>
              <a:ea typeface="Calibri"/>
              <a:cs typeface="Calibri"/>
              <a:sym typeface="Calibri"/>
            </a:endParaRPr>
          </a:p>
          <a:p>
            <a:pPr marL="0" marR="0" lvl="0" indent="0" algn="l" rtl="0">
              <a:spcBef>
                <a:spcPts val="0"/>
              </a:spcBef>
              <a:spcAft>
                <a:spcPts val="0"/>
              </a:spcAft>
              <a:buNone/>
            </a:pPr>
            <a:endParaRPr sz="3200" b="1">
              <a:solidFill>
                <a:srgbClr val="0C38B4"/>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1842</Words>
  <Application>Microsoft Office PowerPoint</Application>
  <PresentationFormat>On-screen Show (4:3)</PresentationFormat>
  <Paragraphs>200</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Bookman Old Style</vt:lpstr>
      <vt:lpstr>Calibri</vt:lpstr>
      <vt:lpstr>Times New Roman</vt:lpstr>
      <vt:lpstr>Office Theme</vt:lpstr>
      <vt:lpstr>  IoT Based Forest Fire Detection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IoT Based Forest Fire Detection System    </dc:title>
  <dc:creator>kiran</dc:creator>
  <cp:lastModifiedBy>Pankaj Garg</cp:lastModifiedBy>
  <cp:revision>1</cp:revision>
  <dcterms:created xsi:type="dcterms:W3CDTF">2015-02-09T06:04:43Z</dcterms:created>
  <dcterms:modified xsi:type="dcterms:W3CDTF">2022-06-30T09:23:48Z</dcterms:modified>
</cp:coreProperties>
</file>