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64"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68ECA-EE51-7066-61C1-43219537AEFE}"/>
              </a:ext>
            </a:extLst>
          </p:cNvPr>
          <p:cNvSpPr>
            <a:spLocks noGrp="1"/>
          </p:cNvSpPr>
          <p:nvPr>
            <p:ph type="ctrTitle"/>
          </p:nvPr>
        </p:nvSpPr>
        <p:spPr>
          <a:xfrm>
            <a:off x="1154955" y="3185460"/>
            <a:ext cx="8825658" cy="1054040"/>
          </a:xfrm>
        </p:spPr>
        <p:txBody>
          <a:bodyPr/>
          <a:lstStyle/>
          <a:p>
            <a:r>
              <a:rPr lang="en-US" sz="4000" dirty="0"/>
              <a:t>CREDIT CARD FRAUD DETECTION </a:t>
            </a:r>
          </a:p>
        </p:txBody>
      </p:sp>
      <p:sp>
        <p:nvSpPr>
          <p:cNvPr id="3" name="Subtitle 2">
            <a:extLst>
              <a:ext uri="{FF2B5EF4-FFF2-40B4-BE49-F238E27FC236}">
                <a16:creationId xmlns:a16="http://schemas.microsoft.com/office/drawing/2014/main" id="{01FC6EAE-BF3A-D469-6837-6D2755F88C14}"/>
              </a:ext>
            </a:extLst>
          </p:cNvPr>
          <p:cNvSpPr>
            <a:spLocks noGrp="1"/>
          </p:cNvSpPr>
          <p:nvPr>
            <p:ph type="subTitle" idx="1"/>
          </p:nvPr>
        </p:nvSpPr>
        <p:spPr/>
        <p:txBody>
          <a:bodyPr>
            <a:normAutofit/>
          </a:bodyPr>
          <a:lstStyle/>
          <a:p>
            <a:r>
              <a:rPr lang="en-US" sz="2800" dirty="0"/>
              <a:t>Phase 2: INNOVATION </a:t>
            </a:r>
          </a:p>
        </p:txBody>
      </p:sp>
    </p:spTree>
    <p:extLst>
      <p:ext uri="{BB962C8B-B14F-4D97-AF65-F5344CB8AC3E}">
        <p14:creationId xmlns:p14="http://schemas.microsoft.com/office/powerpoint/2010/main" val="498775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23FF-613E-06D3-64F2-08DC4FD99E7C}"/>
              </a:ext>
            </a:extLst>
          </p:cNvPr>
          <p:cNvSpPr>
            <a:spLocks noGrp="1"/>
          </p:cNvSpPr>
          <p:nvPr>
            <p:ph type="title"/>
          </p:nvPr>
        </p:nvSpPr>
        <p:spPr>
          <a:xfrm>
            <a:off x="837358" y="262219"/>
            <a:ext cx="9404723" cy="694764"/>
          </a:xfrm>
        </p:spPr>
        <p:txBody>
          <a:bodyPr/>
          <a:lstStyle/>
          <a:p>
            <a:r>
              <a:rPr lang="en-US" dirty="0"/>
              <a:t>Graph-based Analysis</a:t>
            </a:r>
          </a:p>
        </p:txBody>
      </p:sp>
      <p:sp>
        <p:nvSpPr>
          <p:cNvPr id="3" name="Content Placeholder 2">
            <a:extLst>
              <a:ext uri="{FF2B5EF4-FFF2-40B4-BE49-F238E27FC236}">
                <a16:creationId xmlns:a16="http://schemas.microsoft.com/office/drawing/2014/main" id="{55954CE4-D3F5-F657-619C-712DB1ECD705}"/>
              </a:ext>
            </a:extLst>
          </p:cNvPr>
          <p:cNvSpPr>
            <a:spLocks noGrp="1"/>
          </p:cNvSpPr>
          <p:nvPr>
            <p:ph idx="1"/>
          </p:nvPr>
        </p:nvSpPr>
        <p:spPr>
          <a:xfrm>
            <a:off x="837358" y="1386542"/>
            <a:ext cx="9212495" cy="4861858"/>
          </a:xfrm>
        </p:spPr>
        <p:txBody>
          <a:bodyPr>
            <a:normAutofit fontScale="85000" lnSpcReduction="20000"/>
          </a:bodyPr>
          <a:lstStyle/>
          <a:p>
            <a:endParaRPr lang="en-US" dirty="0"/>
          </a:p>
          <a:p>
            <a:endParaRPr lang="en-US" dirty="0"/>
          </a:p>
          <a:p>
            <a:endParaRPr lang="en-US" dirty="0"/>
          </a:p>
          <a:p>
            <a:endParaRPr lang="en-US" dirty="0"/>
          </a:p>
          <a:p>
            <a:endParaRPr lang="en-US" dirty="0"/>
          </a:p>
          <a:p>
            <a:r>
              <a:rPr lang="en-US" dirty="0"/>
              <a:t>Transaction Networks: Create a graph where nodes represent credit card transactions, and edges represent relationships between transactions. Suspicious connections, such as multiple cards linked to a single address or a high number of transactions between a group of cards, can be identified.</a:t>
            </a:r>
          </a:p>
          <a:p>
            <a:r>
              <a:rPr lang="en-US" dirty="0"/>
              <a:t>Anomaly Detection: Use graph algorithms to identify anomalous nodes or edges in the transaction network.</a:t>
            </a:r>
          </a:p>
          <a:p>
            <a:r>
              <a:rPr lang="en-US" dirty="0"/>
              <a:t>Community Detection: Detect communities within the graph, which can represent groups of related transactions. Fraudulent activities often involve multiple cards or accounts, and community detection can help find such groups.</a:t>
            </a:r>
          </a:p>
          <a:p>
            <a:r>
              <a:rPr lang="en-US" dirty="0"/>
              <a:t>Temporal Analysis: Incorporate time-based information into the graph to identify patterns or trends in fraudulent activity over time. For example, sudden spikes in transactions can be a red flag.</a:t>
            </a:r>
          </a:p>
        </p:txBody>
      </p:sp>
      <p:pic>
        <p:nvPicPr>
          <p:cNvPr id="5" name="Picture 4">
            <a:extLst>
              <a:ext uri="{FF2B5EF4-FFF2-40B4-BE49-F238E27FC236}">
                <a16:creationId xmlns:a16="http://schemas.microsoft.com/office/drawing/2014/main" id="{3602FE7E-B2EB-3B5C-5C08-690749408E0D}"/>
              </a:ext>
            </a:extLst>
          </p:cNvPr>
          <p:cNvPicPr>
            <a:picLocks noChangeAspect="1"/>
          </p:cNvPicPr>
          <p:nvPr/>
        </p:nvPicPr>
        <p:blipFill>
          <a:blip r:embed="rId2"/>
          <a:stretch>
            <a:fillRect/>
          </a:stretch>
        </p:blipFill>
        <p:spPr>
          <a:xfrm>
            <a:off x="3012141" y="956983"/>
            <a:ext cx="4338918" cy="2089275"/>
          </a:xfrm>
          <a:prstGeom prst="rect">
            <a:avLst/>
          </a:prstGeom>
        </p:spPr>
      </p:pic>
    </p:spTree>
    <p:extLst>
      <p:ext uri="{BB962C8B-B14F-4D97-AF65-F5344CB8AC3E}">
        <p14:creationId xmlns:p14="http://schemas.microsoft.com/office/powerpoint/2010/main" val="2856526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4EFEB-1DD5-D146-9245-A28B833C0659}"/>
              </a:ext>
            </a:extLst>
          </p:cNvPr>
          <p:cNvSpPr>
            <a:spLocks noGrp="1"/>
          </p:cNvSpPr>
          <p:nvPr>
            <p:ph type="title"/>
          </p:nvPr>
        </p:nvSpPr>
        <p:spPr>
          <a:xfrm>
            <a:off x="1103312" y="345141"/>
            <a:ext cx="8616481" cy="945777"/>
          </a:xfrm>
        </p:spPr>
        <p:txBody>
          <a:bodyPr/>
          <a:lstStyle/>
          <a:p>
            <a:r>
              <a:rPr lang="en-US" dirty="0"/>
              <a:t>Natural Language Processing</a:t>
            </a:r>
            <a:br>
              <a:rPr lang="en-US" dirty="0"/>
            </a:br>
            <a:r>
              <a:rPr lang="en-US" dirty="0"/>
              <a:t> </a:t>
            </a:r>
          </a:p>
        </p:txBody>
      </p:sp>
      <p:sp>
        <p:nvSpPr>
          <p:cNvPr id="3" name="Content Placeholder 2">
            <a:extLst>
              <a:ext uri="{FF2B5EF4-FFF2-40B4-BE49-F238E27FC236}">
                <a16:creationId xmlns:a16="http://schemas.microsoft.com/office/drawing/2014/main" id="{8E4510C8-2C27-B3B5-0C0C-0A8FAAC22069}"/>
              </a:ext>
            </a:extLst>
          </p:cNvPr>
          <p:cNvSpPr>
            <a:spLocks noGrp="1"/>
          </p:cNvSpPr>
          <p:nvPr>
            <p:ph idx="1"/>
          </p:nvPr>
        </p:nvSpPr>
        <p:spPr>
          <a:xfrm>
            <a:off x="1103312" y="1195294"/>
            <a:ext cx="10275888" cy="5317565"/>
          </a:xfrm>
        </p:spPr>
        <p:txBody>
          <a:bodyPr/>
          <a:lstStyle/>
          <a:p>
            <a:r>
              <a:rPr lang="en-US" dirty="0"/>
              <a:t>Machine Learning: Employing various machine learning algorithms like logistic regression, decision trees, or more advanced techniques like random forests or neural networks to build models that can identify fraudulent transactions based on these features.</a:t>
            </a:r>
          </a:p>
          <a:p>
            <a:r>
              <a:rPr lang="en-US" dirty="0"/>
              <a:t>Customer Communications: Analyzing customer</a:t>
            </a:r>
          </a:p>
          <a:p>
            <a:pPr marL="0" indent="0">
              <a:buNone/>
            </a:pPr>
            <a:r>
              <a:rPr lang="en-US" dirty="0"/>
              <a:t> interactions to identify fraud-related keywords or</a:t>
            </a:r>
          </a:p>
          <a:p>
            <a:pPr marL="0" indent="0">
              <a:buNone/>
            </a:pPr>
            <a:r>
              <a:rPr lang="en-US" dirty="0"/>
              <a:t> phrases.</a:t>
            </a:r>
          </a:p>
          <a:p>
            <a:r>
              <a:rPr lang="en-US" dirty="0"/>
              <a:t>Text Data Analysis: Processing and understanding </a:t>
            </a:r>
          </a:p>
          <a:p>
            <a:pPr marL="0" indent="0">
              <a:buNone/>
            </a:pPr>
            <a:r>
              <a:rPr lang="en-US" dirty="0"/>
              <a:t>text data from sources like customer complaints or </a:t>
            </a:r>
          </a:p>
          <a:p>
            <a:pPr marL="0" indent="0">
              <a:buNone/>
            </a:pPr>
            <a:r>
              <a:rPr lang="en-US" dirty="0"/>
              <a:t>messages to detect potential fraud-related </a:t>
            </a:r>
          </a:p>
          <a:p>
            <a:pPr marL="0" indent="0">
              <a:buNone/>
            </a:pPr>
            <a:r>
              <a:rPr lang="en-US" dirty="0"/>
              <a:t>information.</a:t>
            </a:r>
          </a:p>
          <a:p>
            <a:pPr marL="0" indent="0">
              <a:buNone/>
            </a:pPr>
            <a:r>
              <a:rPr lang="en-US" dirty="0"/>
              <a:t>Reports and Documentation: Parsing and extracting</a:t>
            </a:r>
          </a:p>
          <a:p>
            <a:pPr marL="0" indent="0">
              <a:buNone/>
            </a:pPr>
            <a:r>
              <a:rPr lang="en-US" dirty="0"/>
              <a:t> useful information from textual reports related to fraud cases.</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9650FFEB-12FA-AD6A-A35E-517DD6EAF7A9}"/>
              </a:ext>
            </a:extLst>
          </p:cNvPr>
          <p:cNvPicPr>
            <a:picLocks noChangeAspect="1"/>
          </p:cNvPicPr>
          <p:nvPr/>
        </p:nvPicPr>
        <p:blipFill>
          <a:blip r:embed="rId2"/>
          <a:stretch>
            <a:fillRect/>
          </a:stretch>
        </p:blipFill>
        <p:spPr>
          <a:xfrm>
            <a:off x="7984565" y="2844801"/>
            <a:ext cx="3305302" cy="3131670"/>
          </a:xfrm>
          <a:prstGeom prst="rect">
            <a:avLst/>
          </a:prstGeom>
        </p:spPr>
      </p:pic>
    </p:spTree>
    <p:extLst>
      <p:ext uri="{BB962C8B-B14F-4D97-AF65-F5344CB8AC3E}">
        <p14:creationId xmlns:p14="http://schemas.microsoft.com/office/powerpoint/2010/main" val="308705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93A7-3CE6-BFA7-8C75-1A55A5D8B4AB}"/>
              </a:ext>
            </a:extLst>
          </p:cNvPr>
          <p:cNvSpPr>
            <a:spLocks noGrp="1"/>
          </p:cNvSpPr>
          <p:nvPr>
            <p:ph type="title"/>
          </p:nvPr>
        </p:nvSpPr>
        <p:spPr>
          <a:xfrm>
            <a:off x="646111" y="452718"/>
            <a:ext cx="9705136" cy="850153"/>
          </a:xfrm>
        </p:spPr>
        <p:txBody>
          <a:bodyPr/>
          <a:lstStyle/>
          <a:p>
            <a:r>
              <a:rPr lang="en-US" dirty="0"/>
              <a:t>DEEP LEARNING MODELS </a:t>
            </a:r>
          </a:p>
        </p:txBody>
      </p:sp>
      <p:sp>
        <p:nvSpPr>
          <p:cNvPr id="3" name="Content Placeholder 2">
            <a:extLst>
              <a:ext uri="{FF2B5EF4-FFF2-40B4-BE49-F238E27FC236}">
                <a16:creationId xmlns:a16="http://schemas.microsoft.com/office/drawing/2014/main" id="{74E935C1-677B-2409-6B81-4D4EF152838A}"/>
              </a:ext>
            </a:extLst>
          </p:cNvPr>
          <p:cNvSpPr>
            <a:spLocks noGrp="1"/>
          </p:cNvSpPr>
          <p:nvPr>
            <p:ph idx="1"/>
          </p:nvPr>
        </p:nvSpPr>
        <p:spPr>
          <a:xfrm>
            <a:off x="646111" y="1482165"/>
            <a:ext cx="10733089" cy="4923117"/>
          </a:xfrm>
        </p:spPr>
        <p:txBody>
          <a:bodyPr>
            <a:normAutofit fontScale="92500" lnSpcReduction="20000"/>
          </a:bodyPr>
          <a:lstStyle/>
          <a:p>
            <a:r>
              <a:rPr lang="en-US" dirty="0"/>
              <a:t>Convolutional Neural Networks (CNNs): CNNs can be</a:t>
            </a:r>
          </a:p>
          <a:p>
            <a:pPr marL="0" indent="0">
              <a:buNone/>
            </a:pPr>
            <a:r>
              <a:rPr lang="en-US" dirty="0"/>
              <a:t> used to process and analyze image data, such as </a:t>
            </a:r>
          </a:p>
          <a:p>
            <a:pPr marL="0" indent="0">
              <a:buNone/>
            </a:pPr>
            <a:r>
              <a:rPr lang="en-US" dirty="0"/>
              <a:t>scanned credit card images, or even to analyze patterns</a:t>
            </a:r>
          </a:p>
          <a:p>
            <a:pPr marL="0" indent="0">
              <a:buNone/>
            </a:pPr>
            <a:r>
              <a:rPr lang="en-US" dirty="0"/>
              <a:t> In transaction graphs.</a:t>
            </a:r>
          </a:p>
          <a:p>
            <a:r>
              <a:rPr lang="en-US" dirty="0"/>
              <a:t>Recurrent Neural Networks (RNNs): RNNs can be </a:t>
            </a:r>
          </a:p>
          <a:p>
            <a:pPr marL="0" indent="0">
              <a:buNone/>
            </a:pPr>
            <a:r>
              <a:rPr lang="en-US" dirty="0"/>
              <a:t>employed to model sequences of transactions to detect </a:t>
            </a:r>
          </a:p>
          <a:p>
            <a:pPr marL="0" indent="0">
              <a:buNone/>
            </a:pPr>
            <a:r>
              <a:rPr lang="en-US" dirty="0"/>
              <a:t>unusual patterns or changes in user behavior over time.</a:t>
            </a:r>
          </a:p>
          <a:p>
            <a:r>
              <a:rPr lang="en-US" dirty="0"/>
              <a:t>Hybrid Models: Combinations of various deep learning </a:t>
            </a:r>
          </a:p>
          <a:p>
            <a:pPr marL="0" indent="0">
              <a:buNone/>
            </a:pPr>
            <a:r>
              <a:rPr lang="en-US" dirty="0"/>
              <a:t>models can be used for more comprehensive fraud detection </a:t>
            </a:r>
          </a:p>
          <a:p>
            <a:pPr marL="0" indent="0">
              <a:buNone/>
            </a:pPr>
            <a:r>
              <a:rPr lang="en-US" dirty="0"/>
              <a:t>systems. For example, using a combination of CNNs and LSTMs to process both image and sequential transaction data.</a:t>
            </a:r>
          </a:p>
          <a:p>
            <a:r>
              <a:rPr lang="en-US" dirty="0"/>
              <a:t>Auto encoders: Auto encoders can be used for dimensionality reduction and anomaly detection. They can help identify unusual patterns or outliers in credit card transactions.</a:t>
            </a:r>
          </a:p>
        </p:txBody>
      </p:sp>
      <p:pic>
        <p:nvPicPr>
          <p:cNvPr id="4" name="Picture 3">
            <a:extLst>
              <a:ext uri="{FF2B5EF4-FFF2-40B4-BE49-F238E27FC236}">
                <a16:creationId xmlns:a16="http://schemas.microsoft.com/office/drawing/2014/main" id="{BB70731B-B5B2-4331-00C9-65A47B2F6CD5}"/>
              </a:ext>
            </a:extLst>
          </p:cNvPr>
          <p:cNvPicPr>
            <a:picLocks noChangeAspect="1"/>
          </p:cNvPicPr>
          <p:nvPr/>
        </p:nvPicPr>
        <p:blipFill>
          <a:blip r:embed="rId2"/>
          <a:stretch>
            <a:fillRect/>
          </a:stretch>
        </p:blipFill>
        <p:spPr>
          <a:xfrm>
            <a:off x="7968971" y="1584885"/>
            <a:ext cx="3576918" cy="3100669"/>
          </a:xfrm>
          <a:prstGeom prst="rect">
            <a:avLst/>
          </a:prstGeom>
        </p:spPr>
      </p:pic>
    </p:spTree>
    <p:extLst>
      <p:ext uri="{BB962C8B-B14F-4D97-AF65-F5344CB8AC3E}">
        <p14:creationId xmlns:p14="http://schemas.microsoft.com/office/powerpoint/2010/main" val="205836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DC349-8F31-1651-5339-BA6CC96B7859}"/>
              </a:ext>
            </a:extLst>
          </p:cNvPr>
          <p:cNvSpPr>
            <a:spLocks noGrp="1"/>
          </p:cNvSpPr>
          <p:nvPr>
            <p:ph type="title"/>
          </p:nvPr>
        </p:nvSpPr>
        <p:spPr>
          <a:xfrm>
            <a:off x="669366" y="430305"/>
            <a:ext cx="10614212" cy="705224"/>
          </a:xfrm>
        </p:spPr>
        <p:txBody>
          <a:bodyPr/>
          <a:lstStyle/>
          <a:p>
            <a:r>
              <a:rPr lang="en-US" dirty="0"/>
              <a:t>REAL TIME ANALYSIS </a:t>
            </a:r>
          </a:p>
        </p:txBody>
      </p:sp>
      <p:sp>
        <p:nvSpPr>
          <p:cNvPr id="3" name="Content Placeholder 2">
            <a:extLst>
              <a:ext uri="{FF2B5EF4-FFF2-40B4-BE49-F238E27FC236}">
                <a16:creationId xmlns:a16="http://schemas.microsoft.com/office/drawing/2014/main" id="{9D766131-F55D-DAD0-B4D9-B004FD98E21F}"/>
              </a:ext>
            </a:extLst>
          </p:cNvPr>
          <p:cNvSpPr>
            <a:spLocks noGrp="1"/>
          </p:cNvSpPr>
          <p:nvPr>
            <p:ph idx="1"/>
          </p:nvPr>
        </p:nvSpPr>
        <p:spPr>
          <a:xfrm>
            <a:off x="669366" y="1314824"/>
            <a:ext cx="10901082" cy="4933575"/>
          </a:xfrm>
        </p:spPr>
        <p:txBody>
          <a:bodyPr/>
          <a:lstStyle/>
          <a:p>
            <a:r>
              <a:rPr lang="en-US" dirty="0"/>
              <a:t>Data Collection: Gather transaction data from </a:t>
            </a:r>
          </a:p>
          <a:p>
            <a:pPr marL="0" indent="0">
              <a:buNone/>
            </a:pPr>
            <a:r>
              <a:rPr lang="en-US" dirty="0"/>
              <a:t>various sources, including historical transaction</a:t>
            </a:r>
          </a:p>
          <a:p>
            <a:pPr marL="0" indent="0">
              <a:buNone/>
            </a:pPr>
            <a:r>
              <a:rPr lang="en-US" dirty="0"/>
              <a:t> records, real-time transaction feeds, and customer</a:t>
            </a:r>
          </a:p>
          <a:p>
            <a:pPr marL="0" indent="0">
              <a:buNone/>
            </a:pPr>
            <a:r>
              <a:rPr lang="en-US" dirty="0"/>
              <a:t> information.</a:t>
            </a:r>
          </a:p>
          <a:p>
            <a:r>
              <a:rPr lang="en-US" dirty="0"/>
              <a:t>Data Preprocessing: Clean and preprocess the</a:t>
            </a:r>
          </a:p>
          <a:p>
            <a:pPr marL="0" indent="0">
              <a:buNone/>
            </a:pPr>
            <a:r>
              <a:rPr lang="en-US" dirty="0"/>
              <a:t>data to handle missing values, outliers, and </a:t>
            </a:r>
          </a:p>
          <a:p>
            <a:pPr marL="0" indent="0">
              <a:buNone/>
            </a:pPr>
            <a:r>
              <a:rPr lang="en-US" dirty="0"/>
              <a:t>format it for analysis.</a:t>
            </a:r>
          </a:p>
          <a:p>
            <a:r>
              <a:rPr lang="en-US" dirty="0"/>
              <a:t>Monitoring: Continuously monitor the performance of the model and adjust the threshold and model as needed to adapt to changing fraud patterns.</a:t>
            </a:r>
          </a:p>
          <a:p>
            <a:r>
              <a:rPr lang="en-US" dirty="0"/>
              <a:t>Reporting and Alerts: Send alerts or notifications to relevant parties or institutions if a potentially fraudulent transaction is detected.</a:t>
            </a:r>
          </a:p>
        </p:txBody>
      </p:sp>
      <p:pic>
        <p:nvPicPr>
          <p:cNvPr id="4" name="Picture 3">
            <a:extLst>
              <a:ext uri="{FF2B5EF4-FFF2-40B4-BE49-F238E27FC236}">
                <a16:creationId xmlns:a16="http://schemas.microsoft.com/office/drawing/2014/main" id="{39049C07-B4C9-25EF-BFFA-15F347878E9B}"/>
              </a:ext>
            </a:extLst>
          </p:cNvPr>
          <p:cNvPicPr>
            <a:picLocks noChangeAspect="1"/>
          </p:cNvPicPr>
          <p:nvPr/>
        </p:nvPicPr>
        <p:blipFill>
          <a:blip r:embed="rId2"/>
          <a:stretch>
            <a:fillRect/>
          </a:stretch>
        </p:blipFill>
        <p:spPr>
          <a:xfrm>
            <a:off x="7081068" y="1450321"/>
            <a:ext cx="4489380" cy="2207279"/>
          </a:xfrm>
          <a:prstGeom prst="rect">
            <a:avLst/>
          </a:prstGeom>
        </p:spPr>
      </p:pic>
    </p:spTree>
    <p:extLst>
      <p:ext uri="{BB962C8B-B14F-4D97-AF65-F5344CB8AC3E}">
        <p14:creationId xmlns:p14="http://schemas.microsoft.com/office/powerpoint/2010/main" val="2336570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C499-9A83-2752-7001-55EF7A891F49}"/>
              </a:ext>
            </a:extLst>
          </p:cNvPr>
          <p:cNvSpPr>
            <a:spLocks noGrp="1"/>
          </p:cNvSpPr>
          <p:nvPr>
            <p:ph type="title"/>
          </p:nvPr>
        </p:nvSpPr>
        <p:spPr>
          <a:xfrm>
            <a:off x="645130" y="251013"/>
            <a:ext cx="10650399" cy="741082"/>
          </a:xfrm>
        </p:spPr>
        <p:txBody>
          <a:bodyPr/>
          <a:lstStyle/>
          <a:p>
            <a:r>
              <a:rPr lang="en-US" dirty="0"/>
              <a:t>BLOCKCHAIN TECHNOLOGY </a:t>
            </a:r>
          </a:p>
        </p:txBody>
      </p:sp>
      <p:sp>
        <p:nvSpPr>
          <p:cNvPr id="3" name="Content Placeholder 2">
            <a:extLst>
              <a:ext uri="{FF2B5EF4-FFF2-40B4-BE49-F238E27FC236}">
                <a16:creationId xmlns:a16="http://schemas.microsoft.com/office/drawing/2014/main" id="{ACC98118-22B5-E599-F94F-93F9CABDD4E8}"/>
              </a:ext>
            </a:extLst>
          </p:cNvPr>
          <p:cNvSpPr>
            <a:spLocks noGrp="1"/>
          </p:cNvSpPr>
          <p:nvPr>
            <p:ph idx="1"/>
          </p:nvPr>
        </p:nvSpPr>
        <p:spPr>
          <a:xfrm>
            <a:off x="645129" y="1314824"/>
            <a:ext cx="10650399" cy="5005293"/>
          </a:xfrm>
        </p:spPr>
        <p:txBody>
          <a:bodyPr/>
          <a:lstStyle/>
          <a:p>
            <a:r>
              <a:rPr lang="en-US" dirty="0"/>
              <a:t>data Transparency and Immutability: </a:t>
            </a:r>
            <a:r>
              <a:rPr lang="en-US" dirty="0" err="1"/>
              <a:t>blockchain’s</a:t>
            </a:r>
            <a:r>
              <a:rPr lang="en-US" dirty="0"/>
              <a:t> decentralized ledger records all transactions in a transparent and immutable manner. This means that once a transaction is recorded, it cannot be altered. </a:t>
            </a:r>
          </a:p>
          <a:p>
            <a:r>
              <a:rPr lang="en-US" dirty="0"/>
              <a:t>Smart Contracts: Smart contracts are self-executing contracts with predefined rules. They can be used to automate various processes in credit card transactions, such as fraud detection and authorization. </a:t>
            </a:r>
          </a:p>
          <a:p>
            <a:r>
              <a:rPr lang="en-US" dirty="0"/>
              <a:t>Fraud Detection Algorithms: Data science techniques, such as machine learning, can be used to develop sophisticated fraud detection algorithms. These algorithms can analyze transaction data, user behavior, and other variables to identify unusual or suspicious patterns. The results can then be recorded on the </a:t>
            </a:r>
            <a:r>
              <a:rPr lang="en-US" dirty="0" err="1"/>
              <a:t>blockchain</a:t>
            </a:r>
            <a:r>
              <a:rPr lang="en-US" dirty="0"/>
              <a:t> for transparency.</a:t>
            </a:r>
          </a:p>
          <a:p>
            <a:r>
              <a:rPr lang="en-US" dirty="0"/>
              <a:t>Privacy Concerns: While block chain enhances security and transparency, it can also raise privacy concerns. Data science can be used to find a balance between transaction transparency and protecting user privacy.</a:t>
            </a:r>
          </a:p>
        </p:txBody>
      </p:sp>
    </p:spTree>
    <p:extLst>
      <p:ext uri="{BB962C8B-B14F-4D97-AF65-F5344CB8AC3E}">
        <p14:creationId xmlns:p14="http://schemas.microsoft.com/office/powerpoint/2010/main" val="2042107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C61F-9782-A434-16A0-DEBE87CD6CB3}"/>
              </a:ext>
            </a:extLst>
          </p:cNvPr>
          <p:cNvSpPr>
            <a:spLocks noGrp="1"/>
          </p:cNvSpPr>
          <p:nvPr>
            <p:ph type="title"/>
          </p:nvPr>
        </p:nvSpPr>
        <p:spPr>
          <a:xfrm>
            <a:off x="538534" y="280148"/>
            <a:ext cx="11031912" cy="891240"/>
          </a:xfrm>
        </p:spPr>
        <p:txBody>
          <a:bodyPr/>
          <a:lstStyle/>
          <a:p>
            <a:r>
              <a:rPr lang="en-US" dirty="0"/>
              <a:t>USER CENTRIC APPROACHES </a:t>
            </a:r>
          </a:p>
        </p:txBody>
      </p:sp>
      <p:sp>
        <p:nvSpPr>
          <p:cNvPr id="3" name="Content Placeholder 2">
            <a:extLst>
              <a:ext uri="{FF2B5EF4-FFF2-40B4-BE49-F238E27FC236}">
                <a16:creationId xmlns:a16="http://schemas.microsoft.com/office/drawing/2014/main" id="{312BE83D-8106-01F7-8624-D99BF1794310}"/>
              </a:ext>
            </a:extLst>
          </p:cNvPr>
          <p:cNvSpPr>
            <a:spLocks noGrp="1"/>
          </p:cNvSpPr>
          <p:nvPr>
            <p:ph idx="1"/>
          </p:nvPr>
        </p:nvSpPr>
        <p:spPr>
          <a:xfrm>
            <a:off x="645131" y="1171388"/>
            <a:ext cx="10925315" cy="5077011"/>
          </a:xfrm>
        </p:spPr>
        <p:txBody>
          <a:bodyPr/>
          <a:lstStyle/>
          <a:p>
            <a:r>
              <a:rPr lang="en-US" dirty="0"/>
              <a:t>Anomaly Detection: Using statistical and machine learning techniques to identify transactions that deviate from normal spending behavior, which may be indicative of fraud.</a:t>
            </a:r>
          </a:p>
          <a:p>
            <a:r>
              <a:rPr lang="en-US" dirty="0"/>
              <a:t>Machine Learning Models: Employing supervised learning models like logistic regression, decision trees, or neural networks to classify transactions as either legitimate or fraudulent based on historical data.</a:t>
            </a:r>
          </a:p>
          <a:p>
            <a:r>
              <a:rPr lang="en-US" dirty="0"/>
              <a:t>Feature Engineering: Creating relevant features or variables from transaction data to improve model performance, such as transaction frequency, location, and purchase amount.</a:t>
            </a:r>
          </a:p>
          <a:p>
            <a:r>
              <a:rPr lang="en-US" dirty="0"/>
              <a:t>Feature Importance Analysis: Assessing the importance of various features in fraud detection models to refine the detection process.</a:t>
            </a:r>
          </a:p>
          <a:p>
            <a:pPr marL="0" indent="0">
              <a:buNone/>
            </a:pPr>
            <a:endParaRPr lang="en-US" dirty="0"/>
          </a:p>
        </p:txBody>
      </p:sp>
    </p:spTree>
    <p:extLst>
      <p:ext uri="{BB962C8B-B14F-4D97-AF65-F5344CB8AC3E}">
        <p14:creationId xmlns:p14="http://schemas.microsoft.com/office/powerpoint/2010/main" val="5221380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vt:lpstr>
      <vt:lpstr>CREDIT CARD FRAUD DETECTION </vt:lpstr>
      <vt:lpstr>Graph-based Analysis</vt:lpstr>
      <vt:lpstr>Natural Language Processing  </vt:lpstr>
      <vt:lpstr>DEEP LEARNING MODELS </vt:lpstr>
      <vt:lpstr>REAL TIME ANALYSIS </vt:lpstr>
      <vt:lpstr>BLOCKCHAIN TECHNOLOGY </vt:lpstr>
      <vt:lpstr>USER CENTRIC APPROACHES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dc:title>
  <dc:creator>918939781555</dc:creator>
  <cp:lastModifiedBy>918939781555</cp:lastModifiedBy>
  <cp:revision>2</cp:revision>
  <dcterms:created xsi:type="dcterms:W3CDTF">2023-10-11T05:40:20Z</dcterms:created>
  <dcterms:modified xsi:type="dcterms:W3CDTF">2023-10-11T08:02:40Z</dcterms:modified>
</cp:coreProperties>
</file>