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7" r:id="rId7"/>
    <p:sldId id="261" r:id="rId8"/>
    <p:sldId id="264" r:id="rId9"/>
    <p:sldId id="265" r:id="rId10"/>
    <p:sldId id="266" r:id="rId11"/>
    <p:sldId id="268" r:id="rId12"/>
    <p:sldId id="269" r:id="rId13"/>
    <p:sldId id="273" r:id="rId14"/>
    <p:sldId id="272" r:id="rId15"/>
    <p:sldId id="274" r:id="rId16"/>
    <p:sldId id="275" r:id="rId17"/>
    <p:sldId id="276" r:id="rId18"/>
    <p:sldId id="277" r:id="rId19"/>
    <p:sldId id="262" r:id="rId20"/>
    <p:sldId id="263" r:id="rId2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8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024" y="0"/>
                </a:lnTo>
                <a:lnTo>
                  <a:pt x="10487024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5133" y="1675167"/>
            <a:ext cx="15397733" cy="688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5146" y="2621876"/>
            <a:ext cx="15277706" cy="2299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2DE2B-8E88-69AD-2A48-E6515F12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146" y="3926839"/>
            <a:ext cx="15277706" cy="759462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DESCRIPTIVE DATA ANALYSIS OF CREDIT CARD TRANSACTIONS</a:t>
            </a:r>
            <a:endParaRPr lang="en-US" sz="4000" b="0" dirty="0">
              <a:effectLst/>
            </a:endParaRPr>
          </a:p>
          <a:p>
            <a:br>
              <a:rPr lang="en-US" sz="4000" dirty="0"/>
            </a:br>
            <a:endParaRPr lang="en-IN" sz="4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B45832A-B29F-79E5-960C-A421187D6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47700"/>
            <a:ext cx="2667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72041F5-1AED-866B-793A-69DD4CDE9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5" y="400050"/>
            <a:ext cx="2771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78E8E8-3B4E-4F6A-1C50-371210BCFA19}"/>
              </a:ext>
            </a:extLst>
          </p:cNvPr>
          <p:cNvSpPr txBox="1"/>
          <p:nvPr/>
        </p:nvSpPr>
        <p:spPr>
          <a:xfrm>
            <a:off x="990600" y="5829300"/>
            <a:ext cx="7315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Presented By,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 Neha Gamanagatti (1MV19IS039)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 Vaishnavi R (1MV19IS062)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  8th semester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  Information Science and Engineering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  Sir MVIT, Bengaluru</a:t>
            </a:r>
            <a:endParaRPr lang="en-US" sz="2800" b="0" dirty="0">
              <a:effectLst/>
            </a:endParaRPr>
          </a:p>
          <a:p>
            <a:br>
              <a:rPr lang="en-US" sz="2800" dirty="0"/>
            </a:b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87EC08-FAE7-E41B-DF4D-E26264021FD1}"/>
              </a:ext>
            </a:extLst>
          </p:cNvPr>
          <p:cNvSpPr txBox="1"/>
          <p:nvPr/>
        </p:nvSpPr>
        <p:spPr>
          <a:xfrm>
            <a:off x="11430000" y="5853193"/>
            <a:ext cx="66293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Guided by,  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                 Mr. Manohar R 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                 Asst. Prof. Dept. Of ISE,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                 Sir MVIT, Bengaluru</a:t>
            </a:r>
            <a:endParaRPr lang="en-US" sz="2800" b="0" dirty="0">
              <a:effectLst/>
            </a:endParaRPr>
          </a:p>
          <a:p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4200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2489" y="2068361"/>
            <a:ext cx="495744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15" dirty="0">
                <a:solidFill>
                  <a:schemeClr val="bg1"/>
                </a:solidFill>
              </a:rPr>
              <a:t>Data</a:t>
            </a:r>
            <a:r>
              <a:rPr sz="4650" spc="-210" dirty="0">
                <a:solidFill>
                  <a:schemeClr val="bg1"/>
                </a:solidFill>
              </a:rPr>
              <a:t> </a:t>
            </a:r>
            <a:r>
              <a:rPr sz="4650" spc="-10" dirty="0">
                <a:solidFill>
                  <a:schemeClr val="bg1"/>
                </a:solidFill>
              </a:rPr>
              <a:t>Visualization</a:t>
            </a:r>
            <a:endParaRPr sz="465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62202" y="3211426"/>
            <a:ext cx="5601970" cy="2688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ualiz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understanding </a:t>
            </a:r>
            <a:r>
              <a:rPr sz="2450" spc="-105" dirty="0">
                <a:solidFill>
                  <a:srgbClr val="FFFFFF"/>
                </a:solidFill>
                <a:latin typeface="Verdana"/>
                <a:cs typeface="Verdana"/>
              </a:rPr>
              <a:t>it. 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Charts, </a:t>
            </a:r>
            <a:r>
              <a:rPr sz="2450" b="1" spc="-100" dirty="0">
                <a:solidFill>
                  <a:srgbClr val="FFFFFF"/>
                </a:solidFill>
                <a:latin typeface="Verdana"/>
                <a:cs typeface="Verdana"/>
              </a:rPr>
              <a:t>graphs, 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b="1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1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8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3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ualiz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gh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10348764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1" y="2129135"/>
            <a:ext cx="5171507" cy="9283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5900" spc="-150" dirty="0">
                <a:solidFill>
                  <a:schemeClr val="bg1"/>
                </a:solidFill>
                <a:latin typeface="Tahoma"/>
                <a:cs typeface="Tahoma"/>
              </a:rPr>
              <a:t>Credit Cards</a:t>
            </a:r>
            <a:endParaRPr sz="59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7177299" cy="51802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85"/>
              </a:spcBef>
            </a:pPr>
            <a:r>
              <a:rPr sz="3200" b="1" spc="-60" dirty="0">
                <a:solidFill>
                  <a:schemeClr val="bg1"/>
                </a:solidFill>
                <a:latin typeface="Verdana"/>
                <a:cs typeface="Verdana"/>
              </a:rPr>
              <a:t>Credit </a:t>
            </a:r>
            <a:r>
              <a:rPr sz="3200" b="1" spc="-70" dirty="0">
                <a:solidFill>
                  <a:schemeClr val="bg1"/>
                </a:solidFill>
                <a:latin typeface="Verdana"/>
                <a:cs typeface="Verdana"/>
              </a:rPr>
              <a:t>card </a:t>
            </a:r>
            <a:r>
              <a:rPr sz="3200" b="1" spc="-80" dirty="0">
                <a:solidFill>
                  <a:schemeClr val="bg1"/>
                </a:solidFill>
                <a:latin typeface="Verdana"/>
                <a:cs typeface="Verdana"/>
              </a:rPr>
              <a:t>transactions 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have </a:t>
            </a:r>
            <a:r>
              <a:rPr sz="3200" spc="100" dirty="0">
                <a:solidFill>
                  <a:schemeClr val="bg1"/>
                </a:solidFill>
                <a:latin typeface="Verdana"/>
                <a:cs typeface="Verdana"/>
              </a:rPr>
              <a:t>become </a:t>
            </a:r>
            <a:r>
              <a:rPr sz="3200" spc="-85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70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sz="3200" spc="2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-2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-2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114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3200" spc="-5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il</a:t>
            </a:r>
            <a:r>
              <a:rPr sz="3200" spc="-110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li</a:t>
            </a:r>
            <a:r>
              <a:rPr sz="3200" spc="-150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37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-55" dirty="0">
                <a:solidFill>
                  <a:schemeClr val="bg1"/>
                </a:solidFill>
                <a:latin typeface="Verdana"/>
                <a:cs typeface="Verdana"/>
              </a:rPr>
              <a:t>s  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85" dirty="0">
                <a:solidFill>
                  <a:schemeClr val="bg1"/>
                </a:solidFill>
                <a:latin typeface="Verdana"/>
                <a:cs typeface="Verdana"/>
              </a:rPr>
              <a:t>ms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2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-110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a  </a:t>
            </a:r>
            <a:r>
              <a:rPr sz="3200" spc="9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24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-150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114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110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b="1" spc="-11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b="1" spc="-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b="1" spc="-11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b="1" spc="-9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3200" b="1" spc="-13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3200" b="1" spc="-1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b="1" spc="-9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b="1" spc="-140" dirty="0">
                <a:solidFill>
                  <a:schemeClr val="bg1"/>
                </a:solidFill>
                <a:latin typeface="Verdana"/>
                <a:cs typeface="Verdana"/>
              </a:rPr>
              <a:t>s </a:t>
            </a:r>
            <a:r>
              <a:rPr sz="3200" b="1" spc="-65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b="1" spc="-70" dirty="0">
                <a:solidFill>
                  <a:schemeClr val="bg1"/>
                </a:solidFill>
                <a:latin typeface="Verdana"/>
                <a:cs typeface="Verdana"/>
              </a:rPr>
              <a:t>f  </a:t>
            </a:r>
            <a:r>
              <a:rPr sz="3200" b="1" spc="2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b="1" spc="-18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b="1" spc="-7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b="1" spc="-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b="1" spc="-9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b="1" spc="-4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b="1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b="1" spc="2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b="1" spc="-11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b="1" spc="-18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b="1" spc="-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b="1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b="1" spc="-4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b="1" spc="-17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b="1" spc="-11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b="1" spc="-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b="1" spc="-1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b="1" spc="-10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b="1" spc="3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b="1" spc="-4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b="1" spc="-9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b="1" spc="-65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b="1" spc="-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b="1" spc="-1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37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b</a:t>
            </a:r>
            <a:r>
              <a:rPr sz="3200" spc="-170" dirty="0">
                <a:solidFill>
                  <a:schemeClr val="bg1"/>
                </a:solidFill>
                <a:latin typeface="Verdana"/>
                <a:cs typeface="Verdana"/>
              </a:rPr>
              <a:t>j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-150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3200" spc="25" dirty="0">
                <a:solidFill>
                  <a:schemeClr val="bg1"/>
                </a:solidFill>
                <a:latin typeface="Verdana"/>
                <a:cs typeface="Verdana"/>
              </a:rPr>
              <a:t>e  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20" dirty="0">
                <a:solidFill>
                  <a:schemeClr val="bg1"/>
                </a:solidFill>
                <a:latin typeface="Verdana"/>
                <a:cs typeface="Verdana"/>
              </a:rPr>
              <a:t>un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6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7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-2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  </a:t>
            </a:r>
            <a:r>
              <a:rPr sz="3200" spc="114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chemeClr val="bg1"/>
                </a:solidFill>
                <a:latin typeface="Verdana"/>
                <a:cs typeface="Verdana"/>
              </a:rPr>
              <a:t>us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00" dirty="0">
                <a:solidFill>
                  <a:schemeClr val="bg1"/>
                </a:solidFill>
                <a:latin typeface="Verdana"/>
                <a:cs typeface="Verdana"/>
              </a:rPr>
              <a:t>ge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145" dirty="0">
                <a:solidFill>
                  <a:schemeClr val="bg1"/>
                </a:solidFill>
                <a:latin typeface="Verdana"/>
                <a:cs typeface="Verdana"/>
              </a:rPr>
              <a:t>gn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170" dirty="0">
                <a:solidFill>
                  <a:schemeClr val="bg1"/>
                </a:solidFill>
                <a:latin typeface="Verdana"/>
                <a:cs typeface="Verdana"/>
              </a:rPr>
              <a:t>ﬁ</a:t>
            </a:r>
            <a:r>
              <a:rPr sz="3200" spc="114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9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-25" dirty="0">
                <a:solidFill>
                  <a:schemeClr val="bg1"/>
                </a:solidFill>
                <a:latin typeface="Verdana"/>
                <a:cs typeface="Verdana"/>
              </a:rPr>
              <a:t>f  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7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37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endParaRPr sz="3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1" y="1675169"/>
            <a:ext cx="606742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53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5700" spc="14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5700" spc="-40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5700" spc="9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5700" spc="-254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5700" spc="-4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700" spc="53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5700" spc="-8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5700" spc="14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5700" spc="9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5700" spc="-3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700" spc="-80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sz="5700" spc="45" dirty="0">
                <a:solidFill>
                  <a:schemeClr val="bg1"/>
                </a:solidFill>
                <a:latin typeface="Trebuchet MS"/>
                <a:cs typeface="Trebuchet MS"/>
              </a:rPr>
              <a:t>sa</a:t>
            </a:r>
            <a:r>
              <a:rPr sz="5700" spc="195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sz="5700" spc="-40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endParaRPr sz="57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3190" y="2864745"/>
            <a:ext cx="6668009" cy="448872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b="1" spc="114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3200" b="1" spc="-18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b="1" spc="-7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b="1" spc="-10" dirty="0">
                <a:solidFill>
                  <a:schemeClr val="bg1"/>
                </a:solidFill>
                <a:latin typeface="Verdana"/>
                <a:cs typeface="Verdana"/>
              </a:rPr>
              <a:t>q</a:t>
            </a:r>
            <a:r>
              <a:rPr sz="3200" b="1" spc="-50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3200" b="1" spc="-7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b="1" spc="-3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b="1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b="1" spc="-114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3200" b="1" spc="-19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b="1" spc="-11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b="1" spc="1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3200" b="1" spc="-65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b="1" spc="-50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3200" b="1" spc="-40" dirty="0">
                <a:solidFill>
                  <a:schemeClr val="bg1"/>
                </a:solidFill>
                <a:latin typeface="Verdana"/>
                <a:cs typeface="Verdana"/>
              </a:rPr>
              <a:t>nt</a:t>
            </a:r>
            <a:r>
              <a:rPr sz="3200" b="1" spc="-19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-25" dirty="0">
                <a:solidFill>
                  <a:schemeClr val="bg1"/>
                </a:solidFill>
                <a:latin typeface="Verdana"/>
                <a:cs typeface="Verdana"/>
              </a:rPr>
              <a:t>f  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8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24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170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55" dirty="0">
                <a:solidFill>
                  <a:schemeClr val="bg1"/>
                </a:solidFill>
                <a:latin typeface="Verdana"/>
                <a:cs typeface="Verdana"/>
              </a:rPr>
              <a:t>s  </a:t>
            </a:r>
            <a:r>
              <a:rPr sz="3200" spc="-25" dirty="0">
                <a:solidFill>
                  <a:schemeClr val="bg1"/>
                </a:solidFill>
                <a:latin typeface="Verdana"/>
                <a:cs typeface="Verdana"/>
              </a:rPr>
              <a:t>are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65" dirty="0">
                <a:solidFill>
                  <a:schemeClr val="bg1"/>
                </a:solidFill>
                <a:latin typeface="Verdana"/>
                <a:cs typeface="Verdana"/>
              </a:rPr>
              <a:t>important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Verdana"/>
                <a:cs typeface="Verdana"/>
              </a:rPr>
              <a:t>factors</a:t>
            </a:r>
            <a:r>
              <a:rPr sz="3200" spc="-2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chemeClr val="bg1"/>
                </a:solidFill>
                <a:latin typeface="Verdana"/>
                <a:cs typeface="Verdana"/>
              </a:rPr>
              <a:t>that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85" dirty="0">
                <a:solidFill>
                  <a:schemeClr val="bg1"/>
                </a:solidFill>
                <a:latin typeface="Verdana"/>
                <a:cs typeface="Verdana"/>
              </a:rPr>
              <a:t>need</a:t>
            </a:r>
            <a:r>
              <a:rPr sz="3200" spc="-2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25" dirty="0">
                <a:solidFill>
                  <a:schemeClr val="bg1"/>
                </a:solidFill>
                <a:latin typeface="Verdana"/>
                <a:cs typeface="Verdana"/>
              </a:rPr>
              <a:t>to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90" dirty="0">
                <a:solidFill>
                  <a:schemeClr val="bg1"/>
                </a:solidFill>
                <a:latin typeface="Verdana"/>
                <a:cs typeface="Verdana"/>
              </a:rPr>
              <a:t>be </a:t>
            </a:r>
            <a:r>
              <a:rPr sz="3200" spc="-84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3200" spc="-13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3200" spc="-50" dirty="0">
                <a:solidFill>
                  <a:schemeClr val="bg1"/>
                </a:solidFill>
                <a:latin typeface="Verdana"/>
                <a:cs typeface="Verdana"/>
              </a:rPr>
              <a:t>z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37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li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70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ill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2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-110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85" dirty="0">
                <a:solidFill>
                  <a:schemeClr val="bg1"/>
                </a:solidFill>
                <a:latin typeface="Verdana"/>
                <a:cs typeface="Verdana"/>
              </a:rPr>
              <a:t>n  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145" dirty="0">
                <a:solidFill>
                  <a:schemeClr val="bg1"/>
                </a:solidFill>
                <a:latin typeface="Verdana"/>
                <a:cs typeface="Verdana"/>
              </a:rPr>
              <a:t>gh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b="1" spc="-4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b="1" spc="-18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b="1" spc="-7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b="1" spc="-3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b="1" spc="-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b="1" spc="-1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b="1" spc="-19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b="1" spc="-35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3200" b="1" spc="-11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b="1" spc="-7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b="1" spc="-8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b="1" spc="-7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b="1" spc="-16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b="1" spc="-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b="1" spc="-100" dirty="0">
                <a:solidFill>
                  <a:schemeClr val="bg1"/>
                </a:solidFill>
                <a:latin typeface="Verdana"/>
                <a:cs typeface="Verdana"/>
              </a:rPr>
              <a:t>s  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-2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chemeClr val="bg1"/>
                </a:solidFill>
                <a:latin typeface="Verdana"/>
                <a:cs typeface="Verdana"/>
              </a:rPr>
              <a:t>us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00" dirty="0">
                <a:solidFill>
                  <a:schemeClr val="bg1"/>
                </a:solidFill>
                <a:latin typeface="Verdana"/>
                <a:cs typeface="Verdana"/>
              </a:rPr>
              <a:t>ge</a:t>
            </a:r>
            <a:r>
              <a:rPr sz="3200" spc="-37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70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ill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b</a:t>
            </a:r>
            <a:r>
              <a:rPr sz="3200" spc="25" dirty="0">
                <a:solidFill>
                  <a:schemeClr val="bg1"/>
                </a:solidFill>
                <a:latin typeface="Verdana"/>
                <a:cs typeface="Verdana"/>
              </a:rPr>
              <a:t>e  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chemeClr val="bg1"/>
                </a:solidFill>
                <a:latin typeface="Verdana"/>
                <a:cs typeface="Verdana"/>
              </a:rPr>
              <a:t>us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170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b="1" spc="15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sz="3200" b="1" spc="-17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b="1" spc="-11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b="1" spc="-1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3200" b="1" spc="-4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3200" b="1" spc="-1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b="1" spc="-19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b="1" spc="1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b="1" spc="-4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3200" b="1" spc="-11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b="1" spc="-12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b="1" spc="-4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b="1" spc="-1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endParaRPr sz="24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945B-1BAA-B281-D011-82A319070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8288000" cy="1408784"/>
          </a:xfrm>
          <a:solidFill>
            <a:schemeClr val="bg1"/>
          </a:solidFill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5400" dirty="0"/>
              <a:t>OBJECTIVES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8C24B-A5AE-4A6B-44BE-B7BD3E4C184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0" y="2171700"/>
            <a:ext cx="18288000" cy="9676495"/>
          </a:xfrm>
          <a:solidFill>
            <a:schemeClr val="tx1"/>
          </a:solidFill>
        </p:spPr>
        <p:txBody>
          <a:bodyPr/>
          <a:lstStyle/>
          <a:p>
            <a:pPr lvl="2" algn="just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rgbClr val="FFFFFF"/>
                </a:solidFill>
                <a:effectLst/>
                <a:latin typeface="Roboto Slab" pitchFamily="2" charset="0"/>
              </a:rPr>
              <a:t>Analyses consumer trends and interests by looking at </a:t>
            </a:r>
          </a:p>
          <a:p>
            <a:pPr lvl="2" algn="just" rtl="0" fontAlgn="base">
              <a:lnSpc>
                <a:spcPct val="200000"/>
              </a:lnSpc>
            </a:pPr>
            <a:r>
              <a:rPr lang="en-US" sz="4000" b="0" i="0" u="none" strike="noStrike" dirty="0">
                <a:solidFill>
                  <a:srgbClr val="FFFFFF"/>
                </a:solidFill>
                <a:effectLst/>
                <a:latin typeface="Roboto Slab" pitchFamily="2" charset="0"/>
              </a:rPr>
              <a:t>the type of purchases people make based on their gender and city.</a:t>
            </a:r>
            <a:endParaRPr lang="en-US" sz="40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2" algn="just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rgbClr val="FFFFFF"/>
                </a:solidFill>
                <a:effectLst/>
                <a:latin typeface="Roboto Slab" pitchFamily="2" charset="0"/>
              </a:rPr>
              <a:t>To help in product marketing  analysis.</a:t>
            </a:r>
          </a:p>
          <a:p>
            <a:pPr lvl="2" algn="just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rgbClr val="FFFFFF"/>
                </a:solidFill>
                <a:effectLst/>
                <a:latin typeface="Roboto Slab" pitchFamily="2" charset="0"/>
              </a:rPr>
              <a:t>Allows to identify the top merchants based on </a:t>
            </a:r>
          </a:p>
          <a:p>
            <a:pPr lvl="2" algn="just" rtl="0" fontAlgn="base">
              <a:lnSpc>
                <a:spcPct val="200000"/>
              </a:lnSpc>
            </a:pPr>
            <a:r>
              <a:rPr lang="en-US" sz="4000" b="0" i="0" u="none" strike="noStrike" dirty="0">
                <a:solidFill>
                  <a:srgbClr val="FFFFFF"/>
                </a:solidFill>
                <a:effectLst/>
                <a:latin typeface="Roboto Slab" pitchFamily="2" charset="0"/>
              </a:rPr>
              <a:t>the number of transactions and the value of the transaction. </a:t>
            </a:r>
          </a:p>
          <a:p>
            <a:pPr lvl="2" algn="just">
              <a:lnSpc>
                <a:spcPct val="200000"/>
              </a:lnSpc>
            </a:pPr>
            <a:br>
              <a:rPr lang="en-US" sz="4000" b="0" dirty="0">
                <a:effectLst/>
              </a:rPr>
            </a:br>
            <a:br>
              <a:rPr lang="en-US" sz="4000" b="0" dirty="0">
                <a:effectLst/>
              </a:rPr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5822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Data Analysis Process | Lifecycle Of a Data Analytics Project">
            <a:extLst>
              <a:ext uri="{FF2B5EF4-FFF2-40B4-BE49-F238E27FC236}">
                <a16:creationId xmlns:a16="http://schemas.microsoft.com/office/drawing/2014/main" id="{A9A4369D-0C05-7C16-D980-B1FED3475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33500"/>
            <a:ext cx="15316200" cy="769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6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30EB-7E8E-AC7D-C6D9-13D2B5D6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33" y="876301"/>
            <a:ext cx="15397733" cy="830997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Results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6D5F73-75E8-43C9-D93E-AEDA58C98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33700"/>
            <a:ext cx="13792199" cy="59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90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131DED0-B9DE-8F91-390D-4C7B4242B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90700"/>
            <a:ext cx="14325599" cy="71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43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3CB7DFC-EF17-1ADC-8B52-6A63C60D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14500"/>
            <a:ext cx="14020799" cy="746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17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CEF655A-A655-74BF-E32E-DD8E1B2D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85900"/>
            <a:ext cx="14935199" cy="800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56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01673" y="2481371"/>
            <a:ext cx="6475095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450" spc="1355" dirty="0">
                <a:solidFill>
                  <a:schemeClr val="bg1"/>
                </a:solidFill>
              </a:rPr>
              <a:t>C</a:t>
            </a:r>
            <a:r>
              <a:rPr sz="9450" spc="60" dirty="0">
                <a:solidFill>
                  <a:schemeClr val="bg1"/>
                </a:solidFill>
              </a:rPr>
              <a:t>o</a:t>
            </a:r>
            <a:r>
              <a:rPr sz="9450" spc="200" dirty="0">
                <a:solidFill>
                  <a:schemeClr val="bg1"/>
                </a:solidFill>
              </a:rPr>
              <a:t>n</a:t>
            </a:r>
            <a:r>
              <a:rPr sz="9450" spc="320" dirty="0">
                <a:solidFill>
                  <a:schemeClr val="bg1"/>
                </a:solidFill>
              </a:rPr>
              <a:t>c</a:t>
            </a:r>
            <a:r>
              <a:rPr sz="9450" spc="185" dirty="0">
                <a:solidFill>
                  <a:schemeClr val="bg1"/>
                </a:solidFill>
              </a:rPr>
              <a:t>l</a:t>
            </a:r>
            <a:r>
              <a:rPr sz="9450" spc="229" dirty="0">
                <a:solidFill>
                  <a:schemeClr val="bg1"/>
                </a:solidFill>
              </a:rPr>
              <a:t>u</a:t>
            </a:r>
            <a:r>
              <a:rPr sz="9450" spc="120" dirty="0">
                <a:solidFill>
                  <a:schemeClr val="bg1"/>
                </a:solidFill>
              </a:rPr>
              <a:t>s</a:t>
            </a:r>
            <a:r>
              <a:rPr sz="9450" spc="145" dirty="0">
                <a:solidFill>
                  <a:schemeClr val="bg1"/>
                </a:solidFill>
              </a:rPr>
              <a:t>i</a:t>
            </a:r>
            <a:r>
              <a:rPr sz="9450" spc="60" dirty="0">
                <a:solidFill>
                  <a:schemeClr val="bg1"/>
                </a:solidFill>
              </a:rPr>
              <a:t>o</a:t>
            </a:r>
            <a:r>
              <a:rPr sz="9450" spc="200" dirty="0">
                <a:solidFill>
                  <a:schemeClr val="bg1"/>
                </a:solidFill>
              </a:rPr>
              <a:t>n</a:t>
            </a:r>
            <a:endParaRPr sz="9450" dirty="0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400" y="4736310"/>
            <a:ext cx="12344399" cy="39312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ctr">
              <a:lnSpc>
                <a:spcPct val="102000"/>
              </a:lnSpc>
              <a:spcBef>
                <a:spcPts val="65"/>
              </a:spcBef>
            </a:pPr>
            <a:r>
              <a:rPr sz="3600" spc="20" dirty="0">
                <a:solidFill>
                  <a:schemeClr val="bg1"/>
                </a:solidFill>
                <a:latin typeface="Verdana"/>
                <a:cs typeface="Verdana"/>
              </a:rPr>
              <a:t>Descriptive </a:t>
            </a:r>
            <a:r>
              <a:rPr sz="3600" spc="40" dirty="0">
                <a:solidFill>
                  <a:schemeClr val="bg1"/>
                </a:solidFill>
                <a:latin typeface="Verdana"/>
                <a:cs typeface="Verdana"/>
              </a:rPr>
              <a:t>data </a:t>
            </a:r>
            <a:r>
              <a:rPr sz="3600" spc="-25" dirty="0">
                <a:solidFill>
                  <a:schemeClr val="bg1"/>
                </a:solidFill>
                <a:latin typeface="Verdana"/>
                <a:cs typeface="Verdana"/>
              </a:rPr>
              <a:t>analysis </a:t>
            </a:r>
            <a:r>
              <a:rPr sz="3600" spc="-40" dirty="0">
                <a:solidFill>
                  <a:schemeClr val="bg1"/>
                </a:solidFill>
                <a:latin typeface="Verdana"/>
                <a:cs typeface="Verdana"/>
              </a:rPr>
              <a:t>is </a:t>
            </a:r>
            <a:r>
              <a:rPr sz="3600" spc="-15" dirty="0">
                <a:solidFill>
                  <a:schemeClr val="bg1"/>
                </a:solidFill>
                <a:latin typeface="Verdana"/>
                <a:cs typeface="Verdana"/>
              </a:rPr>
              <a:t>a </a:t>
            </a:r>
            <a:r>
              <a:rPr sz="3600" spc="45" dirty="0">
                <a:solidFill>
                  <a:schemeClr val="bg1"/>
                </a:solidFill>
                <a:latin typeface="Verdana"/>
                <a:cs typeface="Verdana"/>
              </a:rPr>
              <a:t>powerful </a:t>
            </a:r>
            <a:r>
              <a:rPr sz="3600" spc="25" dirty="0">
                <a:solidFill>
                  <a:schemeClr val="bg1"/>
                </a:solidFill>
                <a:latin typeface="Verdana"/>
                <a:cs typeface="Verdana"/>
              </a:rPr>
              <a:t>tool </a:t>
            </a:r>
            <a:r>
              <a:rPr sz="3600" spc="-15" dirty="0">
                <a:solidFill>
                  <a:schemeClr val="bg1"/>
                </a:solidFill>
                <a:latin typeface="Verdana"/>
                <a:cs typeface="Verdana"/>
              </a:rPr>
              <a:t>for </a:t>
            </a:r>
            <a:r>
              <a:rPr sz="3600" spc="85" dirty="0">
                <a:solidFill>
                  <a:schemeClr val="bg1"/>
                </a:solidFill>
                <a:latin typeface="Verdana"/>
                <a:cs typeface="Verdana"/>
              </a:rPr>
              <a:t>making </a:t>
            </a:r>
            <a:r>
              <a:rPr sz="3600" spc="9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600" spc="60" dirty="0">
                <a:solidFill>
                  <a:schemeClr val="bg1"/>
                </a:solidFill>
                <a:latin typeface="Verdana"/>
                <a:cs typeface="Verdana"/>
              </a:rPr>
              <a:t>informed </a:t>
            </a:r>
            <a:r>
              <a:rPr sz="3600" spc="35" dirty="0">
                <a:solidFill>
                  <a:schemeClr val="bg1"/>
                </a:solidFill>
                <a:latin typeface="Verdana"/>
                <a:cs typeface="Verdana"/>
              </a:rPr>
              <a:t>decisions </a:t>
            </a:r>
            <a:r>
              <a:rPr sz="3600" spc="50" dirty="0">
                <a:solidFill>
                  <a:schemeClr val="bg1"/>
                </a:solidFill>
                <a:latin typeface="Verdana"/>
                <a:cs typeface="Verdana"/>
              </a:rPr>
              <a:t>based </a:t>
            </a:r>
            <a:r>
              <a:rPr sz="3600" spc="95" dirty="0">
                <a:solidFill>
                  <a:schemeClr val="bg1"/>
                </a:solidFill>
                <a:latin typeface="Verdana"/>
                <a:cs typeface="Verdana"/>
              </a:rPr>
              <a:t>on </a:t>
            </a:r>
            <a:r>
              <a:rPr sz="3600" spc="-40" dirty="0">
                <a:solidFill>
                  <a:schemeClr val="bg1"/>
                </a:solidFill>
                <a:latin typeface="Verdana"/>
                <a:cs typeface="Verdana"/>
              </a:rPr>
              <a:t>data </a:t>
            </a:r>
            <a:r>
              <a:rPr lang="en-US" sz="3600" b="0" i="0" u="none" strike="noStrike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with the help of Descriptive Data Analysis we can understand the data set in a better manner which would in turn add value to the business as now we know more about our customers.</a:t>
            </a:r>
          </a:p>
          <a:p>
            <a:pPr marL="12700" marR="5080" algn="ctr">
              <a:lnSpc>
                <a:spcPct val="102000"/>
              </a:lnSpc>
              <a:spcBef>
                <a:spcPts val="65"/>
              </a:spcBef>
            </a:pPr>
            <a:endParaRPr sz="36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2489" y="2068359"/>
            <a:ext cx="3513454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12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4650" spc="4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4650" spc="-6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4650" spc="-4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4650" spc="-2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4650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4650" spc="40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4650" spc="12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4650" spc="-6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4650" spc="-10" dirty="0">
                <a:solidFill>
                  <a:srgbClr val="FFFFFF"/>
                </a:solidFill>
                <a:latin typeface="Cambria"/>
                <a:cs typeface="Cambria"/>
              </a:rPr>
              <a:t>io</a:t>
            </a:r>
            <a:r>
              <a:rPr sz="4650" spc="4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endParaRPr sz="46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62202" y="3211427"/>
            <a:ext cx="5626100" cy="3460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5"/>
              </a:spcBef>
            </a:pPr>
            <a:r>
              <a:rPr sz="2450" spc="-2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3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1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50" b="1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50" b="1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50" b="1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5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b="1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50" b="1" spc="1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50" b="1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50" b="1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450" b="1" spc="4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450" b="1" spc="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50" b="1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50" b="1" spc="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3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gf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ul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gh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8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60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analysis.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3543300"/>
            <a:ext cx="7338695" cy="2299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900" spc="81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4900" spc="390" dirty="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sz="14900" spc="-5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900" spc="33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4900" spc="270" dirty="0">
                <a:solidFill>
                  <a:srgbClr val="FFFFFF"/>
                </a:solidFill>
                <a:latin typeface="Cambria"/>
                <a:cs typeface="Cambria"/>
              </a:rPr>
              <a:t>k</a:t>
            </a:r>
            <a:r>
              <a:rPr sz="14900" spc="204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4900" spc="-425" dirty="0">
                <a:solidFill>
                  <a:srgbClr val="FFFFFF"/>
                </a:solidFill>
                <a:latin typeface="Cambria"/>
                <a:cs typeface="Cambria"/>
              </a:rPr>
              <a:t>!</a:t>
            </a:r>
            <a:endParaRPr sz="149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1" y="1675169"/>
            <a:ext cx="458152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5" dirty="0">
                <a:latin typeface="Cambria"/>
                <a:cs typeface="Cambria"/>
              </a:rPr>
              <a:t>Types</a:t>
            </a:r>
            <a:r>
              <a:rPr sz="5700" spc="30" dirty="0">
                <a:latin typeface="Cambria"/>
                <a:cs typeface="Cambria"/>
              </a:rPr>
              <a:t> </a:t>
            </a:r>
            <a:r>
              <a:rPr sz="5700" spc="60" dirty="0">
                <a:latin typeface="Cambria"/>
                <a:cs typeface="Cambria"/>
              </a:rPr>
              <a:t>of</a:t>
            </a:r>
            <a:r>
              <a:rPr sz="5700" spc="30" dirty="0">
                <a:latin typeface="Cambria"/>
                <a:cs typeface="Cambria"/>
              </a:rPr>
              <a:t> </a:t>
            </a:r>
            <a:r>
              <a:rPr sz="5700" spc="20" dirty="0">
                <a:latin typeface="Cambria"/>
                <a:cs typeface="Cambria"/>
              </a:rPr>
              <a:t>Data</a:t>
            </a:r>
            <a:endParaRPr sz="57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3191" y="2864745"/>
            <a:ext cx="6083300" cy="3069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5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590" dirty="0">
                <a:latin typeface="Verdana"/>
                <a:cs typeface="Verdana"/>
              </a:rPr>
              <a:t>:</a:t>
            </a:r>
            <a:endParaRPr sz="2450">
              <a:latin typeface="Verdana"/>
              <a:cs typeface="Verdana"/>
            </a:endParaRPr>
          </a:p>
          <a:p>
            <a:pPr marL="12700" marR="190500">
              <a:lnSpc>
                <a:spcPct val="102000"/>
              </a:lnSpc>
            </a:pPr>
            <a:r>
              <a:rPr sz="2450" b="1" spc="165" dirty="0">
                <a:latin typeface="Tahoma"/>
                <a:cs typeface="Tahoma"/>
              </a:rPr>
              <a:t>q</a:t>
            </a:r>
            <a:r>
              <a:rPr sz="2450" b="1" spc="130" dirty="0">
                <a:latin typeface="Tahoma"/>
                <a:cs typeface="Tahoma"/>
              </a:rPr>
              <a:t>u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5" dirty="0">
                <a:latin typeface="Tahoma"/>
                <a:cs typeface="Tahoma"/>
              </a:rPr>
              <a:t>li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20" dirty="0">
                <a:latin typeface="Tahoma"/>
                <a:cs typeface="Tahoma"/>
              </a:rPr>
              <a:t>v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165" dirty="0">
                <a:latin typeface="Tahoma"/>
                <a:cs typeface="Tahoma"/>
              </a:rPr>
              <a:t>q</a:t>
            </a:r>
            <a:r>
              <a:rPr sz="2450" b="1" spc="130" dirty="0">
                <a:latin typeface="Tahoma"/>
                <a:cs typeface="Tahoma"/>
              </a:rPr>
              <a:t>u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140" dirty="0">
                <a:latin typeface="Tahoma"/>
                <a:cs typeface="Tahoma"/>
              </a:rPr>
              <a:t>n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20" dirty="0">
                <a:latin typeface="Tahoma"/>
                <a:cs typeface="Tahoma"/>
              </a:rPr>
              <a:t>v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spc="-360" dirty="0">
                <a:latin typeface="Verdana"/>
                <a:cs typeface="Verdana"/>
              </a:rPr>
              <a:t>.  </a:t>
            </a:r>
            <a:r>
              <a:rPr sz="2450" spc="145" dirty="0">
                <a:latin typeface="Verdana"/>
                <a:cs typeface="Verdana"/>
              </a:rPr>
              <a:t>Q</a:t>
            </a:r>
            <a:r>
              <a:rPr sz="2450" spc="25" dirty="0">
                <a:latin typeface="Verdana"/>
                <a:cs typeface="Verdana"/>
              </a:rPr>
              <a:t>ualit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70" dirty="0">
                <a:latin typeface="Verdana"/>
                <a:cs typeface="Verdana"/>
              </a:rPr>
              <a:t>-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5" dirty="0">
                <a:latin typeface="Verdana"/>
                <a:cs typeface="Verdana"/>
              </a:rPr>
              <a:t>um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60" dirty="0">
                <a:latin typeface="Verdana"/>
                <a:cs typeface="Verdana"/>
              </a:rPr>
              <a:t>c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q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a  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5" dirty="0">
                <a:latin typeface="Verdana"/>
                <a:cs typeface="Verdana"/>
              </a:rPr>
              <a:t>um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 marR="5080" algn="just">
              <a:lnSpc>
                <a:spcPct val="102000"/>
              </a:lnSpc>
            </a:pPr>
            <a:r>
              <a:rPr sz="2450" spc="165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60" dirty="0">
                <a:latin typeface="Verdana"/>
                <a:cs typeface="Verdana"/>
              </a:rPr>
              <a:t>'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5" dirty="0">
                <a:latin typeface="Verdana"/>
                <a:cs typeface="Verdana"/>
              </a:rPr>
              <a:t>k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q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6"/>
            <a:ext cx="6311900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spc="-110" dirty="0">
                <a:latin typeface="Georgia"/>
                <a:cs typeface="Georgia"/>
              </a:rPr>
              <a:t>D</a:t>
            </a:r>
            <a:r>
              <a:rPr sz="4100" spc="-254" dirty="0">
                <a:latin typeface="Georgia"/>
                <a:cs typeface="Georgia"/>
              </a:rPr>
              <a:t>a</a:t>
            </a:r>
            <a:r>
              <a:rPr sz="4100" spc="-190" dirty="0">
                <a:latin typeface="Georgia"/>
                <a:cs typeface="Georgia"/>
              </a:rPr>
              <a:t>t</a:t>
            </a:r>
            <a:r>
              <a:rPr sz="4100" spc="-254" dirty="0">
                <a:latin typeface="Georgia"/>
                <a:cs typeface="Georgia"/>
              </a:rPr>
              <a:t>a</a:t>
            </a:r>
            <a:r>
              <a:rPr sz="4100" spc="-295" dirty="0">
                <a:latin typeface="Georgia"/>
                <a:cs typeface="Georgia"/>
              </a:rPr>
              <a:t> </a:t>
            </a:r>
            <a:r>
              <a:rPr sz="4100" spc="-254" dirty="0">
                <a:latin typeface="Georgia"/>
                <a:cs typeface="Georgia"/>
              </a:rPr>
              <a:t>Ana</a:t>
            </a:r>
            <a:r>
              <a:rPr sz="4100" spc="-60" dirty="0">
                <a:latin typeface="Georgia"/>
                <a:cs typeface="Georgia"/>
              </a:rPr>
              <a:t>l</a:t>
            </a:r>
            <a:r>
              <a:rPr sz="4100" spc="-190" dirty="0">
                <a:latin typeface="Georgia"/>
                <a:cs typeface="Georgia"/>
              </a:rPr>
              <a:t>y</a:t>
            </a:r>
            <a:r>
              <a:rPr sz="4100" spc="-155" dirty="0">
                <a:latin typeface="Georgia"/>
                <a:cs typeface="Georgia"/>
              </a:rPr>
              <a:t>s</a:t>
            </a:r>
            <a:r>
              <a:rPr sz="4100" spc="-90" dirty="0">
                <a:latin typeface="Georgia"/>
                <a:cs typeface="Georgia"/>
              </a:rPr>
              <a:t>i</a:t>
            </a:r>
            <a:r>
              <a:rPr sz="4100" spc="-155" dirty="0">
                <a:latin typeface="Georgia"/>
                <a:cs typeface="Georgia"/>
              </a:rPr>
              <a:t>s</a:t>
            </a:r>
            <a:r>
              <a:rPr sz="4100" spc="-220" dirty="0">
                <a:latin typeface="Georgia"/>
                <a:cs typeface="Georgia"/>
              </a:rPr>
              <a:t> </a:t>
            </a:r>
            <a:r>
              <a:rPr sz="4100" spc="-90" dirty="0">
                <a:latin typeface="Georgia"/>
                <a:cs typeface="Georgia"/>
              </a:rPr>
              <a:t>T</a:t>
            </a:r>
            <a:r>
              <a:rPr sz="4100" spc="-270" dirty="0">
                <a:latin typeface="Georgia"/>
                <a:cs typeface="Georgia"/>
              </a:rPr>
              <a:t>e</a:t>
            </a:r>
            <a:r>
              <a:rPr sz="4100" spc="-105" dirty="0">
                <a:latin typeface="Georgia"/>
                <a:cs typeface="Georgia"/>
              </a:rPr>
              <a:t>c</a:t>
            </a:r>
            <a:r>
              <a:rPr sz="4100" spc="-225" dirty="0">
                <a:latin typeface="Georgia"/>
                <a:cs typeface="Georgia"/>
              </a:rPr>
              <a:t>h</a:t>
            </a:r>
            <a:r>
              <a:rPr sz="4100" spc="-254" dirty="0">
                <a:latin typeface="Georgia"/>
                <a:cs typeface="Georgia"/>
              </a:rPr>
              <a:t>n</a:t>
            </a:r>
            <a:r>
              <a:rPr sz="4100" spc="-90" dirty="0">
                <a:latin typeface="Georgia"/>
                <a:cs typeface="Georgia"/>
              </a:rPr>
              <a:t>i</a:t>
            </a:r>
            <a:r>
              <a:rPr sz="4100" spc="-185" dirty="0">
                <a:latin typeface="Georgia"/>
                <a:cs typeface="Georgia"/>
              </a:rPr>
              <a:t>q</a:t>
            </a:r>
            <a:r>
              <a:rPr sz="4100" spc="-210" dirty="0">
                <a:latin typeface="Georgia"/>
                <a:cs typeface="Georgia"/>
              </a:rPr>
              <a:t>u</a:t>
            </a:r>
            <a:r>
              <a:rPr sz="4100" spc="-270" dirty="0">
                <a:latin typeface="Georgia"/>
                <a:cs typeface="Georgia"/>
              </a:rPr>
              <a:t>e</a:t>
            </a:r>
            <a:r>
              <a:rPr sz="4100" spc="-155" dirty="0">
                <a:latin typeface="Georgia"/>
                <a:cs typeface="Georgia"/>
              </a:rPr>
              <a:t>s</a:t>
            </a:r>
            <a:endParaRPr sz="4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6335395" cy="4425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75"/>
              </a:spcBef>
            </a:pP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q</a:t>
            </a:r>
            <a:r>
              <a:rPr sz="2450" spc="75" dirty="0">
                <a:latin typeface="Verdana"/>
                <a:cs typeface="Verdana"/>
              </a:rPr>
              <a:t>ue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170" dirty="0">
                <a:latin typeface="Tahoma"/>
                <a:cs typeface="Tahoma"/>
              </a:rPr>
              <a:t>d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170" dirty="0">
                <a:latin typeface="Tahoma"/>
                <a:cs typeface="Tahoma"/>
              </a:rPr>
              <a:t>c</a:t>
            </a:r>
            <a:r>
              <a:rPr sz="2450" b="1" spc="-10" dirty="0">
                <a:latin typeface="Tahoma"/>
                <a:cs typeface="Tahoma"/>
              </a:rPr>
              <a:t>r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165" dirty="0">
                <a:latin typeface="Tahoma"/>
                <a:cs typeface="Tahoma"/>
              </a:rPr>
              <a:t>p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20" dirty="0">
                <a:latin typeface="Tahoma"/>
                <a:cs typeface="Tahoma"/>
              </a:rPr>
              <a:t>v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spc="-360" dirty="0">
                <a:latin typeface="Verdana"/>
                <a:cs typeface="Verdana"/>
              </a:rPr>
              <a:t>,  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140" dirty="0">
                <a:latin typeface="Tahoma"/>
                <a:cs typeface="Tahoma"/>
              </a:rPr>
              <a:t>n</a:t>
            </a:r>
            <a:r>
              <a:rPr sz="2450" b="1" dirty="0">
                <a:latin typeface="Tahoma"/>
                <a:cs typeface="Tahoma"/>
              </a:rPr>
              <a:t>f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-25" dirty="0">
                <a:latin typeface="Tahoma"/>
                <a:cs typeface="Tahoma"/>
              </a:rPr>
              <a:t>r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140" dirty="0">
                <a:latin typeface="Tahoma"/>
                <a:cs typeface="Tahoma"/>
              </a:rPr>
              <a:t>n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5" dirty="0">
                <a:latin typeface="Tahoma"/>
                <a:cs typeface="Tahoma"/>
              </a:rPr>
              <a:t>l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165" dirty="0">
                <a:latin typeface="Tahoma"/>
                <a:cs typeface="Tahoma"/>
              </a:rPr>
              <a:t>p</a:t>
            </a:r>
            <a:r>
              <a:rPr sz="2450" b="1" spc="-25" dirty="0">
                <a:latin typeface="Tahoma"/>
                <a:cs typeface="Tahoma"/>
              </a:rPr>
              <a:t>r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170" dirty="0">
                <a:latin typeface="Tahoma"/>
                <a:cs typeface="Tahoma"/>
              </a:rPr>
              <a:t>d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185" dirty="0">
                <a:latin typeface="Tahoma"/>
                <a:cs typeface="Tahoma"/>
              </a:rPr>
              <a:t>c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20" dirty="0">
                <a:latin typeface="Tahoma"/>
                <a:cs typeface="Tahoma"/>
              </a:rPr>
              <a:t>v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60" dirty="0">
                <a:latin typeface="Verdana"/>
                <a:cs typeface="Verdana"/>
              </a:rPr>
              <a:t>.  </a:t>
            </a:r>
            <a:r>
              <a:rPr sz="2450" spc="155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0" dirty="0">
                <a:latin typeface="Verdana"/>
                <a:cs typeface="Verdana"/>
              </a:rPr>
              <a:t>n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0" dirty="0">
                <a:latin typeface="Verdana"/>
                <a:cs typeface="Verdana"/>
              </a:rPr>
              <a:t>s  s</a:t>
            </a:r>
            <a:r>
              <a:rPr sz="2450" spc="175" dirty="0">
                <a:latin typeface="Verdana"/>
                <a:cs typeface="Verdana"/>
              </a:rPr>
              <a:t>um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5" dirty="0">
                <a:latin typeface="Verdana"/>
                <a:cs typeface="Verdana"/>
              </a:rPr>
              <a:t>z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-25" dirty="0">
                <a:latin typeface="Verdana"/>
                <a:cs typeface="Verdana"/>
              </a:rPr>
              <a:t>z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360" dirty="0">
                <a:latin typeface="Verdana"/>
                <a:cs typeface="Verdana"/>
              </a:rPr>
              <a:t>, 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0" dirty="0">
                <a:latin typeface="Verdana"/>
                <a:cs typeface="Verdana"/>
              </a:rPr>
              <a:t>n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spc="45" dirty="0">
                <a:latin typeface="Verdana"/>
                <a:cs typeface="Verdana"/>
              </a:rPr>
              <a:t>conclusions </a:t>
            </a:r>
            <a:r>
              <a:rPr sz="2450" spc="95" dirty="0">
                <a:latin typeface="Verdana"/>
                <a:cs typeface="Verdana"/>
              </a:rPr>
              <a:t>from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spc="55" dirty="0">
                <a:latin typeface="Verdana"/>
                <a:cs typeface="Verdana"/>
              </a:rPr>
              <a:t>sample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spc="5" dirty="0">
                <a:latin typeface="Verdana"/>
                <a:cs typeface="Verdana"/>
              </a:rPr>
              <a:t>larger </a:t>
            </a:r>
            <a:r>
              <a:rPr sz="2450" spc="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population,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25" dirty="0">
                <a:latin typeface="Verdana"/>
                <a:cs typeface="Verdana"/>
              </a:rPr>
              <a:t>predictive </a:t>
            </a:r>
            <a:r>
              <a:rPr sz="2450" spc="-25" dirty="0">
                <a:latin typeface="Verdana"/>
                <a:cs typeface="Verdana"/>
              </a:rPr>
              <a:t>analysis </a:t>
            </a:r>
            <a:r>
              <a:rPr sz="2450" spc="-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0" dirty="0">
                <a:latin typeface="Verdana"/>
                <a:cs typeface="Verdana"/>
              </a:rPr>
              <a:t>n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b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2489" y="2068360"/>
            <a:ext cx="530034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215" dirty="0">
                <a:solidFill>
                  <a:srgbClr val="FFFFFF"/>
                </a:solidFill>
              </a:rPr>
              <a:t>D</a:t>
            </a:r>
            <a:r>
              <a:rPr sz="4650" spc="80" dirty="0">
                <a:solidFill>
                  <a:srgbClr val="FFFFFF"/>
                </a:solidFill>
              </a:rPr>
              <a:t>a</a:t>
            </a:r>
            <a:r>
              <a:rPr sz="4650" spc="85" dirty="0">
                <a:solidFill>
                  <a:srgbClr val="FFFFFF"/>
                </a:solidFill>
              </a:rPr>
              <a:t>t</a:t>
            </a:r>
            <a:r>
              <a:rPr sz="4650" spc="80" dirty="0">
                <a:solidFill>
                  <a:srgbClr val="FFFFFF"/>
                </a:solidFill>
              </a:rPr>
              <a:t>a</a:t>
            </a:r>
            <a:r>
              <a:rPr sz="4650" spc="-285" dirty="0">
                <a:solidFill>
                  <a:srgbClr val="FFFFFF"/>
                </a:solidFill>
              </a:rPr>
              <a:t> </a:t>
            </a:r>
            <a:r>
              <a:rPr sz="4650" spc="-260" dirty="0">
                <a:solidFill>
                  <a:srgbClr val="FFFFFF"/>
                </a:solidFill>
              </a:rPr>
              <a:t>A</a:t>
            </a:r>
            <a:r>
              <a:rPr sz="4650" spc="265" dirty="0">
                <a:solidFill>
                  <a:srgbClr val="FFFFFF"/>
                </a:solidFill>
              </a:rPr>
              <a:t>n</a:t>
            </a:r>
            <a:r>
              <a:rPr sz="4650" spc="80" dirty="0">
                <a:solidFill>
                  <a:srgbClr val="FFFFFF"/>
                </a:solidFill>
              </a:rPr>
              <a:t>a</a:t>
            </a:r>
            <a:r>
              <a:rPr sz="4650" spc="150" dirty="0">
                <a:solidFill>
                  <a:srgbClr val="FFFFFF"/>
                </a:solidFill>
              </a:rPr>
              <a:t>l</a:t>
            </a:r>
            <a:r>
              <a:rPr sz="4650" spc="25" dirty="0">
                <a:solidFill>
                  <a:srgbClr val="FFFFFF"/>
                </a:solidFill>
              </a:rPr>
              <a:t>y</a:t>
            </a:r>
            <a:r>
              <a:rPr sz="4650" spc="335" dirty="0">
                <a:solidFill>
                  <a:srgbClr val="FFFFFF"/>
                </a:solidFill>
              </a:rPr>
              <a:t>s</a:t>
            </a:r>
            <a:r>
              <a:rPr sz="4650" spc="254" dirty="0">
                <a:solidFill>
                  <a:srgbClr val="FFFFFF"/>
                </a:solidFill>
              </a:rPr>
              <a:t>is</a:t>
            </a:r>
            <a:r>
              <a:rPr sz="4650" spc="-190" dirty="0">
                <a:solidFill>
                  <a:srgbClr val="FFFFFF"/>
                </a:solidFill>
              </a:rPr>
              <a:t> </a:t>
            </a:r>
            <a:r>
              <a:rPr sz="4650" spc="-195" dirty="0">
                <a:solidFill>
                  <a:srgbClr val="FFFFFF"/>
                </a:solidFill>
              </a:rPr>
              <a:t>T</a:t>
            </a:r>
            <a:r>
              <a:rPr sz="4650" spc="300" dirty="0">
                <a:solidFill>
                  <a:srgbClr val="FFFFFF"/>
                </a:solidFill>
              </a:rPr>
              <a:t>o</a:t>
            </a:r>
            <a:r>
              <a:rPr sz="4650" spc="250" dirty="0">
                <a:solidFill>
                  <a:srgbClr val="FFFFFF"/>
                </a:solidFill>
              </a:rPr>
              <a:t>o</a:t>
            </a:r>
            <a:r>
              <a:rPr sz="4650" spc="150" dirty="0">
                <a:solidFill>
                  <a:srgbClr val="FFFFFF"/>
                </a:solidFill>
              </a:rPr>
              <a:t>l</a:t>
            </a:r>
            <a:r>
              <a:rPr sz="4650" spc="335" dirty="0">
                <a:solidFill>
                  <a:srgbClr val="FFFFFF"/>
                </a:solidFill>
              </a:rPr>
              <a:t>s</a:t>
            </a:r>
            <a:endParaRPr sz="4650" dirty="0"/>
          </a:p>
        </p:txBody>
      </p:sp>
      <p:sp>
        <p:nvSpPr>
          <p:cNvPr id="3" name="object 3"/>
          <p:cNvSpPr txBox="1"/>
          <p:nvPr/>
        </p:nvSpPr>
        <p:spPr>
          <a:xfrm>
            <a:off x="11062202" y="3211427"/>
            <a:ext cx="5320665" cy="3460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5"/>
              </a:spcBef>
            </a:pP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5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gi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35" dirty="0">
                <a:solidFill>
                  <a:srgbClr val="FFFFFF"/>
                </a:solidFill>
                <a:latin typeface="Verdana"/>
                <a:cs typeface="Verdana"/>
              </a:rPr>
              <a:t>m  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b="1" spc="-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b="1" spc="-1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b="1" spc="-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b="1" spc="-3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b="1" spc="-70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b="1" spc="-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b="1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45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b="1" spc="-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b="1" spc="-8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b="1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b="1" spc="-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1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ular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ud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35" dirty="0">
                <a:solidFill>
                  <a:srgbClr val="FFFFFF"/>
                </a:solidFill>
                <a:latin typeface="Verdana"/>
                <a:cs typeface="Verdana"/>
              </a:rPr>
              <a:t>Mic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8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450" spc="2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ul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ulat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modeling.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B5D4-3C7D-E3F1-CB1C-B47FE6FE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1" y="723901"/>
            <a:ext cx="13335000" cy="1066799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440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 </a:t>
            </a:r>
            <a:br>
              <a:rPr lang="en-IN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4D7149-CE95-6699-6457-521DFE4D4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90700"/>
            <a:ext cx="5562599" cy="359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300055-6F27-3770-7E95-075FA19DA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324100"/>
            <a:ext cx="6394873" cy="196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7E7DA7C-0301-8F06-EDA6-B5C396B94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050" y="4991100"/>
            <a:ext cx="53149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6ACD23E-43C3-D1D9-C199-463EC289E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87" y="5986220"/>
            <a:ext cx="4218527" cy="359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56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2050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B</a:t>
            </a:r>
            <a:r>
              <a:rPr spc="229" dirty="0"/>
              <a:t>e</a:t>
            </a:r>
            <a:r>
              <a:rPr spc="250" dirty="0"/>
              <a:t>n</a:t>
            </a:r>
            <a:r>
              <a:rPr spc="260" dirty="0"/>
              <a:t>e</a:t>
            </a:r>
            <a:r>
              <a:rPr spc="409" dirty="0"/>
              <a:t>ﬁ</a:t>
            </a:r>
            <a:r>
              <a:rPr spc="80" dirty="0"/>
              <a:t>t</a:t>
            </a:r>
            <a:r>
              <a:rPr spc="315" dirty="0"/>
              <a:t>s</a:t>
            </a:r>
            <a:r>
              <a:rPr spc="-75" dirty="0"/>
              <a:t> </a:t>
            </a:r>
            <a:r>
              <a:rPr spc="280" dirty="0"/>
              <a:t>o</a:t>
            </a:r>
            <a:r>
              <a:rPr spc="80" dirty="0"/>
              <a:t>f</a:t>
            </a:r>
            <a:r>
              <a:rPr spc="-75" dirty="0"/>
              <a:t> </a:t>
            </a:r>
            <a:r>
              <a:rPr spc="195" dirty="0"/>
              <a:t>D</a:t>
            </a:r>
            <a:r>
              <a:rPr spc="75" dirty="0"/>
              <a:t>a</a:t>
            </a:r>
            <a:r>
              <a:rPr spc="80" dirty="0"/>
              <a:t>t</a:t>
            </a:r>
            <a:r>
              <a:rPr spc="75" dirty="0"/>
              <a:t>a</a:t>
            </a:r>
            <a:r>
              <a:rPr spc="-270" dirty="0"/>
              <a:t> </a:t>
            </a:r>
            <a:r>
              <a:rPr spc="-240" dirty="0"/>
              <a:t>A</a:t>
            </a:r>
            <a:r>
              <a:rPr spc="250" dirty="0"/>
              <a:t>n</a:t>
            </a:r>
            <a:r>
              <a:rPr spc="75" dirty="0"/>
              <a:t>a</a:t>
            </a:r>
            <a:r>
              <a:rPr spc="140" dirty="0"/>
              <a:t>l</a:t>
            </a:r>
            <a:r>
              <a:rPr spc="25" dirty="0"/>
              <a:t>y</a:t>
            </a:r>
            <a:r>
              <a:rPr spc="315" dirty="0"/>
              <a:t>s</a:t>
            </a:r>
            <a:r>
              <a:rPr spc="160" dirty="0"/>
              <a:t>i</a:t>
            </a:r>
            <a:r>
              <a:rPr spc="315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53191" y="2864745"/>
            <a:ext cx="6002020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105" dirty="0">
                <a:latin typeface="Verdana"/>
                <a:cs typeface="Verdana"/>
              </a:rPr>
              <a:t>E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5" dirty="0">
                <a:latin typeface="Verdana"/>
                <a:cs typeface="Verdana"/>
              </a:rPr>
              <a:t>um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-5" dirty="0">
                <a:latin typeface="Verdana"/>
                <a:cs typeface="Verdana"/>
              </a:rPr>
              <a:t>d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40" dirty="0">
                <a:latin typeface="Verdana"/>
                <a:cs typeface="Verdana"/>
              </a:rPr>
              <a:t>nt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-60" dirty="0">
                <a:latin typeface="Verdana"/>
                <a:cs typeface="Verdana"/>
              </a:rPr>
              <a:t>f</a:t>
            </a:r>
            <a:r>
              <a:rPr sz="2450" b="1" spc="-114" dirty="0">
                <a:latin typeface="Verdana"/>
                <a:cs typeface="Verdana"/>
              </a:rPr>
              <a:t>y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-30" dirty="0">
                <a:latin typeface="Verdana"/>
                <a:cs typeface="Verdana"/>
              </a:rPr>
              <a:t>n</a:t>
            </a:r>
            <a:r>
              <a:rPr sz="2450" b="1" spc="15" dirty="0">
                <a:latin typeface="Verdana"/>
                <a:cs typeface="Verdana"/>
              </a:rPr>
              <a:t>g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40" dirty="0">
                <a:latin typeface="Verdana"/>
                <a:cs typeface="Verdana"/>
              </a:rPr>
              <a:t>t</a:t>
            </a:r>
            <a:r>
              <a:rPr sz="2450" b="1" spc="-180" dirty="0">
                <a:latin typeface="Verdana"/>
                <a:cs typeface="Verdana"/>
              </a:rPr>
              <a:t>r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30" dirty="0">
                <a:latin typeface="Verdana"/>
                <a:cs typeface="Verdana"/>
              </a:rPr>
              <a:t>n</a:t>
            </a:r>
            <a:r>
              <a:rPr sz="2450" b="1" spc="-5" dirty="0">
                <a:latin typeface="Verdana"/>
                <a:cs typeface="Verdana"/>
              </a:rPr>
              <a:t>d</a:t>
            </a:r>
            <a:r>
              <a:rPr sz="2450" b="1" spc="-140" dirty="0">
                <a:latin typeface="Verdana"/>
                <a:cs typeface="Verdana"/>
              </a:rPr>
              <a:t>s</a:t>
            </a:r>
            <a:r>
              <a:rPr sz="2450" b="1" spc="-19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35" dirty="0">
                <a:latin typeface="Verdana"/>
                <a:cs typeface="Verdana"/>
              </a:rPr>
              <a:t>p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70" dirty="0">
                <a:latin typeface="Verdana"/>
                <a:cs typeface="Verdana"/>
              </a:rPr>
              <a:t>t</a:t>
            </a:r>
            <a:r>
              <a:rPr sz="2450" b="1" spc="-85" dirty="0">
                <a:latin typeface="Verdana"/>
                <a:cs typeface="Verdana"/>
              </a:rPr>
              <a:t>t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165" dirty="0">
                <a:latin typeface="Verdana"/>
                <a:cs typeface="Verdana"/>
              </a:rPr>
              <a:t>r</a:t>
            </a:r>
            <a:r>
              <a:rPr sz="2450" b="1" spc="-40" dirty="0">
                <a:latin typeface="Verdana"/>
                <a:cs typeface="Verdana"/>
              </a:rPr>
              <a:t>n</a:t>
            </a:r>
            <a:r>
              <a:rPr sz="2450" b="1" spc="-140" dirty="0">
                <a:latin typeface="Verdana"/>
                <a:cs typeface="Verdana"/>
              </a:rPr>
              <a:t>s</a:t>
            </a:r>
            <a:r>
              <a:rPr sz="2450" spc="-360" dirty="0">
                <a:latin typeface="Verdana"/>
                <a:cs typeface="Verdana"/>
              </a:rPr>
              <a:t>,  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dirty="0">
                <a:latin typeface="Verdana"/>
                <a:cs typeface="Verdana"/>
              </a:rPr>
              <a:t>m</a:t>
            </a:r>
            <a:r>
              <a:rPr sz="2450" b="1" spc="-10" dirty="0">
                <a:latin typeface="Verdana"/>
                <a:cs typeface="Verdana"/>
              </a:rPr>
              <a:t>p</a:t>
            </a:r>
            <a:r>
              <a:rPr sz="2450" b="1" spc="-180" dirty="0">
                <a:latin typeface="Verdana"/>
                <a:cs typeface="Verdana"/>
              </a:rPr>
              <a:t>r</a:t>
            </a:r>
            <a:r>
              <a:rPr sz="2450" b="1" spc="-105" dirty="0">
                <a:latin typeface="Verdana"/>
                <a:cs typeface="Verdana"/>
              </a:rPr>
              <a:t>o</a:t>
            </a:r>
            <a:r>
              <a:rPr sz="2450" b="1" spc="-114" dirty="0">
                <a:latin typeface="Verdana"/>
                <a:cs typeface="Verdana"/>
              </a:rPr>
              <a:t>v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-30" dirty="0">
                <a:latin typeface="Verdana"/>
                <a:cs typeface="Verdana"/>
              </a:rPr>
              <a:t>n</a:t>
            </a:r>
            <a:r>
              <a:rPr sz="2450" b="1" spc="15" dirty="0">
                <a:latin typeface="Verdana"/>
                <a:cs typeface="Verdana"/>
              </a:rPr>
              <a:t>g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5" dirty="0">
                <a:latin typeface="Verdana"/>
                <a:cs typeface="Verdana"/>
              </a:rPr>
              <a:t>d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20" dirty="0">
                <a:latin typeface="Verdana"/>
                <a:cs typeface="Verdana"/>
              </a:rPr>
              <a:t>c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-140" dirty="0">
                <a:latin typeface="Verdana"/>
                <a:cs typeface="Verdana"/>
              </a:rPr>
              <a:t>s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-40" dirty="0">
                <a:latin typeface="Verdana"/>
                <a:cs typeface="Verdana"/>
              </a:rPr>
              <a:t>n</a:t>
            </a:r>
            <a:r>
              <a:rPr sz="2450" b="1" spc="-225" dirty="0">
                <a:latin typeface="Verdana"/>
                <a:cs typeface="Verdana"/>
              </a:rPr>
              <a:t>-</a:t>
            </a:r>
            <a:r>
              <a:rPr sz="2450" b="1" dirty="0">
                <a:latin typeface="Verdana"/>
                <a:cs typeface="Verdana"/>
              </a:rPr>
              <a:t>m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25" dirty="0">
                <a:latin typeface="Verdana"/>
                <a:cs typeface="Verdana"/>
              </a:rPr>
              <a:t>k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-30" dirty="0">
                <a:latin typeface="Verdana"/>
                <a:cs typeface="Verdana"/>
              </a:rPr>
              <a:t>n</a:t>
            </a:r>
            <a:r>
              <a:rPr sz="2450" b="1" spc="15" dirty="0">
                <a:latin typeface="Verdana"/>
                <a:cs typeface="Verdana"/>
              </a:rPr>
              <a:t>g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b="1" spc="-75" dirty="0">
                <a:latin typeface="Verdana"/>
                <a:cs typeface="Verdana"/>
              </a:rPr>
              <a:t>increasing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80" dirty="0">
                <a:latin typeface="Verdana"/>
                <a:cs typeface="Verdana"/>
              </a:rPr>
              <a:t>operational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70" dirty="0">
                <a:latin typeface="Verdana"/>
                <a:cs typeface="Verdana"/>
              </a:rPr>
              <a:t>efﬁciency</a:t>
            </a:r>
            <a:r>
              <a:rPr sz="2450" spc="-70" dirty="0">
                <a:latin typeface="Verdana"/>
                <a:cs typeface="Verdana"/>
              </a:rPr>
              <a:t>.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By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5" dirty="0">
                <a:latin typeface="Verdana"/>
                <a:cs typeface="Verdana"/>
              </a:rPr>
              <a:t>k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gh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360" dirty="0">
                <a:latin typeface="Verdana"/>
                <a:cs typeface="Verdana"/>
              </a:rPr>
              <a:t>,  </a:t>
            </a:r>
            <a:r>
              <a:rPr sz="2450" spc="15" dirty="0">
                <a:latin typeface="Verdana"/>
                <a:cs typeface="Verdana"/>
              </a:rPr>
              <a:t>businesses </a:t>
            </a:r>
            <a:r>
              <a:rPr sz="2450" spc="75" dirty="0">
                <a:latin typeface="Verdana"/>
                <a:cs typeface="Verdana"/>
              </a:rPr>
              <a:t>can </a:t>
            </a:r>
            <a:r>
              <a:rPr sz="2450" spc="65" dirty="0">
                <a:latin typeface="Verdana"/>
                <a:cs typeface="Verdana"/>
              </a:rPr>
              <a:t>gain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spc="45" dirty="0">
                <a:latin typeface="Verdana"/>
                <a:cs typeface="Verdana"/>
              </a:rPr>
              <a:t>competitive </a:t>
            </a:r>
            <a:r>
              <a:rPr sz="2450" spc="5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80" dirty="0">
                <a:latin typeface="Verdana"/>
                <a:cs typeface="Verdana"/>
              </a:rPr>
              <a:t>gi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g</a:t>
            </a:r>
            <a:r>
              <a:rPr sz="2450" spc="105" dirty="0">
                <a:latin typeface="Verdana"/>
                <a:cs typeface="Verdana"/>
              </a:rPr>
              <a:t>o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4017" y="1327865"/>
            <a:ext cx="9539605" cy="64700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25"/>
              </a:spcBef>
            </a:pPr>
            <a:r>
              <a:rPr sz="8450" b="1" spc="345" dirty="0">
                <a:solidFill>
                  <a:srgbClr val="FFFFFF"/>
                </a:solidFill>
                <a:latin typeface="Times New Roman"/>
                <a:cs typeface="Times New Roman"/>
              </a:rPr>
              <a:t>Unveiling</a:t>
            </a:r>
            <a:r>
              <a:rPr sz="845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450" b="1" spc="409" dirty="0">
                <a:solidFill>
                  <a:srgbClr val="FFFFFF"/>
                </a:solidFill>
                <a:latin typeface="Times New Roman"/>
                <a:cs typeface="Times New Roman"/>
              </a:rPr>
              <a:t>Insights: </a:t>
            </a:r>
            <a:r>
              <a:rPr sz="8450" b="1" spc="-20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450" b="1" spc="-24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8450" b="1" spc="445" dirty="0">
                <a:solidFill>
                  <a:srgbClr val="FFFFFF"/>
                </a:solidFill>
                <a:latin typeface="Times New Roman"/>
                <a:cs typeface="Times New Roman"/>
              </a:rPr>
              <a:t>Comprehensive </a:t>
            </a:r>
            <a:r>
              <a:rPr sz="8450" b="1" spc="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450" b="1" spc="365" dirty="0">
                <a:solidFill>
                  <a:srgbClr val="FFFFFF"/>
                </a:solidFill>
                <a:latin typeface="Times New Roman"/>
                <a:cs typeface="Times New Roman"/>
              </a:rPr>
              <a:t>Guide </a:t>
            </a:r>
            <a:r>
              <a:rPr sz="8450" b="1" spc="37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8450" b="1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450" b="1" spc="440" dirty="0">
                <a:solidFill>
                  <a:srgbClr val="FFFFFF"/>
                </a:solidFill>
                <a:latin typeface="Times New Roman"/>
                <a:cs typeface="Times New Roman"/>
              </a:rPr>
              <a:t>Descriptive </a:t>
            </a:r>
            <a:r>
              <a:rPr sz="8450" b="1" spc="35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8450" b="1" spc="3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450" b="1" spc="38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84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4569460" cy="9283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5900" spc="300" dirty="0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sz="59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0" y="3251513"/>
            <a:ext cx="7710699" cy="343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75"/>
              </a:spcBef>
            </a:pPr>
            <a:r>
              <a:rPr sz="3200" b="1" spc="1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b="1" spc="-7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b="1" spc="-1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b="1" spc="2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b="1" spc="-16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b="1" spc="-9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b="1" spc="-1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3200" b="1" spc="-4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b="1" spc="-9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b="1" spc="-155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3200" b="1" spc="-7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b="1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b="1" spc="-11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b="1" spc="-4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b="1" spc="-11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b="1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b="1" spc="-11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b="1" spc="-4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b="1" spc="-11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b="1" spc="-9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3200" b="1" spc="-13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3200" b="1" spc="-1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b="1" spc="-9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b="1" spc="-14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b="1" spc="-19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85" dirty="0">
                <a:solidFill>
                  <a:schemeClr val="bg1"/>
                </a:solidFill>
                <a:latin typeface="Verdana"/>
                <a:cs typeface="Verdana"/>
              </a:rPr>
              <a:t>n  </a:t>
            </a:r>
            <a:r>
              <a:rPr sz="3200" spc="5" dirty="0">
                <a:solidFill>
                  <a:schemeClr val="bg1"/>
                </a:solidFill>
                <a:latin typeface="Verdana"/>
                <a:cs typeface="Verdana"/>
              </a:rPr>
              <a:t>essential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25" dirty="0">
                <a:solidFill>
                  <a:schemeClr val="bg1"/>
                </a:solidFill>
                <a:latin typeface="Verdana"/>
                <a:cs typeface="Verdana"/>
              </a:rPr>
              <a:t>tool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for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85" dirty="0">
                <a:solidFill>
                  <a:schemeClr val="bg1"/>
                </a:solidFill>
                <a:latin typeface="Verdana"/>
                <a:cs typeface="Verdana"/>
              </a:rPr>
              <a:t>making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0" dirty="0">
                <a:solidFill>
                  <a:schemeClr val="bg1"/>
                </a:solidFill>
                <a:latin typeface="Verdana"/>
                <a:cs typeface="Verdana"/>
              </a:rPr>
              <a:t>sense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chemeClr val="bg1"/>
                </a:solidFill>
                <a:latin typeface="Verdana"/>
                <a:cs typeface="Verdana"/>
              </a:rPr>
              <a:t>of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chemeClr val="bg1"/>
                </a:solidFill>
                <a:latin typeface="Verdana"/>
                <a:cs typeface="Verdana"/>
              </a:rPr>
              <a:t>large </a:t>
            </a:r>
            <a:r>
              <a:rPr sz="3200" spc="-84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et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37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28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3200" spc="-9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370" dirty="0">
                <a:solidFill>
                  <a:schemeClr val="bg1"/>
                </a:solidFill>
                <a:latin typeface="Verdana"/>
                <a:cs typeface="Verdana"/>
              </a:rPr>
              <a:t>,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30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70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ill  </a:t>
            </a:r>
            <a:r>
              <a:rPr sz="3200" spc="9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2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-150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5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Verdana"/>
                <a:cs typeface="Verdana"/>
              </a:rPr>
              <a:t>b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114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9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9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-2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114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-7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-150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3200" spc="25" dirty="0">
                <a:solidFill>
                  <a:schemeClr val="bg1"/>
                </a:solidFill>
                <a:latin typeface="Verdana"/>
                <a:cs typeface="Verdana"/>
              </a:rPr>
              <a:t>e  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3200" spc="-12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195" dirty="0">
                <a:solidFill>
                  <a:schemeClr val="bg1"/>
                </a:solidFill>
                <a:latin typeface="Verdana"/>
                <a:cs typeface="Verdana"/>
              </a:rPr>
              <a:t>mp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-2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9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85" dirty="0">
                <a:solidFill>
                  <a:schemeClr val="bg1"/>
                </a:solidFill>
                <a:latin typeface="Verdana"/>
                <a:cs typeface="Verdana"/>
              </a:rPr>
              <a:t>n  </a:t>
            </a:r>
            <a:r>
              <a:rPr sz="320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320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3200" spc="114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200" spc="24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sz="32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3200" spc="15" dirty="0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sz="32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320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3200" spc="170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sz="3200" spc="-37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endParaRPr sz="3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595</Words>
  <Application>Microsoft Office PowerPoint</Application>
  <PresentationFormat>Custom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Cambria</vt:lpstr>
      <vt:lpstr>Georgia</vt:lpstr>
      <vt:lpstr>Roboto</vt:lpstr>
      <vt:lpstr>Roboto Slab</vt:lpstr>
      <vt:lpstr>Tahoma</vt:lpstr>
      <vt:lpstr>Times New Roman</vt:lpstr>
      <vt:lpstr>Trebuchet MS</vt:lpstr>
      <vt:lpstr>Verdana</vt:lpstr>
      <vt:lpstr>Office Theme</vt:lpstr>
      <vt:lpstr>PowerPoint Presentation</vt:lpstr>
      <vt:lpstr>Introduction</vt:lpstr>
      <vt:lpstr>Types of Data</vt:lpstr>
      <vt:lpstr>Data Analysis Techniques</vt:lpstr>
      <vt:lpstr>Data Analysis Tools</vt:lpstr>
      <vt:lpstr>SOFTWARE USED   </vt:lpstr>
      <vt:lpstr>Beneﬁts of Data Analysis</vt:lpstr>
      <vt:lpstr>PowerPoint Presentation</vt:lpstr>
      <vt:lpstr>Introduction</vt:lpstr>
      <vt:lpstr>Data Visualization</vt:lpstr>
      <vt:lpstr>Credit Cards</vt:lpstr>
      <vt:lpstr>Credit Card Usage</vt:lpstr>
      <vt:lpstr>OBJECTIVES</vt:lpstr>
      <vt:lpstr>PowerPoint Presentation</vt:lpstr>
      <vt:lpstr>Results</vt:lpstr>
      <vt:lpstr>PowerPoint Presentation</vt:lpstr>
      <vt:lpstr>PowerPoint Presentation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Neha</cp:lastModifiedBy>
  <cp:revision>4</cp:revision>
  <dcterms:created xsi:type="dcterms:W3CDTF">2023-05-21T14:19:46Z</dcterms:created>
  <dcterms:modified xsi:type="dcterms:W3CDTF">2023-05-21T15:09:52Z</dcterms:modified>
</cp:coreProperties>
</file>