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71" r:id="rId3"/>
    <p:sldId id="257" r:id="rId4"/>
    <p:sldId id="272" r:id="rId5"/>
    <p:sldId id="273" r:id="rId6"/>
    <p:sldId id="288" r:id="rId7"/>
    <p:sldId id="284" r:id="rId8"/>
    <p:sldId id="275" r:id="rId9"/>
    <p:sldId id="274" r:id="rId10"/>
    <p:sldId id="276" r:id="rId11"/>
    <p:sldId id="278" r:id="rId12"/>
    <p:sldId id="277" r:id="rId13"/>
    <p:sldId id="280" r:id="rId14"/>
    <p:sldId id="279" r:id="rId15"/>
    <p:sldId id="282" r:id="rId16"/>
    <p:sldId id="283" r:id="rId17"/>
    <p:sldId id="281" r:id="rId18"/>
    <p:sldId id="266" r:id="rId19"/>
    <p:sldId id="270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000"/>
    <a:srgbClr val="E5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363D9-53B6-433E-9DEF-AF94D1814F4C}" v="2" dt="2021-04-28T18:50:34.954"/>
    <p1510:client id="{1A0D785B-EF8A-4762-BFB7-2B676AACBA4A}" v="1708" dt="2021-04-30T15:48:03.572"/>
    <p1510:client id="{D168A3C9-92D1-452F-A60E-0105C62474B2}" v="1640" dt="2021-04-28T18:50:03.087"/>
    <p1510:client id="{F6B5C4D1-0FDF-4948-AD05-694FDE8A9CFB}" v="377" dt="2021-04-29T02:59:01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04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7BC925-5A2F-0648-BBDE-6B8787EC545D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352B88-796D-134E-8C55-D34E40660F4A}">
      <dgm:prSet phldrT="[Text]" custT="1"/>
      <dgm:spPr/>
      <dgm:t>
        <a:bodyPr/>
        <a:lstStyle/>
        <a:p>
          <a:r>
            <a:rPr lang="en-US" sz="2800" b="1" dirty="0">
              <a:latin typeface="Comic Sans MS" panose="030F0902030302020204" pitchFamily="66" charset="0"/>
            </a:rPr>
            <a:t>STAYZE</a:t>
          </a:r>
        </a:p>
      </dgm:t>
    </dgm:pt>
    <dgm:pt modelId="{36216D4C-F473-CC40-B066-C6A64772F28B}" type="parTrans" cxnId="{E6C0A441-5DF1-1840-8AFE-822519B05D86}">
      <dgm:prSet/>
      <dgm:spPr/>
      <dgm:t>
        <a:bodyPr/>
        <a:lstStyle/>
        <a:p>
          <a:endParaRPr lang="en-US"/>
        </a:p>
      </dgm:t>
    </dgm:pt>
    <dgm:pt modelId="{3ADD6BAD-EA7D-BB41-BEE5-F3FA6F123B02}" type="sibTrans" cxnId="{E6C0A441-5DF1-1840-8AFE-822519B05D86}">
      <dgm:prSet/>
      <dgm:spPr/>
      <dgm:t>
        <a:bodyPr/>
        <a:lstStyle/>
        <a:p>
          <a:endParaRPr lang="en-US"/>
        </a:p>
      </dgm:t>
    </dgm:pt>
    <dgm:pt modelId="{14313789-A19F-0D4E-825C-B20421180633}">
      <dgm:prSet phldrT="[Text]" custT="1"/>
      <dgm:spPr/>
      <dgm:t>
        <a:bodyPr/>
        <a:lstStyle/>
        <a:p>
          <a:r>
            <a:rPr lang="en-US" sz="1400" b="1" dirty="0">
              <a:latin typeface="Comic Sans MS" panose="030F0902030302020204" pitchFamily="66" charset="0"/>
            </a:rPr>
            <a:t>Hosts</a:t>
          </a:r>
        </a:p>
      </dgm:t>
    </dgm:pt>
    <dgm:pt modelId="{7840DD8E-9D29-024F-AE59-E77E6239E32D}" type="parTrans" cxnId="{0D4F0813-C498-B64F-B968-A18D87392B50}">
      <dgm:prSet/>
      <dgm:spPr/>
      <dgm:t>
        <a:bodyPr/>
        <a:lstStyle/>
        <a:p>
          <a:endParaRPr lang="en-US"/>
        </a:p>
      </dgm:t>
    </dgm:pt>
    <dgm:pt modelId="{7C97B6E5-37E7-CD40-A273-82A12A31B8BF}" type="sibTrans" cxnId="{0D4F0813-C498-B64F-B968-A18D87392B50}">
      <dgm:prSet/>
      <dgm:spPr/>
      <dgm:t>
        <a:bodyPr/>
        <a:lstStyle/>
        <a:p>
          <a:endParaRPr lang="en-US"/>
        </a:p>
      </dgm:t>
    </dgm:pt>
    <dgm:pt modelId="{091A9ADA-F8AE-9944-823E-8FA68016281D}">
      <dgm:prSet phldrT="[Text]" custT="1"/>
      <dgm:spPr/>
      <dgm:t>
        <a:bodyPr/>
        <a:lstStyle/>
        <a:p>
          <a:r>
            <a:rPr lang="en-US" sz="1400" b="1" dirty="0">
              <a:latin typeface="Comic Sans MS" panose="030F0902030302020204" pitchFamily="66" charset="0"/>
            </a:rPr>
            <a:t>Employees</a:t>
          </a:r>
        </a:p>
      </dgm:t>
    </dgm:pt>
    <dgm:pt modelId="{70BA990E-5029-9847-BA14-54277BC5F7D4}" type="parTrans" cxnId="{4A96F503-42F8-FF42-9D10-4B69C8CD390B}">
      <dgm:prSet/>
      <dgm:spPr/>
      <dgm:t>
        <a:bodyPr/>
        <a:lstStyle/>
        <a:p>
          <a:endParaRPr lang="en-US"/>
        </a:p>
      </dgm:t>
    </dgm:pt>
    <dgm:pt modelId="{EE0F9AD0-8080-0A49-B977-52A5ED751C82}" type="sibTrans" cxnId="{4A96F503-42F8-FF42-9D10-4B69C8CD390B}">
      <dgm:prSet/>
      <dgm:spPr/>
      <dgm:t>
        <a:bodyPr/>
        <a:lstStyle/>
        <a:p>
          <a:endParaRPr lang="en-US"/>
        </a:p>
      </dgm:t>
    </dgm:pt>
    <dgm:pt modelId="{1AB6F3C4-AFA5-5F45-8CFC-6DE067905415}">
      <dgm:prSet phldrT="[Text]" custT="1"/>
      <dgm:spPr/>
      <dgm:t>
        <a:bodyPr/>
        <a:lstStyle/>
        <a:p>
          <a:r>
            <a:rPr lang="en-US" sz="1400" b="1" dirty="0">
              <a:latin typeface="Comic Sans MS" panose="030F0902030302020204" pitchFamily="66" charset="0"/>
            </a:rPr>
            <a:t>Shareholders</a:t>
          </a:r>
        </a:p>
      </dgm:t>
    </dgm:pt>
    <dgm:pt modelId="{B862289A-6F51-2A44-913C-7DBA992FF2C8}" type="parTrans" cxnId="{AA0014BB-4ECA-3D4C-95FF-4433D834E7A1}">
      <dgm:prSet/>
      <dgm:spPr/>
      <dgm:t>
        <a:bodyPr/>
        <a:lstStyle/>
        <a:p>
          <a:endParaRPr lang="en-US"/>
        </a:p>
      </dgm:t>
    </dgm:pt>
    <dgm:pt modelId="{3F67C064-4C62-8D48-BCDA-614E67887786}" type="sibTrans" cxnId="{AA0014BB-4ECA-3D4C-95FF-4433D834E7A1}">
      <dgm:prSet/>
      <dgm:spPr/>
      <dgm:t>
        <a:bodyPr/>
        <a:lstStyle/>
        <a:p>
          <a:endParaRPr lang="en-US"/>
        </a:p>
      </dgm:t>
    </dgm:pt>
    <dgm:pt modelId="{1E4FD7C8-2240-8546-8E4B-28E14B315E31}">
      <dgm:prSet phldrT="[Text]" custT="1"/>
      <dgm:spPr/>
      <dgm:t>
        <a:bodyPr/>
        <a:lstStyle/>
        <a:p>
          <a:r>
            <a:rPr lang="en-US" sz="1400" b="1" dirty="0">
              <a:latin typeface="Comic Sans MS" panose="030F0902030302020204" pitchFamily="66" charset="0"/>
            </a:rPr>
            <a:t>Guests</a:t>
          </a:r>
        </a:p>
      </dgm:t>
    </dgm:pt>
    <dgm:pt modelId="{A788235E-B727-CD4E-851E-A7C1A44D5DA9}" type="parTrans" cxnId="{2F431067-7710-E443-AB54-993726F796DB}">
      <dgm:prSet/>
      <dgm:spPr/>
      <dgm:t>
        <a:bodyPr/>
        <a:lstStyle/>
        <a:p>
          <a:endParaRPr lang="en-US"/>
        </a:p>
      </dgm:t>
    </dgm:pt>
    <dgm:pt modelId="{9869BAA5-C06E-CE47-94E7-61188CCF1E53}" type="sibTrans" cxnId="{2F431067-7710-E443-AB54-993726F796DB}">
      <dgm:prSet/>
      <dgm:spPr/>
      <dgm:t>
        <a:bodyPr/>
        <a:lstStyle/>
        <a:p>
          <a:endParaRPr lang="en-US"/>
        </a:p>
      </dgm:t>
    </dgm:pt>
    <dgm:pt modelId="{A711CAE1-6A48-5947-8CA8-C3FB7268925C}">
      <dgm:prSet custT="1"/>
      <dgm:spPr/>
      <dgm:t>
        <a:bodyPr/>
        <a:lstStyle/>
        <a:p>
          <a:r>
            <a:rPr lang="en-US" sz="1400" b="1" dirty="0">
              <a:latin typeface="Comic Sans MS" panose="030F0902030302020204" pitchFamily="66" charset="0"/>
            </a:rPr>
            <a:t>Communities</a:t>
          </a:r>
        </a:p>
      </dgm:t>
    </dgm:pt>
    <dgm:pt modelId="{FA518D9F-5F44-A843-B2BA-78C081B1D74F}" type="parTrans" cxnId="{341F2BDE-6760-1B4E-8804-2CDAA3D5495B}">
      <dgm:prSet/>
      <dgm:spPr/>
      <dgm:t>
        <a:bodyPr/>
        <a:lstStyle/>
        <a:p>
          <a:endParaRPr lang="en-US"/>
        </a:p>
      </dgm:t>
    </dgm:pt>
    <dgm:pt modelId="{A083B003-D446-BF4B-946D-28E11F041EAC}" type="sibTrans" cxnId="{341F2BDE-6760-1B4E-8804-2CDAA3D5495B}">
      <dgm:prSet/>
      <dgm:spPr/>
      <dgm:t>
        <a:bodyPr/>
        <a:lstStyle/>
        <a:p>
          <a:endParaRPr lang="en-US"/>
        </a:p>
      </dgm:t>
    </dgm:pt>
    <dgm:pt modelId="{961A37C0-6E8C-7F4D-AE83-5EF5644FBA91}" type="pres">
      <dgm:prSet presAssocID="{F27BC925-5A2F-0648-BBDE-6B8787EC545D}" presName="composite" presStyleCnt="0">
        <dgm:presLayoutVars>
          <dgm:chMax val="1"/>
          <dgm:dir/>
          <dgm:resizeHandles val="exact"/>
        </dgm:presLayoutVars>
      </dgm:prSet>
      <dgm:spPr/>
    </dgm:pt>
    <dgm:pt modelId="{BC571441-93C1-074C-9C89-5A40DE5A9139}" type="pres">
      <dgm:prSet presAssocID="{F27BC925-5A2F-0648-BBDE-6B8787EC545D}" presName="radial" presStyleCnt="0">
        <dgm:presLayoutVars>
          <dgm:animLvl val="ctr"/>
        </dgm:presLayoutVars>
      </dgm:prSet>
      <dgm:spPr/>
    </dgm:pt>
    <dgm:pt modelId="{918ACB82-4C20-C146-9FE0-374604566812}" type="pres">
      <dgm:prSet presAssocID="{00352B88-796D-134E-8C55-D34E40660F4A}" presName="centerShape" presStyleLbl="vennNode1" presStyleIdx="0" presStyleCnt="6"/>
      <dgm:spPr/>
    </dgm:pt>
    <dgm:pt modelId="{CDCB7BDD-4AB6-1A4C-9C05-EED5B85D9D4A}" type="pres">
      <dgm:prSet presAssocID="{14313789-A19F-0D4E-825C-B20421180633}" presName="node" presStyleLbl="vennNode1" presStyleIdx="1" presStyleCnt="6" custScaleX="116677" custScaleY="113099" custRadScaleRad="100005" custRadScaleInc="608">
        <dgm:presLayoutVars>
          <dgm:bulletEnabled val="1"/>
        </dgm:presLayoutVars>
      </dgm:prSet>
      <dgm:spPr/>
    </dgm:pt>
    <dgm:pt modelId="{5D515EDF-2587-1C40-B09A-66E2532579AD}" type="pres">
      <dgm:prSet presAssocID="{091A9ADA-F8AE-9944-823E-8FA68016281D}" presName="node" presStyleLbl="vennNode1" presStyleIdx="2" presStyleCnt="6" custScaleX="108558" custScaleY="110583">
        <dgm:presLayoutVars>
          <dgm:bulletEnabled val="1"/>
        </dgm:presLayoutVars>
      </dgm:prSet>
      <dgm:spPr/>
    </dgm:pt>
    <dgm:pt modelId="{C43D4144-7AAC-8543-BAD4-40430F04B2A8}" type="pres">
      <dgm:prSet presAssocID="{1AB6F3C4-AFA5-5F45-8CFC-6DE067905415}" presName="node" presStyleLbl="vennNode1" presStyleIdx="3" presStyleCnt="6" custScaleX="124643" custScaleY="112983">
        <dgm:presLayoutVars>
          <dgm:bulletEnabled val="1"/>
        </dgm:presLayoutVars>
      </dgm:prSet>
      <dgm:spPr/>
    </dgm:pt>
    <dgm:pt modelId="{E52D767F-189C-CD4E-9818-68797B5C256C}" type="pres">
      <dgm:prSet presAssocID="{A711CAE1-6A48-5947-8CA8-C3FB7268925C}" presName="node" presStyleLbl="vennNode1" presStyleIdx="4" presStyleCnt="6" custScaleX="119555" custScaleY="112867">
        <dgm:presLayoutVars>
          <dgm:bulletEnabled val="1"/>
        </dgm:presLayoutVars>
      </dgm:prSet>
      <dgm:spPr/>
    </dgm:pt>
    <dgm:pt modelId="{27AE5F02-75A9-4840-BB06-F35BE115DD55}" type="pres">
      <dgm:prSet presAssocID="{1E4FD7C8-2240-8546-8E4B-28E14B315E31}" presName="node" presStyleLbl="vennNode1" presStyleIdx="5" presStyleCnt="6" custScaleX="121506" custScaleY="117133">
        <dgm:presLayoutVars>
          <dgm:bulletEnabled val="1"/>
        </dgm:presLayoutVars>
      </dgm:prSet>
      <dgm:spPr/>
    </dgm:pt>
  </dgm:ptLst>
  <dgm:cxnLst>
    <dgm:cxn modelId="{4A96F503-42F8-FF42-9D10-4B69C8CD390B}" srcId="{00352B88-796D-134E-8C55-D34E40660F4A}" destId="{091A9ADA-F8AE-9944-823E-8FA68016281D}" srcOrd="1" destOrd="0" parTransId="{70BA990E-5029-9847-BA14-54277BC5F7D4}" sibTransId="{EE0F9AD0-8080-0A49-B977-52A5ED751C82}"/>
    <dgm:cxn modelId="{EC38B004-AE1D-4744-A386-62B3E64111E9}" type="presOf" srcId="{1E4FD7C8-2240-8546-8E4B-28E14B315E31}" destId="{27AE5F02-75A9-4840-BB06-F35BE115DD55}" srcOrd="0" destOrd="0" presId="urn:microsoft.com/office/officeart/2005/8/layout/radial3"/>
    <dgm:cxn modelId="{E9450610-EC3D-1444-9DFB-B89615138176}" type="presOf" srcId="{00352B88-796D-134E-8C55-D34E40660F4A}" destId="{918ACB82-4C20-C146-9FE0-374604566812}" srcOrd="0" destOrd="0" presId="urn:microsoft.com/office/officeart/2005/8/layout/radial3"/>
    <dgm:cxn modelId="{0D4F0813-C498-B64F-B968-A18D87392B50}" srcId="{00352B88-796D-134E-8C55-D34E40660F4A}" destId="{14313789-A19F-0D4E-825C-B20421180633}" srcOrd="0" destOrd="0" parTransId="{7840DD8E-9D29-024F-AE59-E77E6239E32D}" sibTransId="{7C97B6E5-37E7-CD40-A273-82A12A31B8BF}"/>
    <dgm:cxn modelId="{E6C0A441-5DF1-1840-8AFE-822519B05D86}" srcId="{F27BC925-5A2F-0648-BBDE-6B8787EC545D}" destId="{00352B88-796D-134E-8C55-D34E40660F4A}" srcOrd="0" destOrd="0" parTransId="{36216D4C-F473-CC40-B066-C6A64772F28B}" sibTransId="{3ADD6BAD-EA7D-BB41-BEE5-F3FA6F123B02}"/>
    <dgm:cxn modelId="{DC137B49-A706-CD4D-ACB1-7A98B893D53C}" type="presOf" srcId="{1AB6F3C4-AFA5-5F45-8CFC-6DE067905415}" destId="{C43D4144-7AAC-8543-BAD4-40430F04B2A8}" srcOrd="0" destOrd="0" presId="urn:microsoft.com/office/officeart/2005/8/layout/radial3"/>
    <dgm:cxn modelId="{7D6F8166-2BAB-ED45-AD27-014764529361}" type="presOf" srcId="{14313789-A19F-0D4E-825C-B20421180633}" destId="{CDCB7BDD-4AB6-1A4C-9C05-EED5B85D9D4A}" srcOrd="0" destOrd="0" presId="urn:microsoft.com/office/officeart/2005/8/layout/radial3"/>
    <dgm:cxn modelId="{2F431067-7710-E443-AB54-993726F796DB}" srcId="{00352B88-796D-134E-8C55-D34E40660F4A}" destId="{1E4FD7C8-2240-8546-8E4B-28E14B315E31}" srcOrd="4" destOrd="0" parTransId="{A788235E-B727-CD4E-851E-A7C1A44D5DA9}" sibTransId="{9869BAA5-C06E-CE47-94E7-61188CCF1E53}"/>
    <dgm:cxn modelId="{303EE79C-D596-5648-9C0F-76A8DC367BF5}" type="presOf" srcId="{A711CAE1-6A48-5947-8CA8-C3FB7268925C}" destId="{E52D767F-189C-CD4E-9818-68797B5C256C}" srcOrd="0" destOrd="0" presId="urn:microsoft.com/office/officeart/2005/8/layout/radial3"/>
    <dgm:cxn modelId="{55EA6EAA-259D-7141-85BD-F39F1F02CB57}" type="presOf" srcId="{091A9ADA-F8AE-9944-823E-8FA68016281D}" destId="{5D515EDF-2587-1C40-B09A-66E2532579AD}" srcOrd="0" destOrd="0" presId="urn:microsoft.com/office/officeart/2005/8/layout/radial3"/>
    <dgm:cxn modelId="{AA0014BB-4ECA-3D4C-95FF-4433D834E7A1}" srcId="{00352B88-796D-134E-8C55-D34E40660F4A}" destId="{1AB6F3C4-AFA5-5F45-8CFC-6DE067905415}" srcOrd="2" destOrd="0" parTransId="{B862289A-6F51-2A44-913C-7DBA992FF2C8}" sibTransId="{3F67C064-4C62-8D48-BCDA-614E67887786}"/>
    <dgm:cxn modelId="{341F2BDE-6760-1B4E-8804-2CDAA3D5495B}" srcId="{00352B88-796D-134E-8C55-D34E40660F4A}" destId="{A711CAE1-6A48-5947-8CA8-C3FB7268925C}" srcOrd="3" destOrd="0" parTransId="{FA518D9F-5F44-A843-B2BA-78C081B1D74F}" sibTransId="{A083B003-D446-BF4B-946D-28E11F041EAC}"/>
    <dgm:cxn modelId="{D1F172F6-40D4-E04E-BA13-0C2F36DE3621}" type="presOf" srcId="{F27BC925-5A2F-0648-BBDE-6B8787EC545D}" destId="{961A37C0-6E8C-7F4D-AE83-5EF5644FBA91}" srcOrd="0" destOrd="0" presId="urn:microsoft.com/office/officeart/2005/8/layout/radial3"/>
    <dgm:cxn modelId="{EF81BAE9-A212-6D49-836F-74548BE4476A}" type="presParOf" srcId="{961A37C0-6E8C-7F4D-AE83-5EF5644FBA91}" destId="{BC571441-93C1-074C-9C89-5A40DE5A9139}" srcOrd="0" destOrd="0" presId="urn:microsoft.com/office/officeart/2005/8/layout/radial3"/>
    <dgm:cxn modelId="{4803FDB9-8653-574A-9818-BCB2B50195EB}" type="presParOf" srcId="{BC571441-93C1-074C-9C89-5A40DE5A9139}" destId="{918ACB82-4C20-C146-9FE0-374604566812}" srcOrd="0" destOrd="0" presId="urn:microsoft.com/office/officeart/2005/8/layout/radial3"/>
    <dgm:cxn modelId="{E1568764-F022-D84D-BF12-2B53F1C3D4B0}" type="presParOf" srcId="{BC571441-93C1-074C-9C89-5A40DE5A9139}" destId="{CDCB7BDD-4AB6-1A4C-9C05-EED5B85D9D4A}" srcOrd="1" destOrd="0" presId="urn:microsoft.com/office/officeart/2005/8/layout/radial3"/>
    <dgm:cxn modelId="{BBC6535F-4981-C44A-B61C-0D392C9023B3}" type="presParOf" srcId="{BC571441-93C1-074C-9C89-5A40DE5A9139}" destId="{5D515EDF-2587-1C40-B09A-66E2532579AD}" srcOrd="2" destOrd="0" presId="urn:microsoft.com/office/officeart/2005/8/layout/radial3"/>
    <dgm:cxn modelId="{736C63B0-1091-EF49-A3EE-BA0CEF5DF194}" type="presParOf" srcId="{BC571441-93C1-074C-9C89-5A40DE5A9139}" destId="{C43D4144-7AAC-8543-BAD4-40430F04B2A8}" srcOrd="3" destOrd="0" presId="urn:microsoft.com/office/officeart/2005/8/layout/radial3"/>
    <dgm:cxn modelId="{D3E84DF8-CBF5-9A42-A6F1-494E8C13DEC0}" type="presParOf" srcId="{BC571441-93C1-074C-9C89-5A40DE5A9139}" destId="{E52D767F-189C-CD4E-9818-68797B5C256C}" srcOrd="4" destOrd="0" presId="urn:microsoft.com/office/officeart/2005/8/layout/radial3"/>
    <dgm:cxn modelId="{7FCE26E9-4D93-5340-B107-A0760E1667CC}" type="presParOf" srcId="{BC571441-93C1-074C-9C89-5A40DE5A9139}" destId="{27AE5F02-75A9-4840-BB06-F35BE115DD55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BE16D4-CC6E-3643-BC2B-DE3FBB3ECEDA}" type="doc">
      <dgm:prSet loTypeId="urn:microsoft.com/office/officeart/2005/8/layout/b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776E8-45AD-214F-8B75-EEBF92991FC7}">
      <dgm:prSet phldrT="[Text]"/>
      <dgm:spPr/>
      <dgm:t>
        <a:bodyPr/>
        <a:lstStyle/>
        <a:p>
          <a:r>
            <a:rPr lang="en-US" dirty="0">
              <a:latin typeface="Comic Sans MS" panose="030F0902030302020204" pitchFamily="66" charset="0"/>
            </a:rPr>
            <a:t>Acquire data</a:t>
          </a:r>
        </a:p>
      </dgm:t>
    </dgm:pt>
    <dgm:pt modelId="{2AB2B3F4-AFEA-8945-910F-AE0CFE9AB7F7}" type="parTrans" cxnId="{9D8E16A2-3E3B-A742-B49F-DD82ED52742F}">
      <dgm:prSet/>
      <dgm:spPr/>
      <dgm:t>
        <a:bodyPr/>
        <a:lstStyle/>
        <a:p>
          <a:endParaRPr lang="en-US"/>
        </a:p>
      </dgm:t>
    </dgm:pt>
    <dgm:pt modelId="{D985E289-7209-A148-BB6F-E819848523C9}" type="sibTrans" cxnId="{9D8E16A2-3E3B-A742-B49F-DD82ED52742F}">
      <dgm:prSet/>
      <dgm:spPr/>
      <dgm:t>
        <a:bodyPr/>
        <a:lstStyle/>
        <a:p>
          <a:endParaRPr lang="en-US"/>
        </a:p>
      </dgm:t>
    </dgm:pt>
    <dgm:pt modelId="{62C32EE3-E923-FD48-B13F-6A754F2E9EE6}">
      <dgm:prSet phldrT="[Text]" custT="1"/>
      <dgm:spPr/>
      <dgm:t>
        <a:bodyPr/>
        <a:lstStyle/>
        <a:p>
          <a:r>
            <a:rPr lang="en-US" sz="1400" b="1" dirty="0">
              <a:latin typeface="Comic Sans MS" panose="030F0902030302020204" pitchFamily="66" charset="0"/>
            </a:rPr>
            <a:t>Visualize</a:t>
          </a:r>
        </a:p>
      </dgm:t>
    </dgm:pt>
    <dgm:pt modelId="{DFA771AD-8A47-CF4B-8012-BD78A9E3F0EB}" type="parTrans" cxnId="{FACC3636-5BCC-B249-8CC3-8F9EFBBDDF53}">
      <dgm:prSet/>
      <dgm:spPr/>
      <dgm:t>
        <a:bodyPr/>
        <a:lstStyle/>
        <a:p>
          <a:endParaRPr lang="en-US"/>
        </a:p>
      </dgm:t>
    </dgm:pt>
    <dgm:pt modelId="{6A23A6A7-1799-4E43-A411-7EBE53A84012}" type="sibTrans" cxnId="{FACC3636-5BCC-B249-8CC3-8F9EFBBDDF53}">
      <dgm:prSet/>
      <dgm:spPr/>
      <dgm:t>
        <a:bodyPr/>
        <a:lstStyle/>
        <a:p>
          <a:endParaRPr lang="en-US"/>
        </a:p>
      </dgm:t>
    </dgm:pt>
    <dgm:pt modelId="{D3235F94-8FE2-FB46-9EBB-3D4595923BDC}">
      <dgm:prSet phldrT="[Text]" custT="1"/>
      <dgm:spPr/>
      <dgm:t>
        <a:bodyPr/>
        <a:lstStyle/>
        <a:p>
          <a:r>
            <a:rPr lang="en-US" sz="1400" b="1" dirty="0">
              <a:latin typeface="Comic Sans MS" panose="030F0902030302020204" pitchFamily="66" charset="0"/>
            </a:rPr>
            <a:t>Reformat and clean</a:t>
          </a:r>
          <a:endParaRPr lang="en-US" sz="1400" dirty="0">
            <a:latin typeface="Comic Sans MS" panose="030F0902030302020204" pitchFamily="66" charset="0"/>
          </a:endParaRPr>
        </a:p>
      </dgm:t>
    </dgm:pt>
    <dgm:pt modelId="{FF3760CA-174F-2A4B-8DD6-0678082A30A9}" type="parTrans" cxnId="{DCE5CBFB-E135-6941-AEE4-19676AE95B60}">
      <dgm:prSet/>
      <dgm:spPr/>
      <dgm:t>
        <a:bodyPr/>
        <a:lstStyle/>
        <a:p>
          <a:endParaRPr lang="en-US"/>
        </a:p>
      </dgm:t>
    </dgm:pt>
    <dgm:pt modelId="{52C080A5-1902-934D-915B-4496C2B0FB67}" type="sibTrans" cxnId="{DCE5CBFB-E135-6941-AEE4-19676AE95B60}">
      <dgm:prSet/>
      <dgm:spPr/>
      <dgm:t>
        <a:bodyPr/>
        <a:lstStyle/>
        <a:p>
          <a:endParaRPr lang="en-US"/>
        </a:p>
      </dgm:t>
    </dgm:pt>
    <dgm:pt modelId="{D1A0E293-9ECC-654D-841A-1A13B20A2C80}">
      <dgm:prSet phldrT="[Text]" custT="1"/>
      <dgm:spPr/>
      <dgm:t>
        <a:bodyPr/>
        <a:lstStyle/>
        <a:p>
          <a:r>
            <a:rPr lang="en-US" sz="1400" dirty="0">
              <a:latin typeface="Comic Sans MS" panose="030F0902030302020204" pitchFamily="66" charset="0"/>
            </a:rPr>
            <a:t>Model</a:t>
          </a:r>
        </a:p>
      </dgm:t>
    </dgm:pt>
    <dgm:pt modelId="{0727FAEF-992F-D549-89FD-B077A7A6DDD7}" type="parTrans" cxnId="{7F42006E-CA9C-364C-B51D-CF8244D8189D}">
      <dgm:prSet/>
      <dgm:spPr/>
      <dgm:t>
        <a:bodyPr/>
        <a:lstStyle/>
        <a:p>
          <a:endParaRPr lang="en-US"/>
        </a:p>
      </dgm:t>
    </dgm:pt>
    <dgm:pt modelId="{4328004D-BD3C-C243-A182-C94735A770F4}" type="sibTrans" cxnId="{7F42006E-CA9C-364C-B51D-CF8244D8189D}">
      <dgm:prSet/>
      <dgm:spPr/>
      <dgm:t>
        <a:bodyPr/>
        <a:lstStyle/>
        <a:p>
          <a:endParaRPr lang="en-US"/>
        </a:p>
      </dgm:t>
    </dgm:pt>
    <dgm:pt modelId="{6DEBD4E5-EF8A-9A42-9C58-49544DA5F382}">
      <dgm:prSet phldrT="[Text]" custT="1"/>
      <dgm:spPr/>
      <dgm:t>
        <a:bodyPr/>
        <a:lstStyle/>
        <a:p>
          <a:r>
            <a:rPr lang="en-US" sz="1400" dirty="0">
              <a:latin typeface="Comic Sans MS" panose="030F0902030302020204" pitchFamily="66" charset="0"/>
            </a:rPr>
            <a:t>Hyperparameter tuning</a:t>
          </a:r>
        </a:p>
      </dgm:t>
    </dgm:pt>
    <dgm:pt modelId="{44B49855-9310-AF40-9208-5B4F5C39CB01}" type="parTrans" cxnId="{884DE490-C5AB-E74E-9E87-7DDDB988B106}">
      <dgm:prSet/>
      <dgm:spPr/>
      <dgm:t>
        <a:bodyPr/>
        <a:lstStyle/>
        <a:p>
          <a:endParaRPr lang="en-US"/>
        </a:p>
      </dgm:t>
    </dgm:pt>
    <dgm:pt modelId="{14BDF2AA-E549-3048-B2B3-EBB683E9360D}" type="sibTrans" cxnId="{884DE490-C5AB-E74E-9E87-7DDDB988B106}">
      <dgm:prSet/>
      <dgm:spPr/>
      <dgm:t>
        <a:bodyPr/>
        <a:lstStyle/>
        <a:p>
          <a:endParaRPr lang="en-US"/>
        </a:p>
      </dgm:t>
    </dgm:pt>
    <dgm:pt modelId="{4E2B6343-9F73-D847-9E78-4B5B14D5BFDF}">
      <dgm:prSet phldrT="[Text]"/>
      <dgm:spPr/>
      <dgm:t>
        <a:bodyPr/>
        <a:lstStyle/>
        <a:p>
          <a:r>
            <a:rPr lang="en-US" dirty="0">
              <a:latin typeface="Comic Sans MS" panose="030F0902030302020204" pitchFamily="66" charset="0"/>
            </a:rPr>
            <a:t>Result</a:t>
          </a:r>
        </a:p>
      </dgm:t>
    </dgm:pt>
    <dgm:pt modelId="{716126F9-AE04-854B-BBBD-4EA9254CC1D7}" type="parTrans" cxnId="{2F7C2DED-7206-CB4C-91B1-BDDC18B1C9A7}">
      <dgm:prSet/>
      <dgm:spPr/>
      <dgm:t>
        <a:bodyPr/>
        <a:lstStyle/>
        <a:p>
          <a:endParaRPr lang="en-US"/>
        </a:p>
      </dgm:t>
    </dgm:pt>
    <dgm:pt modelId="{955EBF06-E3AD-8C42-8BFA-B171CF9BB31C}" type="sibTrans" cxnId="{2F7C2DED-7206-CB4C-91B1-BDDC18B1C9A7}">
      <dgm:prSet/>
      <dgm:spPr/>
      <dgm:t>
        <a:bodyPr/>
        <a:lstStyle/>
        <a:p>
          <a:endParaRPr lang="en-US"/>
        </a:p>
      </dgm:t>
    </dgm:pt>
    <dgm:pt modelId="{737FDE49-F91F-FA41-B599-4998CF35CE52}">
      <dgm:prSet phldrT="[Text]"/>
      <dgm:spPr/>
      <dgm:t>
        <a:bodyPr/>
        <a:lstStyle/>
        <a:p>
          <a:r>
            <a:rPr lang="en-US" dirty="0">
              <a:latin typeface="Comic Sans MS" panose="030F0902030302020204" pitchFamily="66" charset="0"/>
            </a:rPr>
            <a:t>Insights</a:t>
          </a:r>
        </a:p>
      </dgm:t>
    </dgm:pt>
    <dgm:pt modelId="{BD5C9FA0-223F-4C42-AC74-C64760C6233D}" type="parTrans" cxnId="{DEAAB5A5-1177-E94D-B1EE-9B963BB1CBC4}">
      <dgm:prSet/>
      <dgm:spPr/>
      <dgm:t>
        <a:bodyPr/>
        <a:lstStyle/>
        <a:p>
          <a:endParaRPr lang="en-US"/>
        </a:p>
      </dgm:t>
    </dgm:pt>
    <dgm:pt modelId="{B1290254-3FDE-AA42-BA71-8BFED1B4BEF9}" type="sibTrans" cxnId="{DEAAB5A5-1177-E94D-B1EE-9B963BB1CBC4}">
      <dgm:prSet/>
      <dgm:spPr/>
      <dgm:t>
        <a:bodyPr/>
        <a:lstStyle/>
        <a:p>
          <a:endParaRPr lang="en-US"/>
        </a:p>
      </dgm:t>
    </dgm:pt>
    <dgm:pt modelId="{FF169084-BBEC-4749-997E-56982BA2A8BC}">
      <dgm:prSet phldrT="[Text]" custT="1"/>
      <dgm:spPr/>
      <dgm:t>
        <a:bodyPr/>
        <a:lstStyle/>
        <a:p>
          <a:r>
            <a:rPr lang="en-US" sz="1400" dirty="0">
              <a:latin typeface="Comic Sans MS" panose="030F0902030302020204" pitchFamily="66" charset="0"/>
            </a:rPr>
            <a:t>Explore Data</a:t>
          </a:r>
        </a:p>
      </dgm:t>
    </dgm:pt>
    <dgm:pt modelId="{2E2DFA3E-FDFF-5240-AF7E-B702367FE4E8}" type="parTrans" cxnId="{4A0A470A-6912-C74A-830E-113A7219F735}">
      <dgm:prSet/>
      <dgm:spPr/>
      <dgm:t>
        <a:bodyPr/>
        <a:lstStyle/>
        <a:p>
          <a:endParaRPr lang="en-US"/>
        </a:p>
      </dgm:t>
    </dgm:pt>
    <dgm:pt modelId="{AF010B9A-2689-6341-9B56-1AB8D93077CE}" type="sibTrans" cxnId="{4A0A470A-6912-C74A-830E-113A7219F735}">
      <dgm:prSet/>
      <dgm:spPr/>
      <dgm:t>
        <a:bodyPr/>
        <a:lstStyle/>
        <a:p>
          <a:endParaRPr lang="en-US"/>
        </a:p>
      </dgm:t>
    </dgm:pt>
    <dgm:pt modelId="{C60978D8-9B13-B645-8B22-B4D3F4222946}" type="pres">
      <dgm:prSet presAssocID="{BABE16D4-CC6E-3643-BC2B-DE3FBB3ECEDA}" presName="diagram" presStyleCnt="0">
        <dgm:presLayoutVars>
          <dgm:dir/>
          <dgm:resizeHandles/>
        </dgm:presLayoutVars>
      </dgm:prSet>
      <dgm:spPr/>
    </dgm:pt>
    <dgm:pt modelId="{492ACF38-E016-AB47-B7B0-0FCC203EB10A}" type="pres">
      <dgm:prSet presAssocID="{B43776E8-45AD-214F-8B75-EEBF92991FC7}" presName="firstNode" presStyleLbl="node1" presStyleIdx="0" presStyleCnt="8">
        <dgm:presLayoutVars>
          <dgm:bulletEnabled val="1"/>
        </dgm:presLayoutVars>
      </dgm:prSet>
      <dgm:spPr/>
    </dgm:pt>
    <dgm:pt modelId="{BE2A2C82-2DE1-B54D-846C-0EAB25E44D8E}" type="pres">
      <dgm:prSet presAssocID="{D985E289-7209-A148-BB6F-E819848523C9}" presName="sibTrans" presStyleLbl="sibTrans2D1" presStyleIdx="0" presStyleCnt="7"/>
      <dgm:spPr/>
    </dgm:pt>
    <dgm:pt modelId="{EE69FE82-1373-174A-8CB4-6E8A8F2010E5}" type="pres">
      <dgm:prSet presAssocID="{FF169084-BBEC-4749-997E-56982BA2A8BC}" presName="middleNode" presStyleCnt="0"/>
      <dgm:spPr/>
    </dgm:pt>
    <dgm:pt modelId="{B56152FA-FF80-1F48-88D7-9A6920837D9F}" type="pres">
      <dgm:prSet presAssocID="{FF169084-BBEC-4749-997E-56982BA2A8BC}" presName="padding" presStyleLbl="node1" presStyleIdx="0" presStyleCnt="8"/>
      <dgm:spPr/>
    </dgm:pt>
    <dgm:pt modelId="{E15E141B-BDA6-F34F-B17C-4A9E444CEF00}" type="pres">
      <dgm:prSet presAssocID="{FF169084-BBEC-4749-997E-56982BA2A8BC}" presName="shape" presStyleLbl="node1" presStyleIdx="1" presStyleCnt="8">
        <dgm:presLayoutVars>
          <dgm:bulletEnabled val="1"/>
        </dgm:presLayoutVars>
      </dgm:prSet>
      <dgm:spPr/>
    </dgm:pt>
    <dgm:pt modelId="{B41E6025-37F8-0E48-8E4C-159FFF367F7A}" type="pres">
      <dgm:prSet presAssocID="{AF010B9A-2689-6341-9B56-1AB8D93077CE}" presName="sibTrans" presStyleLbl="sibTrans2D1" presStyleIdx="1" presStyleCnt="7"/>
      <dgm:spPr/>
    </dgm:pt>
    <dgm:pt modelId="{26DF071C-2D25-C243-A6F8-97DC4DD59FEC}" type="pres">
      <dgm:prSet presAssocID="{62C32EE3-E923-FD48-B13F-6A754F2E9EE6}" presName="middleNode" presStyleCnt="0"/>
      <dgm:spPr/>
    </dgm:pt>
    <dgm:pt modelId="{23CDE833-6293-2245-8E1F-32533E5A61C9}" type="pres">
      <dgm:prSet presAssocID="{62C32EE3-E923-FD48-B13F-6A754F2E9EE6}" presName="padding" presStyleLbl="node1" presStyleIdx="1" presStyleCnt="8"/>
      <dgm:spPr/>
    </dgm:pt>
    <dgm:pt modelId="{E50BE799-2889-AB43-9986-6CE538C7413C}" type="pres">
      <dgm:prSet presAssocID="{62C32EE3-E923-FD48-B13F-6A754F2E9EE6}" presName="shape" presStyleLbl="node1" presStyleIdx="2" presStyleCnt="8">
        <dgm:presLayoutVars>
          <dgm:bulletEnabled val="1"/>
        </dgm:presLayoutVars>
      </dgm:prSet>
      <dgm:spPr/>
    </dgm:pt>
    <dgm:pt modelId="{B59E8F63-0748-0F41-8900-D4805403B082}" type="pres">
      <dgm:prSet presAssocID="{6A23A6A7-1799-4E43-A411-7EBE53A84012}" presName="sibTrans" presStyleLbl="sibTrans2D1" presStyleIdx="2" presStyleCnt="7"/>
      <dgm:spPr/>
    </dgm:pt>
    <dgm:pt modelId="{AFA1C3B9-1D1C-864F-9A11-C3F74486C186}" type="pres">
      <dgm:prSet presAssocID="{D3235F94-8FE2-FB46-9EBB-3D4595923BDC}" presName="middleNode" presStyleCnt="0"/>
      <dgm:spPr/>
    </dgm:pt>
    <dgm:pt modelId="{BD2DBCAD-D330-084F-921A-4DADC14DF2E9}" type="pres">
      <dgm:prSet presAssocID="{D3235F94-8FE2-FB46-9EBB-3D4595923BDC}" presName="padding" presStyleLbl="node1" presStyleIdx="2" presStyleCnt="8"/>
      <dgm:spPr/>
    </dgm:pt>
    <dgm:pt modelId="{85FBB771-3A65-AC4B-B652-BDFD615A0079}" type="pres">
      <dgm:prSet presAssocID="{D3235F94-8FE2-FB46-9EBB-3D4595923BDC}" presName="shape" presStyleLbl="node1" presStyleIdx="3" presStyleCnt="8">
        <dgm:presLayoutVars>
          <dgm:bulletEnabled val="1"/>
        </dgm:presLayoutVars>
      </dgm:prSet>
      <dgm:spPr/>
    </dgm:pt>
    <dgm:pt modelId="{D2EC3F3B-7953-194E-91C3-2D26CE2DFF7E}" type="pres">
      <dgm:prSet presAssocID="{52C080A5-1902-934D-915B-4496C2B0FB67}" presName="sibTrans" presStyleLbl="sibTrans2D1" presStyleIdx="3" presStyleCnt="7"/>
      <dgm:spPr/>
    </dgm:pt>
    <dgm:pt modelId="{57AE541D-76FF-344A-8274-0A06A6EBFCAC}" type="pres">
      <dgm:prSet presAssocID="{D1A0E293-9ECC-654D-841A-1A13B20A2C80}" presName="middleNode" presStyleCnt="0"/>
      <dgm:spPr/>
    </dgm:pt>
    <dgm:pt modelId="{CED94327-E3E6-D545-9487-9E071E26A286}" type="pres">
      <dgm:prSet presAssocID="{D1A0E293-9ECC-654D-841A-1A13B20A2C80}" presName="padding" presStyleLbl="node1" presStyleIdx="3" presStyleCnt="8"/>
      <dgm:spPr/>
    </dgm:pt>
    <dgm:pt modelId="{5E6A7501-7D4E-0C40-977B-8B71692C2E7C}" type="pres">
      <dgm:prSet presAssocID="{D1A0E293-9ECC-654D-841A-1A13B20A2C80}" presName="shape" presStyleLbl="node1" presStyleIdx="4" presStyleCnt="8">
        <dgm:presLayoutVars>
          <dgm:bulletEnabled val="1"/>
        </dgm:presLayoutVars>
      </dgm:prSet>
      <dgm:spPr/>
    </dgm:pt>
    <dgm:pt modelId="{7FF806C7-4376-944A-B8CC-318B2E8F6973}" type="pres">
      <dgm:prSet presAssocID="{4328004D-BD3C-C243-A182-C94735A770F4}" presName="sibTrans" presStyleLbl="sibTrans2D1" presStyleIdx="4" presStyleCnt="7"/>
      <dgm:spPr/>
    </dgm:pt>
    <dgm:pt modelId="{F719F425-B5D0-6A42-8E67-8C57679484D0}" type="pres">
      <dgm:prSet presAssocID="{6DEBD4E5-EF8A-9A42-9C58-49544DA5F382}" presName="middleNode" presStyleCnt="0"/>
      <dgm:spPr/>
    </dgm:pt>
    <dgm:pt modelId="{A9ED5F1F-76EF-3F4F-88F9-D2BE4B9C0F02}" type="pres">
      <dgm:prSet presAssocID="{6DEBD4E5-EF8A-9A42-9C58-49544DA5F382}" presName="padding" presStyleLbl="node1" presStyleIdx="4" presStyleCnt="8"/>
      <dgm:spPr/>
    </dgm:pt>
    <dgm:pt modelId="{C38373E3-C205-3B4D-BE8F-8DC0BA34A167}" type="pres">
      <dgm:prSet presAssocID="{6DEBD4E5-EF8A-9A42-9C58-49544DA5F382}" presName="shape" presStyleLbl="node1" presStyleIdx="5" presStyleCnt="8">
        <dgm:presLayoutVars>
          <dgm:bulletEnabled val="1"/>
        </dgm:presLayoutVars>
      </dgm:prSet>
      <dgm:spPr/>
    </dgm:pt>
    <dgm:pt modelId="{743E5121-4E26-434C-AC14-DD75BE998768}" type="pres">
      <dgm:prSet presAssocID="{14BDF2AA-E549-3048-B2B3-EBB683E9360D}" presName="sibTrans" presStyleLbl="sibTrans2D1" presStyleIdx="5" presStyleCnt="7"/>
      <dgm:spPr/>
    </dgm:pt>
    <dgm:pt modelId="{27821931-C917-ED44-8F92-67053229A131}" type="pres">
      <dgm:prSet presAssocID="{4E2B6343-9F73-D847-9E78-4B5B14D5BFDF}" presName="middleNode" presStyleCnt="0"/>
      <dgm:spPr/>
    </dgm:pt>
    <dgm:pt modelId="{AE168D65-5E05-8542-A33C-4400F200BAF4}" type="pres">
      <dgm:prSet presAssocID="{4E2B6343-9F73-D847-9E78-4B5B14D5BFDF}" presName="padding" presStyleLbl="node1" presStyleIdx="5" presStyleCnt="8"/>
      <dgm:spPr/>
    </dgm:pt>
    <dgm:pt modelId="{207714A3-F17C-B341-97DC-E1445A1D9515}" type="pres">
      <dgm:prSet presAssocID="{4E2B6343-9F73-D847-9E78-4B5B14D5BFDF}" presName="shape" presStyleLbl="node1" presStyleIdx="6" presStyleCnt="8">
        <dgm:presLayoutVars>
          <dgm:bulletEnabled val="1"/>
        </dgm:presLayoutVars>
      </dgm:prSet>
      <dgm:spPr/>
    </dgm:pt>
    <dgm:pt modelId="{85B0D525-8B96-B142-9A5D-0EEE1BD69081}" type="pres">
      <dgm:prSet presAssocID="{955EBF06-E3AD-8C42-8BFA-B171CF9BB31C}" presName="sibTrans" presStyleLbl="sibTrans2D1" presStyleIdx="6" presStyleCnt="7"/>
      <dgm:spPr/>
    </dgm:pt>
    <dgm:pt modelId="{E96DD8ED-4A42-634F-B947-FE54607DB749}" type="pres">
      <dgm:prSet presAssocID="{737FDE49-F91F-FA41-B599-4998CF35CE52}" presName="lastNode" presStyleLbl="node1" presStyleIdx="7" presStyleCnt="8">
        <dgm:presLayoutVars>
          <dgm:bulletEnabled val="1"/>
        </dgm:presLayoutVars>
      </dgm:prSet>
      <dgm:spPr/>
    </dgm:pt>
  </dgm:ptLst>
  <dgm:cxnLst>
    <dgm:cxn modelId="{68E6DD08-21EC-994C-AB75-777F7C6D3146}" type="presOf" srcId="{14BDF2AA-E549-3048-B2B3-EBB683E9360D}" destId="{743E5121-4E26-434C-AC14-DD75BE998768}" srcOrd="0" destOrd="0" presId="urn:microsoft.com/office/officeart/2005/8/layout/bProcess2"/>
    <dgm:cxn modelId="{4A0A470A-6912-C74A-830E-113A7219F735}" srcId="{BABE16D4-CC6E-3643-BC2B-DE3FBB3ECEDA}" destId="{FF169084-BBEC-4749-997E-56982BA2A8BC}" srcOrd="1" destOrd="0" parTransId="{2E2DFA3E-FDFF-5240-AF7E-B702367FE4E8}" sibTransId="{AF010B9A-2689-6341-9B56-1AB8D93077CE}"/>
    <dgm:cxn modelId="{DB906519-68E4-9A46-B542-6E6965195D96}" type="presOf" srcId="{FF169084-BBEC-4749-997E-56982BA2A8BC}" destId="{E15E141B-BDA6-F34F-B17C-4A9E444CEF00}" srcOrd="0" destOrd="0" presId="urn:microsoft.com/office/officeart/2005/8/layout/bProcess2"/>
    <dgm:cxn modelId="{2B083030-24A6-2B43-8ED7-B212AD41D57A}" type="presOf" srcId="{6DEBD4E5-EF8A-9A42-9C58-49544DA5F382}" destId="{C38373E3-C205-3B4D-BE8F-8DC0BA34A167}" srcOrd="0" destOrd="0" presId="urn:microsoft.com/office/officeart/2005/8/layout/bProcess2"/>
    <dgm:cxn modelId="{FACC3636-5BCC-B249-8CC3-8F9EFBBDDF53}" srcId="{BABE16D4-CC6E-3643-BC2B-DE3FBB3ECEDA}" destId="{62C32EE3-E923-FD48-B13F-6A754F2E9EE6}" srcOrd="2" destOrd="0" parTransId="{DFA771AD-8A47-CF4B-8012-BD78A9E3F0EB}" sibTransId="{6A23A6A7-1799-4E43-A411-7EBE53A84012}"/>
    <dgm:cxn modelId="{2341BC5D-C19F-6149-8030-E4F0CACA1142}" type="presOf" srcId="{BABE16D4-CC6E-3643-BC2B-DE3FBB3ECEDA}" destId="{C60978D8-9B13-B645-8B22-B4D3F4222946}" srcOrd="0" destOrd="0" presId="urn:microsoft.com/office/officeart/2005/8/layout/bProcess2"/>
    <dgm:cxn modelId="{6FBF8060-4A04-7F46-9AA6-5F7724C2936B}" type="presOf" srcId="{6A23A6A7-1799-4E43-A411-7EBE53A84012}" destId="{B59E8F63-0748-0F41-8900-D4805403B082}" srcOrd="0" destOrd="0" presId="urn:microsoft.com/office/officeart/2005/8/layout/bProcess2"/>
    <dgm:cxn modelId="{D31E7969-2177-924B-A2D7-F033614075D2}" type="presOf" srcId="{52C080A5-1902-934D-915B-4496C2B0FB67}" destId="{D2EC3F3B-7953-194E-91C3-2D26CE2DFF7E}" srcOrd="0" destOrd="0" presId="urn:microsoft.com/office/officeart/2005/8/layout/bProcess2"/>
    <dgm:cxn modelId="{7F42006E-CA9C-364C-B51D-CF8244D8189D}" srcId="{BABE16D4-CC6E-3643-BC2B-DE3FBB3ECEDA}" destId="{D1A0E293-9ECC-654D-841A-1A13B20A2C80}" srcOrd="4" destOrd="0" parTransId="{0727FAEF-992F-D549-89FD-B077A7A6DDD7}" sibTransId="{4328004D-BD3C-C243-A182-C94735A770F4}"/>
    <dgm:cxn modelId="{8562297A-1BCD-5140-9616-77323887BF1D}" type="presOf" srcId="{4E2B6343-9F73-D847-9E78-4B5B14D5BFDF}" destId="{207714A3-F17C-B341-97DC-E1445A1D9515}" srcOrd="0" destOrd="0" presId="urn:microsoft.com/office/officeart/2005/8/layout/bProcess2"/>
    <dgm:cxn modelId="{884DE490-C5AB-E74E-9E87-7DDDB988B106}" srcId="{BABE16D4-CC6E-3643-BC2B-DE3FBB3ECEDA}" destId="{6DEBD4E5-EF8A-9A42-9C58-49544DA5F382}" srcOrd="5" destOrd="0" parTransId="{44B49855-9310-AF40-9208-5B4F5C39CB01}" sibTransId="{14BDF2AA-E549-3048-B2B3-EBB683E9360D}"/>
    <dgm:cxn modelId="{0F5C4F9D-D87B-0D4D-8052-D463808644F9}" type="presOf" srcId="{D1A0E293-9ECC-654D-841A-1A13B20A2C80}" destId="{5E6A7501-7D4E-0C40-977B-8B71692C2E7C}" srcOrd="0" destOrd="0" presId="urn:microsoft.com/office/officeart/2005/8/layout/bProcess2"/>
    <dgm:cxn modelId="{F87327A1-6672-1D42-BE4E-7EBCE295DE6B}" type="presOf" srcId="{AF010B9A-2689-6341-9B56-1AB8D93077CE}" destId="{B41E6025-37F8-0E48-8E4C-159FFF367F7A}" srcOrd="0" destOrd="0" presId="urn:microsoft.com/office/officeart/2005/8/layout/bProcess2"/>
    <dgm:cxn modelId="{9D8E16A2-3E3B-A742-B49F-DD82ED52742F}" srcId="{BABE16D4-CC6E-3643-BC2B-DE3FBB3ECEDA}" destId="{B43776E8-45AD-214F-8B75-EEBF92991FC7}" srcOrd="0" destOrd="0" parTransId="{2AB2B3F4-AFEA-8945-910F-AE0CFE9AB7F7}" sibTransId="{D985E289-7209-A148-BB6F-E819848523C9}"/>
    <dgm:cxn modelId="{B09808A5-B4C1-7B4A-8222-18DCC311B4F5}" type="presOf" srcId="{4328004D-BD3C-C243-A182-C94735A770F4}" destId="{7FF806C7-4376-944A-B8CC-318B2E8F6973}" srcOrd="0" destOrd="0" presId="urn:microsoft.com/office/officeart/2005/8/layout/bProcess2"/>
    <dgm:cxn modelId="{DEAAB5A5-1177-E94D-B1EE-9B963BB1CBC4}" srcId="{BABE16D4-CC6E-3643-BC2B-DE3FBB3ECEDA}" destId="{737FDE49-F91F-FA41-B599-4998CF35CE52}" srcOrd="7" destOrd="0" parTransId="{BD5C9FA0-223F-4C42-AC74-C64760C6233D}" sibTransId="{B1290254-3FDE-AA42-BA71-8BFED1B4BEF9}"/>
    <dgm:cxn modelId="{4BC0CBAA-4DDA-C04B-98EA-1317ADB81CAE}" type="presOf" srcId="{D985E289-7209-A148-BB6F-E819848523C9}" destId="{BE2A2C82-2DE1-B54D-846C-0EAB25E44D8E}" srcOrd="0" destOrd="0" presId="urn:microsoft.com/office/officeart/2005/8/layout/bProcess2"/>
    <dgm:cxn modelId="{3C9074AE-00CB-E14C-A2E8-B03E41D6362F}" type="presOf" srcId="{737FDE49-F91F-FA41-B599-4998CF35CE52}" destId="{E96DD8ED-4A42-634F-B947-FE54607DB749}" srcOrd="0" destOrd="0" presId="urn:microsoft.com/office/officeart/2005/8/layout/bProcess2"/>
    <dgm:cxn modelId="{A74954BB-8DCD-9243-A50C-D6112607F95A}" type="presOf" srcId="{D3235F94-8FE2-FB46-9EBB-3D4595923BDC}" destId="{85FBB771-3A65-AC4B-B652-BDFD615A0079}" srcOrd="0" destOrd="0" presId="urn:microsoft.com/office/officeart/2005/8/layout/bProcess2"/>
    <dgm:cxn modelId="{CA6B88DC-013D-E14C-9DA4-1F78D78F0F68}" type="presOf" srcId="{B43776E8-45AD-214F-8B75-EEBF92991FC7}" destId="{492ACF38-E016-AB47-B7B0-0FCC203EB10A}" srcOrd="0" destOrd="0" presId="urn:microsoft.com/office/officeart/2005/8/layout/bProcess2"/>
    <dgm:cxn modelId="{A23755E7-BC6E-5845-AE3D-66C7AA58712E}" type="presOf" srcId="{955EBF06-E3AD-8C42-8BFA-B171CF9BB31C}" destId="{85B0D525-8B96-B142-9A5D-0EEE1BD69081}" srcOrd="0" destOrd="0" presId="urn:microsoft.com/office/officeart/2005/8/layout/bProcess2"/>
    <dgm:cxn modelId="{2F7C2DED-7206-CB4C-91B1-BDDC18B1C9A7}" srcId="{BABE16D4-CC6E-3643-BC2B-DE3FBB3ECEDA}" destId="{4E2B6343-9F73-D847-9E78-4B5B14D5BFDF}" srcOrd="6" destOrd="0" parTransId="{716126F9-AE04-854B-BBBD-4EA9254CC1D7}" sibTransId="{955EBF06-E3AD-8C42-8BFA-B171CF9BB31C}"/>
    <dgm:cxn modelId="{5AD006F7-8188-1948-8566-8780F3F77D80}" type="presOf" srcId="{62C32EE3-E923-FD48-B13F-6A754F2E9EE6}" destId="{E50BE799-2889-AB43-9986-6CE538C7413C}" srcOrd="0" destOrd="0" presId="urn:microsoft.com/office/officeart/2005/8/layout/bProcess2"/>
    <dgm:cxn modelId="{DCE5CBFB-E135-6941-AEE4-19676AE95B60}" srcId="{BABE16D4-CC6E-3643-BC2B-DE3FBB3ECEDA}" destId="{D3235F94-8FE2-FB46-9EBB-3D4595923BDC}" srcOrd="3" destOrd="0" parTransId="{FF3760CA-174F-2A4B-8DD6-0678082A30A9}" sibTransId="{52C080A5-1902-934D-915B-4496C2B0FB67}"/>
    <dgm:cxn modelId="{8B0334B7-3ED6-514B-B874-A86F193AC4FF}" type="presParOf" srcId="{C60978D8-9B13-B645-8B22-B4D3F4222946}" destId="{492ACF38-E016-AB47-B7B0-0FCC203EB10A}" srcOrd="0" destOrd="0" presId="urn:microsoft.com/office/officeart/2005/8/layout/bProcess2"/>
    <dgm:cxn modelId="{0F3D2296-9E9D-E748-9956-22F89A06076A}" type="presParOf" srcId="{C60978D8-9B13-B645-8B22-B4D3F4222946}" destId="{BE2A2C82-2DE1-B54D-846C-0EAB25E44D8E}" srcOrd="1" destOrd="0" presId="urn:microsoft.com/office/officeart/2005/8/layout/bProcess2"/>
    <dgm:cxn modelId="{074931A2-1CCF-A443-B857-B8F164C9197A}" type="presParOf" srcId="{C60978D8-9B13-B645-8B22-B4D3F4222946}" destId="{EE69FE82-1373-174A-8CB4-6E8A8F2010E5}" srcOrd="2" destOrd="0" presId="urn:microsoft.com/office/officeart/2005/8/layout/bProcess2"/>
    <dgm:cxn modelId="{F387D76E-A030-0D49-91DD-4D2A7F6DF031}" type="presParOf" srcId="{EE69FE82-1373-174A-8CB4-6E8A8F2010E5}" destId="{B56152FA-FF80-1F48-88D7-9A6920837D9F}" srcOrd="0" destOrd="0" presId="urn:microsoft.com/office/officeart/2005/8/layout/bProcess2"/>
    <dgm:cxn modelId="{CAD2AAA5-2A43-3C4C-8726-CFBB5709317E}" type="presParOf" srcId="{EE69FE82-1373-174A-8CB4-6E8A8F2010E5}" destId="{E15E141B-BDA6-F34F-B17C-4A9E444CEF00}" srcOrd="1" destOrd="0" presId="urn:microsoft.com/office/officeart/2005/8/layout/bProcess2"/>
    <dgm:cxn modelId="{7A41328D-44C6-4C40-A366-C0FF08552784}" type="presParOf" srcId="{C60978D8-9B13-B645-8B22-B4D3F4222946}" destId="{B41E6025-37F8-0E48-8E4C-159FFF367F7A}" srcOrd="3" destOrd="0" presId="urn:microsoft.com/office/officeart/2005/8/layout/bProcess2"/>
    <dgm:cxn modelId="{425BF1F3-40B7-1744-85E0-D594198334D0}" type="presParOf" srcId="{C60978D8-9B13-B645-8B22-B4D3F4222946}" destId="{26DF071C-2D25-C243-A6F8-97DC4DD59FEC}" srcOrd="4" destOrd="0" presId="urn:microsoft.com/office/officeart/2005/8/layout/bProcess2"/>
    <dgm:cxn modelId="{84F7F3CF-9ED1-5042-ADCC-DBB095DAF03E}" type="presParOf" srcId="{26DF071C-2D25-C243-A6F8-97DC4DD59FEC}" destId="{23CDE833-6293-2245-8E1F-32533E5A61C9}" srcOrd="0" destOrd="0" presId="urn:microsoft.com/office/officeart/2005/8/layout/bProcess2"/>
    <dgm:cxn modelId="{10D8B444-8E80-4F46-AAF8-E424999A2FA7}" type="presParOf" srcId="{26DF071C-2D25-C243-A6F8-97DC4DD59FEC}" destId="{E50BE799-2889-AB43-9986-6CE538C7413C}" srcOrd="1" destOrd="0" presId="urn:microsoft.com/office/officeart/2005/8/layout/bProcess2"/>
    <dgm:cxn modelId="{8B958E03-83A4-7241-8E96-5B2A2EDDCE8A}" type="presParOf" srcId="{C60978D8-9B13-B645-8B22-B4D3F4222946}" destId="{B59E8F63-0748-0F41-8900-D4805403B082}" srcOrd="5" destOrd="0" presId="urn:microsoft.com/office/officeart/2005/8/layout/bProcess2"/>
    <dgm:cxn modelId="{6067C23D-AE2A-EF44-8228-8515EE396F30}" type="presParOf" srcId="{C60978D8-9B13-B645-8B22-B4D3F4222946}" destId="{AFA1C3B9-1D1C-864F-9A11-C3F74486C186}" srcOrd="6" destOrd="0" presId="urn:microsoft.com/office/officeart/2005/8/layout/bProcess2"/>
    <dgm:cxn modelId="{F18E460A-2049-7147-80A2-F8A9FAC7F9BD}" type="presParOf" srcId="{AFA1C3B9-1D1C-864F-9A11-C3F74486C186}" destId="{BD2DBCAD-D330-084F-921A-4DADC14DF2E9}" srcOrd="0" destOrd="0" presId="urn:microsoft.com/office/officeart/2005/8/layout/bProcess2"/>
    <dgm:cxn modelId="{FFE6FB75-D7B6-5F46-9CEE-23F53FD91DC0}" type="presParOf" srcId="{AFA1C3B9-1D1C-864F-9A11-C3F74486C186}" destId="{85FBB771-3A65-AC4B-B652-BDFD615A0079}" srcOrd="1" destOrd="0" presId="urn:microsoft.com/office/officeart/2005/8/layout/bProcess2"/>
    <dgm:cxn modelId="{E4EA571A-4758-0740-9AEA-23B397B42CC8}" type="presParOf" srcId="{C60978D8-9B13-B645-8B22-B4D3F4222946}" destId="{D2EC3F3B-7953-194E-91C3-2D26CE2DFF7E}" srcOrd="7" destOrd="0" presId="urn:microsoft.com/office/officeart/2005/8/layout/bProcess2"/>
    <dgm:cxn modelId="{0DD3A83C-DCEB-124A-AC47-20A071EC94F8}" type="presParOf" srcId="{C60978D8-9B13-B645-8B22-B4D3F4222946}" destId="{57AE541D-76FF-344A-8274-0A06A6EBFCAC}" srcOrd="8" destOrd="0" presId="urn:microsoft.com/office/officeart/2005/8/layout/bProcess2"/>
    <dgm:cxn modelId="{3B926A4B-0F75-AE4B-AF8E-CF5944DE35E0}" type="presParOf" srcId="{57AE541D-76FF-344A-8274-0A06A6EBFCAC}" destId="{CED94327-E3E6-D545-9487-9E071E26A286}" srcOrd="0" destOrd="0" presId="urn:microsoft.com/office/officeart/2005/8/layout/bProcess2"/>
    <dgm:cxn modelId="{73DC58C8-7F35-7046-A6E3-18BDD8A97F1B}" type="presParOf" srcId="{57AE541D-76FF-344A-8274-0A06A6EBFCAC}" destId="{5E6A7501-7D4E-0C40-977B-8B71692C2E7C}" srcOrd="1" destOrd="0" presId="urn:microsoft.com/office/officeart/2005/8/layout/bProcess2"/>
    <dgm:cxn modelId="{B01C61F0-6B7B-4C46-87C5-E1B13AE3FBF0}" type="presParOf" srcId="{C60978D8-9B13-B645-8B22-B4D3F4222946}" destId="{7FF806C7-4376-944A-B8CC-318B2E8F6973}" srcOrd="9" destOrd="0" presId="urn:microsoft.com/office/officeart/2005/8/layout/bProcess2"/>
    <dgm:cxn modelId="{778DC1EA-A1C4-E64D-967F-2AF0D509715F}" type="presParOf" srcId="{C60978D8-9B13-B645-8B22-B4D3F4222946}" destId="{F719F425-B5D0-6A42-8E67-8C57679484D0}" srcOrd="10" destOrd="0" presId="urn:microsoft.com/office/officeart/2005/8/layout/bProcess2"/>
    <dgm:cxn modelId="{D955FA24-A35B-534B-ABEF-9C8AF3F74DCB}" type="presParOf" srcId="{F719F425-B5D0-6A42-8E67-8C57679484D0}" destId="{A9ED5F1F-76EF-3F4F-88F9-D2BE4B9C0F02}" srcOrd="0" destOrd="0" presId="urn:microsoft.com/office/officeart/2005/8/layout/bProcess2"/>
    <dgm:cxn modelId="{7A59424C-6F19-5943-92C1-5C0782E29EB1}" type="presParOf" srcId="{F719F425-B5D0-6A42-8E67-8C57679484D0}" destId="{C38373E3-C205-3B4D-BE8F-8DC0BA34A167}" srcOrd="1" destOrd="0" presId="urn:microsoft.com/office/officeart/2005/8/layout/bProcess2"/>
    <dgm:cxn modelId="{64B7E11C-BC50-5E42-A99B-3E04E2DD7EEF}" type="presParOf" srcId="{C60978D8-9B13-B645-8B22-B4D3F4222946}" destId="{743E5121-4E26-434C-AC14-DD75BE998768}" srcOrd="11" destOrd="0" presId="urn:microsoft.com/office/officeart/2005/8/layout/bProcess2"/>
    <dgm:cxn modelId="{D6B4E5CC-E9ED-6141-8A0B-EE4554FF07AA}" type="presParOf" srcId="{C60978D8-9B13-B645-8B22-B4D3F4222946}" destId="{27821931-C917-ED44-8F92-67053229A131}" srcOrd="12" destOrd="0" presId="urn:microsoft.com/office/officeart/2005/8/layout/bProcess2"/>
    <dgm:cxn modelId="{9F3B7316-29EB-D847-80E6-692902E87C65}" type="presParOf" srcId="{27821931-C917-ED44-8F92-67053229A131}" destId="{AE168D65-5E05-8542-A33C-4400F200BAF4}" srcOrd="0" destOrd="0" presId="urn:microsoft.com/office/officeart/2005/8/layout/bProcess2"/>
    <dgm:cxn modelId="{3308765C-EA1B-324A-8DF4-1105369FEBAE}" type="presParOf" srcId="{27821931-C917-ED44-8F92-67053229A131}" destId="{207714A3-F17C-B341-97DC-E1445A1D9515}" srcOrd="1" destOrd="0" presId="urn:microsoft.com/office/officeart/2005/8/layout/bProcess2"/>
    <dgm:cxn modelId="{0E968FFB-ECDE-A54D-82CC-602A9599F674}" type="presParOf" srcId="{C60978D8-9B13-B645-8B22-B4D3F4222946}" destId="{85B0D525-8B96-B142-9A5D-0EEE1BD69081}" srcOrd="13" destOrd="0" presId="urn:microsoft.com/office/officeart/2005/8/layout/bProcess2"/>
    <dgm:cxn modelId="{98CCC975-FF0A-3D47-9704-DA6E3791D268}" type="presParOf" srcId="{C60978D8-9B13-B645-8B22-B4D3F4222946}" destId="{E96DD8ED-4A42-634F-B947-FE54607DB749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ACB82-4C20-C146-9FE0-374604566812}">
      <dsp:nvSpPr>
        <dsp:cNvPr id="0" name=""/>
        <dsp:cNvSpPr/>
      </dsp:nvSpPr>
      <dsp:spPr>
        <a:xfrm>
          <a:off x="3803275" y="1174873"/>
          <a:ext cx="2722540" cy="27225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omic Sans MS" panose="030F0902030302020204" pitchFamily="66" charset="0"/>
            </a:rPr>
            <a:t>STAYZE</a:t>
          </a:r>
        </a:p>
      </dsp:txBody>
      <dsp:txXfrm>
        <a:off x="4201982" y="1573580"/>
        <a:ext cx="1925126" cy="1925126"/>
      </dsp:txXfrm>
    </dsp:sp>
    <dsp:sp modelId="{CDCB7BDD-4AB6-1A4C-9C05-EED5B85D9D4A}">
      <dsp:nvSpPr>
        <dsp:cNvPr id="0" name=""/>
        <dsp:cNvSpPr/>
      </dsp:nvSpPr>
      <dsp:spPr>
        <a:xfrm>
          <a:off x="4383933" y="-4764"/>
          <a:ext cx="1588289" cy="15395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omic Sans MS" panose="030F0902030302020204" pitchFamily="66" charset="0"/>
            </a:rPr>
            <a:t>Hosts</a:t>
          </a:r>
        </a:p>
      </dsp:txBody>
      <dsp:txXfrm>
        <a:off x="4616533" y="220703"/>
        <a:ext cx="1123089" cy="1088648"/>
      </dsp:txXfrm>
    </dsp:sp>
    <dsp:sp modelId="{5D515EDF-2587-1C40-B09A-66E2532579AD}">
      <dsp:nvSpPr>
        <dsp:cNvPr id="0" name=""/>
        <dsp:cNvSpPr/>
      </dsp:nvSpPr>
      <dsp:spPr>
        <a:xfrm>
          <a:off x="6110094" y="1236171"/>
          <a:ext cx="1477767" cy="150533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omic Sans MS" panose="030F0902030302020204" pitchFamily="66" charset="0"/>
            </a:rPr>
            <a:t>Employees</a:t>
          </a:r>
        </a:p>
      </dsp:txBody>
      <dsp:txXfrm>
        <a:off x="6326508" y="1456622"/>
        <a:ext cx="1044939" cy="1064431"/>
      </dsp:txXfrm>
    </dsp:sp>
    <dsp:sp modelId="{C43D4144-7AAC-8543-BAD4-40430F04B2A8}">
      <dsp:nvSpPr>
        <dsp:cNvPr id="0" name=""/>
        <dsp:cNvSpPr/>
      </dsp:nvSpPr>
      <dsp:spPr>
        <a:xfrm>
          <a:off x="5357218" y="3200005"/>
          <a:ext cx="1696727" cy="15380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omic Sans MS" panose="030F0902030302020204" pitchFamily="66" charset="0"/>
            </a:rPr>
            <a:t>Shareholders</a:t>
          </a:r>
        </a:p>
      </dsp:txBody>
      <dsp:txXfrm>
        <a:off x="5605698" y="3425240"/>
        <a:ext cx="1199767" cy="1087533"/>
      </dsp:txXfrm>
    </dsp:sp>
    <dsp:sp modelId="{E52D767F-189C-CD4E-9818-68797B5C256C}">
      <dsp:nvSpPr>
        <dsp:cNvPr id="0" name=""/>
        <dsp:cNvSpPr/>
      </dsp:nvSpPr>
      <dsp:spPr>
        <a:xfrm>
          <a:off x="3309775" y="3200795"/>
          <a:ext cx="1627466" cy="15364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omic Sans MS" panose="030F0902030302020204" pitchFamily="66" charset="0"/>
            </a:rPr>
            <a:t>Communities</a:t>
          </a:r>
        </a:p>
      </dsp:txBody>
      <dsp:txXfrm>
        <a:off x="3548112" y="3425799"/>
        <a:ext cx="1150792" cy="1086416"/>
      </dsp:txXfrm>
    </dsp:sp>
    <dsp:sp modelId="{27AE5F02-75A9-4840-BB06-F35BE115DD55}">
      <dsp:nvSpPr>
        <dsp:cNvPr id="0" name=""/>
        <dsp:cNvSpPr/>
      </dsp:nvSpPr>
      <dsp:spPr>
        <a:xfrm>
          <a:off x="2653100" y="1191590"/>
          <a:ext cx="1654024" cy="15944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omic Sans MS" panose="030F0902030302020204" pitchFamily="66" charset="0"/>
            </a:rPr>
            <a:t>Guests</a:t>
          </a:r>
        </a:p>
      </dsp:txBody>
      <dsp:txXfrm>
        <a:off x="2895326" y="1425099"/>
        <a:ext cx="1169572" cy="1127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ACF38-E016-AB47-B7B0-0FCC203EB10A}">
      <dsp:nvSpPr>
        <dsp:cNvPr id="0" name=""/>
        <dsp:cNvSpPr/>
      </dsp:nvSpPr>
      <dsp:spPr>
        <a:xfrm>
          <a:off x="89519" y="2429"/>
          <a:ext cx="2034661" cy="2034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mic Sans MS" panose="030F0902030302020204" pitchFamily="66" charset="0"/>
            </a:rPr>
            <a:t>Acquire data</a:t>
          </a:r>
        </a:p>
      </dsp:txBody>
      <dsp:txXfrm>
        <a:off x="387488" y="300398"/>
        <a:ext cx="1438723" cy="1438723"/>
      </dsp:txXfrm>
    </dsp:sp>
    <dsp:sp modelId="{BE2A2C82-2DE1-B54D-846C-0EAB25E44D8E}">
      <dsp:nvSpPr>
        <dsp:cNvPr id="0" name=""/>
        <dsp:cNvSpPr/>
      </dsp:nvSpPr>
      <dsp:spPr>
        <a:xfrm rot="10800000">
          <a:off x="750784" y="2299816"/>
          <a:ext cx="712131" cy="55697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E141B-BDA6-F34F-B17C-4A9E444CEF00}">
      <dsp:nvSpPr>
        <dsp:cNvPr id="0" name=""/>
        <dsp:cNvSpPr/>
      </dsp:nvSpPr>
      <dsp:spPr>
        <a:xfrm>
          <a:off x="428290" y="3087993"/>
          <a:ext cx="1357118" cy="1357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mic Sans MS" panose="030F0902030302020204" pitchFamily="66" charset="0"/>
            </a:rPr>
            <a:t>Explore Data</a:t>
          </a:r>
        </a:p>
      </dsp:txBody>
      <dsp:txXfrm>
        <a:off x="627035" y="3286738"/>
        <a:ext cx="959628" cy="959628"/>
      </dsp:txXfrm>
    </dsp:sp>
    <dsp:sp modelId="{B41E6025-37F8-0E48-8E4C-159FFF367F7A}">
      <dsp:nvSpPr>
        <dsp:cNvPr id="0" name=""/>
        <dsp:cNvSpPr/>
      </dsp:nvSpPr>
      <dsp:spPr>
        <a:xfrm rot="5400000">
          <a:off x="2292543" y="3488063"/>
          <a:ext cx="712131" cy="55697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BE799-2889-AB43-9986-6CE538C7413C}">
      <dsp:nvSpPr>
        <dsp:cNvPr id="0" name=""/>
        <dsp:cNvSpPr/>
      </dsp:nvSpPr>
      <dsp:spPr>
        <a:xfrm>
          <a:off x="3480282" y="3087993"/>
          <a:ext cx="1357118" cy="1357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omic Sans MS" panose="030F0902030302020204" pitchFamily="66" charset="0"/>
            </a:rPr>
            <a:t>Visualize</a:t>
          </a:r>
        </a:p>
      </dsp:txBody>
      <dsp:txXfrm>
        <a:off x="3679027" y="3286738"/>
        <a:ext cx="959628" cy="959628"/>
      </dsp:txXfrm>
    </dsp:sp>
    <dsp:sp modelId="{B59E8F63-0748-0F41-8900-D4805403B082}">
      <dsp:nvSpPr>
        <dsp:cNvPr id="0" name=""/>
        <dsp:cNvSpPr/>
      </dsp:nvSpPr>
      <dsp:spPr>
        <a:xfrm>
          <a:off x="3802776" y="2098903"/>
          <a:ext cx="712131" cy="55697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BB771-3A65-AC4B-B652-BDFD615A0079}">
      <dsp:nvSpPr>
        <dsp:cNvPr id="0" name=""/>
        <dsp:cNvSpPr/>
      </dsp:nvSpPr>
      <dsp:spPr>
        <a:xfrm>
          <a:off x="3480282" y="341200"/>
          <a:ext cx="1357118" cy="1357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omic Sans MS" panose="030F0902030302020204" pitchFamily="66" charset="0"/>
            </a:rPr>
            <a:t>Reformat and clean</a:t>
          </a:r>
          <a:endParaRPr lang="en-US" sz="1400" kern="1200" dirty="0">
            <a:latin typeface="Comic Sans MS" panose="030F0902030302020204" pitchFamily="66" charset="0"/>
          </a:endParaRPr>
        </a:p>
      </dsp:txBody>
      <dsp:txXfrm>
        <a:off x="3679027" y="539945"/>
        <a:ext cx="959628" cy="959628"/>
      </dsp:txXfrm>
    </dsp:sp>
    <dsp:sp modelId="{D2EC3F3B-7953-194E-91C3-2D26CE2DFF7E}">
      <dsp:nvSpPr>
        <dsp:cNvPr id="0" name=""/>
        <dsp:cNvSpPr/>
      </dsp:nvSpPr>
      <dsp:spPr>
        <a:xfrm rot="5400000">
          <a:off x="5344535" y="741271"/>
          <a:ext cx="712131" cy="55697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A7501-7D4E-0C40-977B-8B71692C2E7C}">
      <dsp:nvSpPr>
        <dsp:cNvPr id="0" name=""/>
        <dsp:cNvSpPr/>
      </dsp:nvSpPr>
      <dsp:spPr>
        <a:xfrm>
          <a:off x="6532273" y="341200"/>
          <a:ext cx="1357118" cy="1357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mic Sans MS" panose="030F0902030302020204" pitchFamily="66" charset="0"/>
            </a:rPr>
            <a:t>Model</a:t>
          </a:r>
        </a:p>
      </dsp:txBody>
      <dsp:txXfrm>
        <a:off x="6731018" y="539945"/>
        <a:ext cx="959628" cy="959628"/>
      </dsp:txXfrm>
    </dsp:sp>
    <dsp:sp modelId="{7FF806C7-4376-944A-B8CC-318B2E8F6973}">
      <dsp:nvSpPr>
        <dsp:cNvPr id="0" name=""/>
        <dsp:cNvSpPr/>
      </dsp:nvSpPr>
      <dsp:spPr>
        <a:xfrm rot="10800000">
          <a:off x="6854767" y="2130430"/>
          <a:ext cx="712131" cy="55697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373E3-C205-3B4D-BE8F-8DC0BA34A167}">
      <dsp:nvSpPr>
        <dsp:cNvPr id="0" name=""/>
        <dsp:cNvSpPr/>
      </dsp:nvSpPr>
      <dsp:spPr>
        <a:xfrm>
          <a:off x="6532273" y="3087993"/>
          <a:ext cx="1357118" cy="1357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mic Sans MS" panose="030F0902030302020204" pitchFamily="66" charset="0"/>
            </a:rPr>
            <a:t>Hyperparameter tuning</a:t>
          </a:r>
        </a:p>
      </dsp:txBody>
      <dsp:txXfrm>
        <a:off x="6731018" y="3286738"/>
        <a:ext cx="959628" cy="959628"/>
      </dsp:txXfrm>
    </dsp:sp>
    <dsp:sp modelId="{743E5121-4E26-434C-AC14-DD75BE998768}">
      <dsp:nvSpPr>
        <dsp:cNvPr id="0" name=""/>
        <dsp:cNvSpPr/>
      </dsp:nvSpPr>
      <dsp:spPr>
        <a:xfrm rot="5400000">
          <a:off x="8396526" y="3488063"/>
          <a:ext cx="712131" cy="55697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714A3-F17C-B341-97DC-E1445A1D9515}">
      <dsp:nvSpPr>
        <dsp:cNvPr id="0" name=""/>
        <dsp:cNvSpPr/>
      </dsp:nvSpPr>
      <dsp:spPr>
        <a:xfrm>
          <a:off x="9584265" y="3087993"/>
          <a:ext cx="1357118" cy="1357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omic Sans MS" panose="030F0902030302020204" pitchFamily="66" charset="0"/>
            </a:rPr>
            <a:t>Result</a:t>
          </a:r>
        </a:p>
      </dsp:txBody>
      <dsp:txXfrm>
        <a:off x="9783010" y="3286738"/>
        <a:ext cx="959628" cy="959628"/>
      </dsp:txXfrm>
    </dsp:sp>
    <dsp:sp modelId="{85B0D525-8B96-B142-9A5D-0EEE1BD69081}">
      <dsp:nvSpPr>
        <dsp:cNvPr id="0" name=""/>
        <dsp:cNvSpPr/>
      </dsp:nvSpPr>
      <dsp:spPr>
        <a:xfrm>
          <a:off x="9906759" y="2268289"/>
          <a:ext cx="712131" cy="55697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DD8ED-4A42-634F-B947-FE54607DB749}">
      <dsp:nvSpPr>
        <dsp:cNvPr id="0" name=""/>
        <dsp:cNvSpPr/>
      </dsp:nvSpPr>
      <dsp:spPr>
        <a:xfrm>
          <a:off x="9245494" y="2429"/>
          <a:ext cx="2034661" cy="2034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mic Sans MS" panose="030F0902030302020204" pitchFamily="66" charset="0"/>
            </a:rPr>
            <a:t>Insights</a:t>
          </a:r>
        </a:p>
      </dsp:txBody>
      <dsp:txXfrm>
        <a:off x="9543463" y="300398"/>
        <a:ext cx="1438723" cy="1438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8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4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4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0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7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060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8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3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5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May 1, 2021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0134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shot of city at night">
            <a:extLst>
              <a:ext uri="{FF2B5EF4-FFF2-40B4-BE49-F238E27FC236}">
                <a16:creationId xmlns:a16="http://schemas.microsoft.com/office/drawing/2014/main" id="{37F2E2DE-F138-4723-9D67-E29CF2AF6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57" b="25626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230" y="4261975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bg1"/>
                </a:solidFill>
                <a:latin typeface="Comic Sans MS" panose="030F0902030302020204" pitchFamily="66" charset="0"/>
              </a:rPr>
              <a:t>Stayze rent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1056" y="6027762"/>
            <a:ext cx="6632446" cy="722511"/>
          </a:xfrm>
        </p:spPr>
        <p:txBody>
          <a:bodyPr vert="horz" lIns="0" tIns="0" rIns="0" bIns="0" rtlCol="0" anchor="t">
            <a:noAutofit/>
          </a:bodyPr>
          <a:lstStyle/>
          <a:p>
            <a:pPr algn="l"/>
            <a:r>
              <a:rPr lang="en-GB" sz="2000" b="1" dirty="0">
                <a:solidFill>
                  <a:schemeClr val="bg1"/>
                </a:solidFill>
                <a:latin typeface="Comic Sans MS" panose="030F0902030302020204" pitchFamily="66" charset="0"/>
              </a:rPr>
              <a:t>   	Swati Patel &amp; Neha Pant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D054-4E76-44CD-B6AA-90300E1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2448"/>
            <a:ext cx="9448800" cy="700087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Comic Sans MS" panose="030F0902030302020204" pitchFamily="66" charset="0"/>
              </a:rPr>
              <a:t>…contd.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CD793F-7C30-8948-BAC7-FF19BE9EC2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1" y="940026"/>
            <a:ext cx="6623376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5E039BA-93C5-AE43-A6BB-37B0737F4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85" y="2977974"/>
            <a:ext cx="5443764" cy="330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40C378-3FDA-2440-BEC7-47710195C065}"/>
              </a:ext>
            </a:extLst>
          </p:cNvPr>
          <p:cNvSpPr txBox="1"/>
          <p:nvPr/>
        </p:nvSpPr>
        <p:spPr>
          <a:xfrm>
            <a:off x="6951981" y="2180478"/>
            <a:ext cx="478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mic Sans MS" panose="030F0902030302020204" pitchFamily="66" charset="0"/>
              </a:rPr>
              <a:t>Availability by type of rooms available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C8941-4EBC-924E-8C43-82EE67C1643B}"/>
              </a:ext>
            </a:extLst>
          </p:cNvPr>
          <p:cNvSpPr txBox="1"/>
          <p:nvPr/>
        </p:nvSpPr>
        <p:spPr>
          <a:xfrm>
            <a:off x="386060" y="5654281"/>
            <a:ext cx="623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Neighborhood areas with type of rooms available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E19FB93-816A-774D-8B9E-ADFF8B4D1B2A}"/>
              </a:ext>
            </a:extLst>
          </p:cNvPr>
          <p:cNvSpPr/>
          <p:nvPr/>
        </p:nvSpPr>
        <p:spPr>
          <a:xfrm>
            <a:off x="9195416" y="2579226"/>
            <a:ext cx="21227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8903F999-26DD-B749-8FE1-22094B302E36}"/>
              </a:ext>
            </a:extLst>
          </p:cNvPr>
          <p:cNvSpPr/>
          <p:nvPr/>
        </p:nvSpPr>
        <p:spPr>
          <a:xfrm>
            <a:off x="3405701" y="5200730"/>
            <a:ext cx="195942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A06EF70-59CD-4447-8131-2BE6574099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1400"/>
            <a:ext cx="6633968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829097-DAAD-2A45-B861-1BC3D8BB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2448"/>
            <a:ext cx="9448800" cy="700087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Comic Sans MS" panose="030F0902030302020204" pitchFamily="66" charset="0"/>
              </a:rPr>
              <a:t>…CONTD.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ECC0A15-17E6-2C42-8561-67AAB2E4F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2" y="2916238"/>
            <a:ext cx="47752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38AB34-07BF-6145-9D96-51E06AD20C5E}"/>
              </a:ext>
            </a:extLst>
          </p:cNvPr>
          <p:cNvSpPr txBox="1"/>
          <p:nvPr/>
        </p:nvSpPr>
        <p:spPr>
          <a:xfrm>
            <a:off x="1371600" y="5631934"/>
            <a:ext cx="34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Neighborhood vs log of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CB5EF-9869-694B-AA6D-2E5E6BD7D7DF}"/>
              </a:ext>
            </a:extLst>
          </p:cNvPr>
          <p:cNvSpPr txBox="1"/>
          <p:nvPr/>
        </p:nvSpPr>
        <p:spPr>
          <a:xfrm>
            <a:off x="8266112" y="1870816"/>
            <a:ext cx="300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Room type vs log of price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B97B6BD4-0901-F44C-BD8D-0540A6631283}"/>
              </a:ext>
            </a:extLst>
          </p:cNvPr>
          <p:cNvSpPr/>
          <p:nvPr/>
        </p:nvSpPr>
        <p:spPr>
          <a:xfrm>
            <a:off x="3121042" y="5131613"/>
            <a:ext cx="195942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B0A7898-97CA-1246-BCB1-61A194AE3227}"/>
              </a:ext>
            </a:extLst>
          </p:cNvPr>
          <p:cNvSpPr/>
          <p:nvPr/>
        </p:nvSpPr>
        <p:spPr>
          <a:xfrm>
            <a:off x="9510712" y="2393527"/>
            <a:ext cx="21227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9E3A6BC-ACC8-CB4E-9D9A-0515A796FA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334"/>
            <a:ext cx="5996272" cy="378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0216FA0-16D5-6F4C-AB56-D2001F4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5725"/>
            <a:ext cx="9448800" cy="700087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Comic Sans MS" panose="030F0902030302020204" pitchFamily="66" charset="0"/>
              </a:rPr>
              <a:t>…contd.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1D5BC-3495-D748-A671-0107906DB55C}"/>
              </a:ext>
            </a:extLst>
          </p:cNvPr>
          <p:cNvSpPr txBox="1"/>
          <p:nvPr/>
        </p:nvSpPr>
        <p:spPr>
          <a:xfrm>
            <a:off x="805150" y="5268527"/>
            <a:ext cx="508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Reviews received by months of the year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0F02B75C-BAA3-B441-AA09-6B70D63A72A7}"/>
              </a:ext>
            </a:extLst>
          </p:cNvPr>
          <p:cNvSpPr/>
          <p:nvPr/>
        </p:nvSpPr>
        <p:spPr>
          <a:xfrm>
            <a:off x="3153433" y="4891126"/>
            <a:ext cx="195942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C67243-02A4-6C46-B76B-10E1198B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72" y="2359595"/>
            <a:ext cx="5954637" cy="383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A8C50-E420-7E43-B25C-33504EF0B874}"/>
              </a:ext>
            </a:extLst>
          </p:cNvPr>
          <p:cNvSpPr txBox="1"/>
          <p:nvPr/>
        </p:nvSpPr>
        <p:spPr>
          <a:xfrm>
            <a:off x="6890805" y="1541799"/>
            <a:ext cx="478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mic Sans MS" panose="030F0902030302020204" pitchFamily="66" charset="0"/>
              </a:rPr>
              <a:t>Distribution of listing prices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377BADBA-BABA-7A40-AB98-8AAC0556D2AF}"/>
              </a:ext>
            </a:extLst>
          </p:cNvPr>
          <p:cNvSpPr/>
          <p:nvPr/>
        </p:nvSpPr>
        <p:spPr>
          <a:xfrm>
            <a:off x="9069719" y="1950697"/>
            <a:ext cx="21227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3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B7627F-15C5-ED42-B45A-CB044F83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2448"/>
            <a:ext cx="9448800" cy="700087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Comic Sans MS" panose="030F0902030302020204" pitchFamily="66" charset="0"/>
              </a:rPr>
              <a:t>…contd.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98C3D9C-D97A-2D4F-84E9-B4E10B274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792535"/>
            <a:ext cx="7100888" cy="496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63E12D-3A1A-6745-B7F4-DD4ACBBE8E02}"/>
              </a:ext>
            </a:extLst>
          </p:cNvPr>
          <p:cNvSpPr txBox="1"/>
          <p:nvPr/>
        </p:nvSpPr>
        <p:spPr>
          <a:xfrm>
            <a:off x="2978387" y="5880799"/>
            <a:ext cx="623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Neighborhood areas, price and room type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8405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BB88-1F64-6247-A518-EA7FBED7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53" y="500634"/>
            <a:ext cx="10942320" cy="713804"/>
          </a:xfrm>
        </p:spPr>
        <p:txBody>
          <a:bodyPr vert="horz" lIns="0" tIns="0" rIns="0" bIns="0" rtlCol="0" anchor="b">
            <a:normAutofit fontScale="90000"/>
          </a:bodyPr>
          <a:lstStyle/>
          <a:p>
            <a:pPr algn="ctr"/>
            <a:br>
              <a:rPr lang="en-GB" dirty="0">
                <a:latin typeface="Comic Sans MS" panose="030F0902030302020204" pitchFamily="66" charset="0"/>
              </a:rPr>
            </a:br>
            <a:r>
              <a:rPr lang="en-GB" dirty="0">
                <a:latin typeface="Comic Sans MS" panose="030F0902030302020204" pitchFamily="66" charset="0"/>
              </a:rPr>
              <a:t>data Exploration and cleaning</a:t>
            </a: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7E4C5-EA45-AD44-BE61-DA6F8E4A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683068"/>
            <a:ext cx="10942320" cy="4974336"/>
          </a:xfrm>
        </p:spPr>
        <p:txBody>
          <a:bodyPr>
            <a:normAutofit/>
          </a:bodyPr>
          <a:lstStyle/>
          <a:p>
            <a:endParaRPr lang="en-GB" sz="1600" dirty="0">
              <a:latin typeface="Comic Sans MS" panose="030F0902030302020204" pitchFamily="66" charset="0"/>
            </a:endParaRPr>
          </a:p>
          <a:p>
            <a:r>
              <a:rPr lang="en-GB" sz="1600" dirty="0">
                <a:latin typeface="Comic Sans MS" panose="030F0902030302020204" pitchFamily="66" charset="0"/>
              </a:rPr>
              <a:t>Parsed last review column as date and created three new columns day, month and year of the last review date.</a:t>
            </a:r>
          </a:p>
          <a:p>
            <a:r>
              <a:rPr lang="en-GB" sz="1600" dirty="0">
                <a:latin typeface="Comic Sans MS" panose="030F0902030302020204" pitchFamily="66" charset="0"/>
              </a:rPr>
              <a:t>Checked for missing data. Filled reviews_per_month column with 0 as there are no reviews for that property.</a:t>
            </a:r>
          </a:p>
          <a:p>
            <a:r>
              <a:rPr lang="en-GB" sz="1600" dirty="0">
                <a:latin typeface="Comic Sans MS" panose="030F0902030302020204" pitchFamily="66" charset="0"/>
              </a:rPr>
              <a:t>Filled date, month and year column with median values and dropped last review column</a:t>
            </a:r>
          </a:p>
          <a:p>
            <a:r>
              <a:rPr lang="en-GB" sz="1600" dirty="0">
                <a:latin typeface="Comic Sans MS" panose="030F0902030302020204" pitchFamily="66" charset="0"/>
              </a:rPr>
              <a:t>Checked for correlation between the data features.</a:t>
            </a:r>
          </a:p>
          <a:p>
            <a:r>
              <a:rPr lang="en-GB" sz="1600" dirty="0">
                <a:latin typeface="Comic Sans MS" panose="030F0902030302020204" pitchFamily="66" charset="0"/>
              </a:rPr>
              <a:t>Made scatter plots and other graphs for understanding the data better.</a:t>
            </a:r>
          </a:p>
          <a:p>
            <a:r>
              <a:rPr lang="en-GB" sz="1600" dirty="0">
                <a:latin typeface="Comic Sans MS" panose="030F0902030302020204" pitchFamily="66" charset="0"/>
              </a:rPr>
              <a:t>Dropped id, host_id and name columns as we think they are not related to target variable.</a:t>
            </a:r>
          </a:p>
          <a:p>
            <a:r>
              <a:rPr lang="en-GB" sz="1600" dirty="0">
                <a:latin typeface="Comic Sans MS" panose="030F0902030302020204" pitchFamily="66" charset="0"/>
              </a:rPr>
              <a:t>Checked for outliers and tried removing those but it didn't help much to reduce error.</a:t>
            </a:r>
          </a:p>
          <a:p>
            <a:r>
              <a:rPr lang="en-GB" sz="1600" dirty="0">
                <a:latin typeface="Comic Sans MS" panose="030F0902030302020204" pitchFamily="66" charset="0"/>
              </a:rPr>
              <a:t>Checked for skewness of data and tried log and sqrt transformation but no change error.</a:t>
            </a:r>
          </a:p>
          <a:p>
            <a:r>
              <a:rPr lang="en-GB" sz="1600" dirty="0">
                <a:latin typeface="Comic Sans MS" panose="030F0902030302020204" pitchFamily="66" charset="0"/>
              </a:rPr>
              <a:t>Encoded all categorical columns.</a:t>
            </a:r>
          </a:p>
          <a:p>
            <a:endParaRPr lang="en-US" sz="16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9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D936-9130-EB44-BEF3-4EFD378E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768" y="409956"/>
            <a:ext cx="6687312" cy="752856"/>
          </a:xfrm>
        </p:spPr>
        <p:txBody>
          <a:bodyPr vert="horz" lIns="0" tIns="0" rIns="0" bIns="0" rtlCol="0" anchor="b">
            <a:normAutofit fontScale="90000"/>
          </a:bodyPr>
          <a:lstStyle/>
          <a:p>
            <a:pPr algn="ctr"/>
            <a:r>
              <a:rPr lang="en-US">
                <a:latin typeface="Comic Sans MS" panose="030F0902030302020204" pitchFamily="66" charset="0"/>
              </a:rPr>
              <a:t>Evaluation metrics</a:t>
            </a: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C2CD-049F-BE49-B228-F7936E35B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722120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>
                <a:latin typeface="Comic Sans MS" panose="030F0902030302020204" pitchFamily="66" charset="0"/>
              </a:rPr>
              <a:t>As this is a Regression predictive modeling problem and we must predict a numeric value of price for the </a:t>
            </a:r>
            <a:r>
              <a:rPr lang="en-CA" sz="1600" dirty="0" err="1">
                <a:latin typeface="Comic Sans MS" panose="030F0902030302020204" pitchFamily="66" charset="0"/>
              </a:rPr>
              <a:t>Stayze</a:t>
            </a:r>
            <a:r>
              <a:rPr lang="en-CA" sz="1600" dirty="0">
                <a:latin typeface="Comic Sans MS" panose="030F0902030302020204" pitchFamily="66" charset="0"/>
              </a:rPr>
              <a:t>, we can use any of the following for measuring the accuracy of our predictions:</a:t>
            </a:r>
          </a:p>
          <a:p>
            <a:pPr marL="0" indent="0">
              <a:buNone/>
            </a:pPr>
            <a:endParaRPr lang="en-CA" sz="1600" dirty="0">
              <a:latin typeface="Comic Sans MS" panose="030F0902030302020204" pitchFamily="66" charset="0"/>
            </a:endParaRPr>
          </a:p>
          <a:p>
            <a:pPr fontAlgn="base"/>
            <a:r>
              <a:rPr lang="en-CA" sz="1600" dirty="0">
                <a:latin typeface="Comic Sans MS" panose="030F0902030302020204" pitchFamily="66" charset="0"/>
              </a:rPr>
              <a:t>Mean Squared Error</a:t>
            </a:r>
          </a:p>
          <a:p>
            <a:pPr fontAlgn="base"/>
            <a:r>
              <a:rPr lang="en-CA" sz="1600" dirty="0">
                <a:latin typeface="Comic Sans MS" panose="030F0902030302020204" pitchFamily="66" charset="0"/>
              </a:rPr>
              <a:t>Root Mean Squared Error</a:t>
            </a:r>
          </a:p>
          <a:p>
            <a:pPr fontAlgn="base"/>
            <a:r>
              <a:rPr lang="en-CA" sz="1600" dirty="0">
                <a:latin typeface="Comic Sans MS" panose="030F0902030302020204" pitchFamily="66" charset="0"/>
              </a:rPr>
              <a:t>Mean Absolute Err</a:t>
            </a:r>
          </a:p>
          <a:p>
            <a:pPr fontAlgn="base"/>
            <a:endParaRPr lang="en-CA" sz="1600" dirty="0">
              <a:latin typeface="Comic Sans MS" panose="030F0902030302020204" pitchFamily="66" charset="0"/>
            </a:endParaRPr>
          </a:p>
          <a:p>
            <a:pPr marL="0" indent="0" fontAlgn="base">
              <a:buNone/>
            </a:pPr>
            <a:r>
              <a:rPr lang="en-CA" sz="1600" dirty="0">
                <a:latin typeface="Comic Sans MS" panose="030F0902030302020204" pitchFamily="66" charset="0"/>
              </a:rPr>
              <a:t>The criteria set for this hackathon is </a:t>
            </a:r>
            <a:r>
              <a:rPr lang="en-CA" sz="1600" b="1" dirty="0">
                <a:latin typeface="Comic Sans MS" panose="030F0902030302020204" pitchFamily="66" charset="0"/>
              </a:rPr>
              <a:t>RMSE</a:t>
            </a:r>
            <a:r>
              <a:rPr lang="en-CA" sz="1600" dirty="0">
                <a:latin typeface="Comic Sans MS" panose="030F0902030302020204" pitchFamily="66" charset="0"/>
              </a:rPr>
              <a:t> so have used this score to validate our model.</a:t>
            </a:r>
          </a:p>
          <a:p>
            <a:pPr marL="0" indent="0" fontAlgn="base">
              <a:buNone/>
            </a:pPr>
            <a:r>
              <a:rPr lang="en-CA" sz="1600" dirty="0">
                <a:latin typeface="Comic Sans MS" panose="030F0902030302020204" pitchFamily="66" charset="0"/>
              </a:rPr>
              <a:t>We tried MAPE but got huge error values so we decided not to use that.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78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A5DB-AFB2-2E41-A726-EE01C082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164"/>
            <a:ext cx="10241280" cy="745236"/>
          </a:xfrm>
        </p:spPr>
        <p:txBody>
          <a:bodyPr/>
          <a:lstStyle/>
          <a:p>
            <a:pPr algn="ctr"/>
            <a:r>
              <a:rPr lang="en-GB" dirty="0">
                <a:latin typeface="Comic Sans MS" panose="030F0902030302020204" pitchFamily="66" charset="0"/>
              </a:rPr>
              <a:t>Models and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3ADE-EA1B-0740-87A7-A80DF621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1290828"/>
            <a:ext cx="10332720" cy="46710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902030302020204" pitchFamily="66" charset="0"/>
              </a:rPr>
              <a:t>We assessed the following models for getting the minimum RMSE value:</a:t>
            </a:r>
          </a:p>
          <a:p>
            <a:r>
              <a:rPr lang="en-GB" sz="1600" dirty="0">
                <a:solidFill>
                  <a:prstClr val="black"/>
                </a:solidFill>
                <a:latin typeface="Comic Sans MS" panose="030F0902030302020204" pitchFamily="66" charset="0"/>
              </a:rPr>
              <a:t>Linear Regression</a:t>
            </a:r>
          </a:p>
          <a:p>
            <a:r>
              <a:rPr lang="en-GB" sz="1600" dirty="0">
                <a:solidFill>
                  <a:prstClr val="black"/>
                </a:solidFill>
                <a:latin typeface="Comic Sans MS" panose="030F0902030302020204" pitchFamily="66" charset="0"/>
              </a:rPr>
              <a:t>Lasso and Ridge Regression</a:t>
            </a:r>
          </a:p>
          <a:p>
            <a:r>
              <a:rPr lang="en-GB" sz="1600" dirty="0">
                <a:solidFill>
                  <a:prstClr val="black"/>
                </a:solidFill>
                <a:latin typeface="Comic Sans MS" panose="030F0902030302020204" pitchFamily="66" charset="0"/>
              </a:rPr>
              <a:t>Decision Tree Regression</a:t>
            </a:r>
          </a:p>
          <a:p>
            <a:r>
              <a:rPr lang="en-GB" sz="1600" dirty="0">
                <a:solidFill>
                  <a:prstClr val="black"/>
                </a:solidFill>
                <a:latin typeface="Comic Sans MS" panose="030F0902030302020204" pitchFamily="66" charset="0"/>
              </a:rPr>
              <a:t>Random Forest Regression</a:t>
            </a:r>
          </a:p>
          <a:p>
            <a:r>
              <a:rPr lang="en-GB" sz="1600" dirty="0">
                <a:solidFill>
                  <a:prstClr val="black"/>
                </a:solidFill>
                <a:latin typeface="Comic Sans MS" panose="030F0902030302020204" pitchFamily="66" charset="0"/>
              </a:rPr>
              <a:t>Polynomial Model</a:t>
            </a:r>
          </a:p>
          <a:p>
            <a:r>
              <a:rPr lang="en-GB" sz="1600" dirty="0">
                <a:solidFill>
                  <a:prstClr val="black"/>
                </a:solidFill>
                <a:latin typeface="Comic Sans MS" panose="030F0902030302020204" pitchFamily="66" charset="0"/>
              </a:rPr>
              <a:t>Voting Regressor</a:t>
            </a:r>
          </a:p>
          <a:p>
            <a:r>
              <a:rPr lang="en-GB" sz="1600" dirty="0">
                <a:solidFill>
                  <a:prstClr val="black"/>
                </a:solidFill>
                <a:latin typeface="Comic Sans MS" panose="030F0902030302020204" pitchFamily="66" charset="0"/>
              </a:rPr>
              <a:t>XG Boost Regressor</a:t>
            </a:r>
          </a:p>
          <a:p>
            <a:endParaRPr lang="en-GB" sz="1600" dirty="0">
              <a:solidFill>
                <a:prstClr val="black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prstClr val="black"/>
                </a:solidFill>
                <a:latin typeface="Comic Sans MS" panose="030F0902030302020204" pitchFamily="66" charset="0"/>
              </a:rPr>
              <a:t>The RMSE score for all theses models was as below:</a:t>
            </a:r>
          </a:p>
          <a:p>
            <a:endParaRPr lang="en-US" sz="1600" dirty="0">
              <a:solidFill>
                <a:prstClr val="black"/>
              </a:solidFill>
              <a:latin typeface="Comic Sans MS" panose="030F0902030302020204" pitchFamily="66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5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D99C-90F0-684B-A80D-B2B9EE8D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05689"/>
            <a:ext cx="8369808" cy="740664"/>
          </a:xfrm>
        </p:spPr>
        <p:txBody>
          <a:bodyPr/>
          <a:lstStyle/>
          <a:p>
            <a:r>
              <a:rPr lang="en-GB" dirty="0">
                <a:latin typeface="Comic Sans MS" panose="030F0902030302020204" pitchFamily="66" charset="0"/>
              </a:rPr>
              <a:t>Models and approaches</a:t>
            </a:r>
            <a:endParaRPr lang="en-US" dirty="0">
              <a:latin typeface="Comic Sans MS" panose="030F0902030302020204" pitchFamily="66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BA4BC2-1AE6-FB42-B21B-7DC9A4492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505631"/>
              </p:ext>
            </p:extLst>
          </p:nvPr>
        </p:nvGraphicFramePr>
        <p:xfrm>
          <a:off x="1408176" y="1418220"/>
          <a:ext cx="7838381" cy="4863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676">
                  <a:extLst>
                    <a:ext uri="{9D8B030D-6E8A-4147-A177-3AD203B41FA5}">
                      <a16:colId xmlns:a16="http://schemas.microsoft.com/office/drawing/2014/main" val="3972038754"/>
                    </a:ext>
                  </a:extLst>
                </a:gridCol>
                <a:gridCol w="2739705">
                  <a:extLst>
                    <a:ext uri="{9D8B030D-6E8A-4147-A177-3AD203B41FA5}">
                      <a16:colId xmlns:a16="http://schemas.microsoft.com/office/drawing/2014/main" val="3054515330"/>
                    </a:ext>
                  </a:extLst>
                </a:gridCol>
              </a:tblGrid>
              <a:tr h="43537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 marL="65868" marR="65868" marT="32934" marB="329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902030302020204" pitchFamily="66" charset="0"/>
                        </a:rPr>
                        <a:t>RMSE value</a:t>
                      </a:r>
                    </a:p>
                  </a:txBody>
                  <a:tcPr marL="65868" marR="65868" marT="32934" marB="32934"/>
                </a:tc>
                <a:extLst>
                  <a:ext uri="{0D108BD9-81ED-4DB2-BD59-A6C34878D82A}">
                    <a16:rowId xmlns:a16="http://schemas.microsoft.com/office/drawing/2014/main" val="310948469"/>
                  </a:ext>
                </a:extLst>
              </a:tr>
              <a:tr h="48742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dirty="0">
                          <a:latin typeface="Comic Sans MS" panose="030F0902030302020204" pitchFamily="66" charset="0"/>
                        </a:rPr>
                        <a:t>Linear Regression</a:t>
                      </a:r>
                      <a:endParaRPr lang="en-US" sz="1600" b="0" dirty="0">
                        <a:latin typeface="Comic Sans MS" panose="030F0902030302020204" pitchFamily="66" charset="0"/>
                      </a:endParaRPr>
                    </a:p>
                    <a:p>
                      <a:pPr lvl="0" algn="ctr">
                        <a:buNone/>
                      </a:pPr>
                      <a:endParaRPr lang="en-GB" sz="1600" dirty="0">
                        <a:latin typeface="Comic Sans MS" panose="030F0902030302020204" pitchFamily="66" charset="0"/>
                      </a:endParaRPr>
                    </a:p>
                  </a:txBody>
                  <a:tcPr marL="65868" marR="65868" marT="32934" marB="329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omic Sans MS" panose="030F0902030302020204" pitchFamily="66" charset="0"/>
                        </a:rPr>
                        <a:t>213</a:t>
                      </a:r>
                    </a:p>
                  </a:txBody>
                  <a:tcPr marL="65868" marR="65868" marT="32934" marB="32934"/>
                </a:tc>
                <a:extLst>
                  <a:ext uri="{0D108BD9-81ED-4DB2-BD59-A6C34878D82A}">
                    <a16:rowId xmlns:a16="http://schemas.microsoft.com/office/drawing/2014/main" val="2646510465"/>
                  </a:ext>
                </a:extLst>
              </a:tr>
              <a:tr h="48742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dirty="0">
                          <a:latin typeface="Comic Sans MS" panose="030F0902030302020204" pitchFamily="66" charset="0"/>
                        </a:rPr>
                        <a:t>Random Forest Regressor</a:t>
                      </a:r>
                      <a:endParaRPr lang="en-US" sz="1600" b="0" dirty="0">
                        <a:latin typeface="Comic Sans MS" panose="030F0902030302020204" pitchFamily="66" charset="0"/>
                      </a:endParaRPr>
                    </a:p>
                    <a:p>
                      <a:pPr lvl="0" algn="ctr">
                        <a:buNone/>
                      </a:pPr>
                      <a:endParaRPr lang="en-GB" sz="1600" b="0" dirty="0">
                        <a:latin typeface="Comic Sans MS" panose="030F0902030302020204" pitchFamily="66" charset="0"/>
                      </a:endParaRPr>
                    </a:p>
                  </a:txBody>
                  <a:tcPr marL="65868" marR="65868" marT="32934" marB="329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omic Sans MS" panose="030F0902030302020204" pitchFamily="66" charset="0"/>
                        </a:rPr>
                        <a:t>212</a:t>
                      </a:r>
                    </a:p>
                  </a:txBody>
                  <a:tcPr marL="65868" marR="65868" marT="32934" marB="32934"/>
                </a:tc>
                <a:extLst>
                  <a:ext uri="{0D108BD9-81ED-4DB2-BD59-A6C34878D82A}">
                    <a16:rowId xmlns:a16="http://schemas.microsoft.com/office/drawing/2014/main" val="4064510850"/>
                  </a:ext>
                </a:extLst>
              </a:tr>
              <a:tr h="48742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dirty="0">
                          <a:latin typeface="Comic Sans MS" panose="030F0902030302020204" pitchFamily="66" charset="0"/>
                        </a:rPr>
                        <a:t>Decision Tree Regressor</a:t>
                      </a:r>
                      <a:endParaRPr lang="en-US" sz="1600" b="0" dirty="0">
                        <a:latin typeface="Comic Sans MS" panose="030F0902030302020204" pitchFamily="66" charset="0"/>
                      </a:endParaRPr>
                    </a:p>
                    <a:p>
                      <a:pPr lvl="0" algn="ctr">
                        <a:buNone/>
                      </a:pPr>
                      <a:endParaRPr lang="en-GB" sz="1600" b="0" dirty="0">
                        <a:latin typeface="Comic Sans MS" panose="030F0902030302020204" pitchFamily="66" charset="0"/>
                      </a:endParaRPr>
                    </a:p>
                  </a:txBody>
                  <a:tcPr marL="65868" marR="65868" marT="32934" marB="329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omic Sans MS" panose="030F0902030302020204" pitchFamily="66" charset="0"/>
                        </a:rPr>
                        <a:t>214</a:t>
                      </a:r>
                    </a:p>
                  </a:txBody>
                  <a:tcPr marL="65868" marR="65868" marT="32934" marB="32934"/>
                </a:tc>
                <a:extLst>
                  <a:ext uri="{0D108BD9-81ED-4DB2-BD59-A6C34878D82A}">
                    <a16:rowId xmlns:a16="http://schemas.microsoft.com/office/drawing/2014/main" val="2066262796"/>
                  </a:ext>
                </a:extLst>
              </a:tr>
              <a:tr h="48742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dirty="0">
                          <a:latin typeface="Comic Sans MS" panose="030F0902030302020204" pitchFamily="66" charset="0"/>
                        </a:rPr>
                        <a:t>Polynomial Model</a:t>
                      </a:r>
                      <a:endParaRPr lang="en-US" sz="1600" b="0" dirty="0">
                        <a:latin typeface="Comic Sans MS" panose="030F0902030302020204" pitchFamily="66" charset="0"/>
                      </a:endParaRPr>
                    </a:p>
                    <a:p>
                      <a:pPr lvl="0" algn="ctr">
                        <a:buNone/>
                      </a:pPr>
                      <a:endParaRPr lang="en-GB" sz="1600" b="0" dirty="0">
                        <a:latin typeface="Comic Sans MS" panose="030F0902030302020204" pitchFamily="66" charset="0"/>
                      </a:endParaRPr>
                    </a:p>
                  </a:txBody>
                  <a:tcPr marL="65868" marR="65868" marT="32934" marB="329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omic Sans MS" panose="030F0902030302020204" pitchFamily="66" charset="0"/>
                        </a:rPr>
                        <a:t>210</a:t>
                      </a:r>
                    </a:p>
                  </a:txBody>
                  <a:tcPr marL="65868" marR="65868" marT="32934" marB="32934"/>
                </a:tc>
                <a:extLst>
                  <a:ext uri="{0D108BD9-81ED-4DB2-BD59-A6C34878D82A}">
                    <a16:rowId xmlns:a16="http://schemas.microsoft.com/office/drawing/2014/main" val="3169603560"/>
                  </a:ext>
                </a:extLst>
              </a:tr>
              <a:tr h="48742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dirty="0">
                          <a:latin typeface="Comic Sans MS" panose="030F0902030302020204" pitchFamily="66" charset="0"/>
                        </a:rPr>
                        <a:t>Lasso Regression Model</a:t>
                      </a:r>
                      <a:endParaRPr lang="en-US" sz="1600" b="0" dirty="0">
                        <a:latin typeface="Comic Sans MS" panose="030F0902030302020204" pitchFamily="66" charset="0"/>
                      </a:endParaRPr>
                    </a:p>
                    <a:p>
                      <a:pPr lvl="0" algn="ctr">
                        <a:buNone/>
                      </a:pPr>
                      <a:endParaRPr lang="en-GB" sz="1600" b="0" dirty="0">
                        <a:latin typeface="Comic Sans MS" panose="030F0902030302020204" pitchFamily="66" charset="0"/>
                      </a:endParaRPr>
                    </a:p>
                  </a:txBody>
                  <a:tcPr marL="65868" marR="65868" marT="32934" marB="329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omic Sans MS" panose="030F0902030302020204" pitchFamily="66" charset="0"/>
                        </a:rPr>
                        <a:t>211</a:t>
                      </a:r>
                    </a:p>
                  </a:txBody>
                  <a:tcPr marL="65868" marR="65868" marT="32934" marB="32934"/>
                </a:tc>
                <a:extLst>
                  <a:ext uri="{0D108BD9-81ED-4DB2-BD59-A6C34878D82A}">
                    <a16:rowId xmlns:a16="http://schemas.microsoft.com/office/drawing/2014/main" val="2073847913"/>
                  </a:ext>
                </a:extLst>
              </a:tr>
              <a:tr h="48742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dirty="0">
                          <a:latin typeface="Comic Sans MS" panose="030F0902030302020204" pitchFamily="66" charset="0"/>
                        </a:rPr>
                        <a:t>Ridge Regression Model</a:t>
                      </a:r>
                      <a:endParaRPr lang="en-US" sz="1600" b="0" dirty="0">
                        <a:latin typeface="Comic Sans MS" panose="030F0902030302020204" pitchFamily="66" charset="0"/>
                      </a:endParaRPr>
                    </a:p>
                    <a:p>
                      <a:pPr lvl="0" algn="ctr">
                        <a:buNone/>
                      </a:pPr>
                      <a:endParaRPr lang="en-GB" sz="1600" b="0" dirty="0">
                        <a:latin typeface="Comic Sans MS" panose="030F0902030302020204" pitchFamily="66" charset="0"/>
                      </a:endParaRPr>
                    </a:p>
                  </a:txBody>
                  <a:tcPr marL="65868" marR="65868" marT="32934" marB="329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omic Sans MS" panose="030F0902030302020204" pitchFamily="66" charset="0"/>
                        </a:rPr>
                        <a:t>211</a:t>
                      </a:r>
                    </a:p>
                  </a:txBody>
                  <a:tcPr marL="65868" marR="65868" marT="32934" marB="32934"/>
                </a:tc>
                <a:extLst>
                  <a:ext uri="{0D108BD9-81ED-4DB2-BD59-A6C34878D82A}">
                    <a16:rowId xmlns:a16="http://schemas.microsoft.com/office/drawing/2014/main" val="3825311258"/>
                  </a:ext>
                </a:extLst>
              </a:tr>
              <a:tr h="48742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dirty="0">
                          <a:latin typeface="Comic Sans MS" panose="030F0902030302020204" pitchFamily="66" charset="0"/>
                        </a:rPr>
                        <a:t>Voting Regressor</a:t>
                      </a:r>
                      <a:endParaRPr lang="en-US" sz="1600" b="0" dirty="0">
                        <a:latin typeface="Comic Sans MS" panose="030F0902030302020204" pitchFamily="66" charset="0"/>
                      </a:endParaRPr>
                    </a:p>
                    <a:p>
                      <a:pPr lvl="0" algn="ctr">
                        <a:buNone/>
                      </a:pPr>
                      <a:endParaRPr lang="en-GB" sz="1600" b="0" dirty="0">
                        <a:latin typeface="Comic Sans MS" panose="030F0902030302020204" pitchFamily="66" charset="0"/>
                      </a:endParaRPr>
                    </a:p>
                  </a:txBody>
                  <a:tcPr marL="65868" marR="65868" marT="32934" marB="329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omic Sans MS" panose="030F0902030302020204" pitchFamily="66" charset="0"/>
                        </a:rPr>
                        <a:t>207</a:t>
                      </a:r>
                    </a:p>
                  </a:txBody>
                  <a:tcPr marL="65868" marR="65868" marT="32934" marB="32934"/>
                </a:tc>
                <a:extLst>
                  <a:ext uri="{0D108BD9-81ED-4DB2-BD59-A6C34878D82A}">
                    <a16:rowId xmlns:a16="http://schemas.microsoft.com/office/drawing/2014/main" val="179251535"/>
                  </a:ext>
                </a:extLst>
              </a:tr>
              <a:tr h="48742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0" dirty="0">
                          <a:latin typeface="Comic Sans MS" panose="030F0902030302020204" pitchFamily="66" charset="0"/>
                        </a:rPr>
                        <a:t>XG Boost Model</a:t>
                      </a:r>
                      <a:endParaRPr lang="en-US" sz="1600" b="0" dirty="0">
                        <a:latin typeface="Comic Sans MS" panose="030F0902030302020204" pitchFamily="66" charset="0"/>
                      </a:endParaRPr>
                    </a:p>
                    <a:p>
                      <a:pPr lvl="0" algn="ctr">
                        <a:buNone/>
                      </a:pPr>
                      <a:endParaRPr lang="en-GB" sz="1600" b="0" dirty="0">
                        <a:latin typeface="Comic Sans MS" panose="030F0902030302020204" pitchFamily="66" charset="0"/>
                      </a:endParaRPr>
                    </a:p>
                  </a:txBody>
                  <a:tcPr marL="65868" marR="65868" marT="32934" marB="329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Comic Sans MS" panose="030F0902030302020204" pitchFamily="66" charset="0"/>
                        </a:rPr>
                        <a:t>200</a:t>
                      </a:r>
                    </a:p>
                  </a:txBody>
                  <a:tcPr marL="65868" marR="65868" marT="32934" marB="32934"/>
                </a:tc>
                <a:extLst>
                  <a:ext uri="{0D108BD9-81ED-4DB2-BD59-A6C34878D82A}">
                    <a16:rowId xmlns:a16="http://schemas.microsoft.com/office/drawing/2014/main" val="303011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38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0CC122-3ECC-6847-B13A-456FC9AD9AA3}"/>
              </a:ext>
            </a:extLst>
          </p:cNvPr>
          <p:cNvSpPr txBox="1">
            <a:spLocks/>
          </p:cNvSpPr>
          <p:nvPr/>
        </p:nvSpPr>
        <p:spPr>
          <a:xfrm>
            <a:off x="4008120" y="278841"/>
            <a:ext cx="2319528" cy="74066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Comic Sans MS" panose="030F0902030302020204" pitchFamily="66" charset="0"/>
              </a:rPr>
              <a:t>Result</a:t>
            </a: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30A37-B8E7-6D4F-88B8-4B7E133E0E63}"/>
              </a:ext>
            </a:extLst>
          </p:cNvPr>
          <p:cNvSpPr txBox="1"/>
          <p:nvPr/>
        </p:nvSpPr>
        <p:spPr>
          <a:xfrm>
            <a:off x="950976" y="1255776"/>
            <a:ext cx="9875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From the above observations it is evident that </a:t>
            </a:r>
            <a:r>
              <a:rPr lang="en-US" dirty="0" err="1">
                <a:latin typeface="Comic Sans MS" panose="030F0902030302020204" pitchFamily="66" charset="0"/>
              </a:rPr>
              <a:t>XGBoost</a:t>
            </a:r>
            <a:r>
              <a:rPr lang="en-US" dirty="0">
                <a:latin typeface="Comic Sans MS" panose="030F0902030302020204" pitchFamily="66" charset="0"/>
              </a:rPr>
              <a:t> is giving RMSE score of 200. </a:t>
            </a:r>
            <a:r>
              <a:rPr lang="en-US" dirty="0" err="1">
                <a:latin typeface="Comic Sans MS" panose="030F0902030302020204" pitchFamily="66" charset="0"/>
              </a:rPr>
              <a:t>XGBoost</a:t>
            </a:r>
            <a:r>
              <a:rPr lang="en-US" dirty="0">
                <a:latin typeface="Comic Sans MS" panose="030F0902030302020204" pitchFamily="66" charset="0"/>
              </a:rPr>
              <a:t> is always considered to be a good and give the best results, it is considered a good practice to check all the other models also.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So, we used </a:t>
            </a:r>
            <a:r>
              <a:rPr lang="en-US" dirty="0" err="1">
                <a:latin typeface="Comic Sans MS" panose="030F0902030302020204" pitchFamily="66" charset="0"/>
              </a:rPr>
              <a:t>XGBoost</a:t>
            </a:r>
            <a:r>
              <a:rPr lang="en-US" dirty="0">
                <a:latin typeface="Comic Sans MS" panose="030F0902030302020204" pitchFamily="66" charset="0"/>
              </a:rPr>
              <a:t> to predict the values of the test data and got a RMSE score equivalent to 213.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021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5C74-F6FF-4A93-8A6B-D561B46A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33" y="509733"/>
            <a:ext cx="8713515" cy="807003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GB" dirty="0">
                <a:latin typeface="Comic Sans MS" panose="030F0902030302020204" pitchFamily="66" charset="0"/>
              </a:rPr>
              <a:t>Insights and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6AD9-090F-4717-9C8C-F95B928A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350" y="1465013"/>
            <a:ext cx="10353338" cy="4207125"/>
          </a:xfrm>
        </p:spPr>
        <p:txBody>
          <a:bodyPr vert="horz" lIns="0" tIns="0" rIns="0" bIns="0" rtlCol="0" anchor="t">
            <a:normAutofit/>
          </a:bodyPr>
          <a:lstStyle/>
          <a:p>
            <a:endParaRPr lang="en-GB" sz="1600" dirty="0">
              <a:latin typeface="Comic Sans MS" panose="030F0902030302020204" pitchFamily="66" charset="0"/>
              <a:ea typeface="+mn-lt"/>
              <a:cs typeface="+mn-lt"/>
            </a:endParaRPr>
          </a:p>
          <a:p>
            <a:r>
              <a:rPr lang="en-GB" sz="1600" dirty="0">
                <a:latin typeface="Comic Sans MS" panose="030F0902030302020204" pitchFamily="66" charset="0"/>
                <a:ea typeface="+mn-lt"/>
                <a:cs typeface="+mn-lt"/>
              </a:rPr>
              <a:t>Manhattan and Brooklyn are most popular and most expensive neighbourhoods. Staten Island  has the lease number of properties. Investors should invest in areas around Manhattan and Brooklyn.</a:t>
            </a:r>
          </a:p>
          <a:p>
            <a:r>
              <a:rPr lang="en-GB" sz="1600" dirty="0">
                <a:latin typeface="Comic Sans MS" panose="030F0902030302020204" pitchFamily="66" charset="0"/>
              </a:rPr>
              <a:t>People are most interested in entire apartment followed by private rooms and least interested in shared rooms.</a:t>
            </a:r>
          </a:p>
          <a:p>
            <a:r>
              <a:rPr lang="en-GB" sz="1600" dirty="0">
                <a:latin typeface="Comic Sans MS" panose="030F0902030302020204" pitchFamily="66" charset="0"/>
              </a:rPr>
              <a:t>Assuming people have written the reviews the same month they hired the place, May, June and July are the busiest months of the year</a:t>
            </a:r>
          </a:p>
          <a:p>
            <a:endParaRPr lang="en-GB" sz="1600" dirty="0">
              <a:latin typeface="Comic Sans MS" panose="030F0902030302020204" pitchFamily="66" charset="0"/>
            </a:endParaRPr>
          </a:p>
          <a:p>
            <a:endParaRPr lang="en-GB" sz="1600" dirty="0">
              <a:latin typeface="Comic Sans MS" panose="030F0902030302020204" pitchFamily="66" charset="0"/>
            </a:endParaRPr>
          </a:p>
          <a:p>
            <a:endParaRPr lang="en-GB" sz="1600" dirty="0">
              <a:latin typeface="Comic Sans MS" panose="030F0902030302020204" pitchFamily="66" charset="0"/>
            </a:endParaRPr>
          </a:p>
          <a:p>
            <a:endParaRPr lang="en-GB" sz="16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01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8E31DAE-C40D-D643-88F5-118424B30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2" b="5728"/>
          <a:stretch/>
        </p:blipFill>
        <p:spPr>
          <a:xfrm>
            <a:off x="20" y="620485"/>
            <a:ext cx="12191980" cy="577967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6169E-BC74-C048-9C50-C7DDCDF6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620486"/>
            <a:ext cx="5344886" cy="406254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STAYZE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Diagram&#10;&#10;Description automatically generated">
            <a:extLst>
              <a:ext uri="{FF2B5EF4-FFF2-40B4-BE49-F238E27FC236}">
                <a16:creationId xmlns:a16="http://schemas.microsoft.com/office/drawing/2014/main" id="{A596A6A8-C0DC-EC4C-A7BD-E6AB799C2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2" b="5728"/>
          <a:stretch/>
        </p:blipFill>
        <p:spPr>
          <a:xfrm>
            <a:off x="20" y="17292"/>
            <a:ext cx="12191980" cy="6382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AF419-E3DA-8B4C-AE21-50B09334E846}"/>
              </a:ext>
            </a:extLst>
          </p:cNvPr>
          <p:cNvSpPr txBox="1"/>
          <p:nvPr/>
        </p:nvSpPr>
        <p:spPr>
          <a:xfrm>
            <a:off x="5635620" y="4257361"/>
            <a:ext cx="920753" cy="369332"/>
          </a:xfrm>
          <a:prstGeom prst="rect">
            <a:avLst/>
          </a:prstGeom>
          <a:solidFill>
            <a:srgbClr val="FCB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STAYZE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C6667-3442-7D4D-B4B1-DC00A9C98CD0}"/>
              </a:ext>
            </a:extLst>
          </p:cNvPr>
          <p:cNvSpPr txBox="1"/>
          <p:nvPr/>
        </p:nvSpPr>
        <p:spPr>
          <a:xfrm>
            <a:off x="3164357" y="145246"/>
            <a:ext cx="6449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Comic Sans MS" panose="030F0902030302020204" pitchFamily="66" charset="0"/>
              </a:rPr>
              <a:t>STAYZE  BUSINESS  MODEL</a:t>
            </a:r>
          </a:p>
        </p:txBody>
      </p:sp>
    </p:spTree>
    <p:extLst>
      <p:ext uri="{BB962C8B-B14F-4D97-AF65-F5344CB8AC3E}">
        <p14:creationId xmlns:p14="http://schemas.microsoft.com/office/powerpoint/2010/main" val="1025813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994C-A1A9-7C4B-B883-75ABAC7E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316992"/>
            <a:ext cx="11753088" cy="1182624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		What we could have </a:t>
            </a:r>
            <a:br>
              <a:rPr lang="en-US" dirty="0">
                <a:latin typeface="Comic Sans MS" panose="030F0902030302020204" pitchFamily="66" charset="0"/>
              </a:rPr>
            </a:br>
            <a:r>
              <a:rPr lang="en-US" dirty="0">
                <a:latin typeface="Comic Sans MS" panose="030F0902030302020204" pitchFamily="66" charset="0"/>
              </a:rPr>
              <a:t>				done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89A6-E2EF-4D4A-9E8E-9A9EB625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2400300"/>
            <a:ext cx="10637520" cy="246430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mic Sans MS" panose="030F0902030302020204" pitchFamily="66" charset="0"/>
              </a:rPr>
              <a:t>We would have worked more on the EDA as the data has a lot of outliers and it is skewed a lot also. However, we could not find much improvement in RMSE by removing outliers or skewness. </a:t>
            </a:r>
          </a:p>
          <a:p>
            <a:endParaRPr lang="en-US" sz="1800" dirty="0">
              <a:latin typeface="Comic Sans MS" panose="030F0902030302020204" pitchFamily="66" charset="0"/>
            </a:endParaRPr>
          </a:p>
          <a:p>
            <a:r>
              <a:rPr lang="en-US" sz="1800" dirty="0">
                <a:latin typeface="Comic Sans MS" panose="030F0902030302020204" pitchFamily="66" charset="0"/>
              </a:rPr>
              <a:t>We could have used the latitude and longitude data more to link them with the price and find important insights.</a:t>
            </a:r>
          </a:p>
          <a:p>
            <a:endParaRPr lang="en-US" sz="1800" dirty="0">
              <a:latin typeface="Comic Sans MS" panose="030F0902030302020204" pitchFamily="66" charset="0"/>
            </a:endParaRPr>
          </a:p>
          <a:p>
            <a:endParaRPr lang="en-US" sz="18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82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936D-6876-5F43-ADC7-4C61DB34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85216"/>
            <a:ext cx="10515600" cy="1146048"/>
          </a:xfrm>
        </p:spPr>
        <p:txBody>
          <a:bodyPr>
            <a:no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What we felt the dataset 				was missing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6BD0-6BCA-CF4B-819D-D7E0B8DD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14016"/>
            <a:ext cx="10241280" cy="260908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mic Sans MS" panose="030F0902030302020204" pitchFamily="66" charset="0"/>
              </a:rPr>
              <a:t>It would have been better if we had the </a:t>
            </a:r>
            <a:r>
              <a:rPr lang="en-US" sz="1800" b="1" dirty="0">
                <a:latin typeface="Comic Sans MS" panose="030F0902030302020204" pitchFamily="66" charset="0"/>
              </a:rPr>
              <a:t>date of stay </a:t>
            </a:r>
            <a:r>
              <a:rPr lang="en-US" sz="1800" dirty="0">
                <a:latin typeface="Comic Sans MS" panose="030F0902030302020204" pitchFamily="66" charset="0"/>
              </a:rPr>
              <a:t>rather than the date of last review</a:t>
            </a:r>
          </a:p>
          <a:p>
            <a:r>
              <a:rPr lang="en-US" sz="1800" dirty="0">
                <a:latin typeface="Comic Sans MS" panose="030F0902030302020204" pitchFamily="66" charset="0"/>
              </a:rPr>
              <a:t>We would have preferred the </a:t>
            </a:r>
            <a:r>
              <a:rPr lang="en-US" sz="1800" b="1" dirty="0">
                <a:latin typeface="Comic Sans MS" panose="030F0902030302020204" pitchFamily="66" charset="0"/>
              </a:rPr>
              <a:t>rating</a:t>
            </a:r>
            <a:r>
              <a:rPr lang="en-US" sz="1800" dirty="0">
                <a:latin typeface="Comic Sans MS" panose="030F0902030302020204" pitchFamily="66" charset="0"/>
              </a:rPr>
              <a:t> of the review in addition to the date</a:t>
            </a:r>
          </a:p>
          <a:p>
            <a:r>
              <a:rPr lang="en-US" sz="1800" dirty="0">
                <a:latin typeface="Comic Sans MS" panose="030F0902030302020204" pitchFamily="66" charset="0"/>
              </a:rPr>
              <a:t>More data points for a better understanding of the dataset</a:t>
            </a:r>
          </a:p>
          <a:p>
            <a:r>
              <a:rPr lang="en-US" sz="1800" dirty="0">
                <a:latin typeface="Comic Sans MS" panose="030F0902030302020204" pitchFamily="66" charset="0"/>
              </a:rPr>
              <a:t>We would have liked to know the </a:t>
            </a:r>
            <a:r>
              <a:rPr lang="en-US" sz="1800" b="1" dirty="0">
                <a:latin typeface="Comic Sans MS" panose="030F0902030302020204" pitchFamily="66" charset="0"/>
              </a:rPr>
              <a:t>occupancy %</a:t>
            </a:r>
            <a:r>
              <a:rPr lang="en-US" sz="1800" dirty="0">
                <a:latin typeface="Comic Sans MS" panose="030F0902030302020204" pitchFamily="66" charset="0"/>
              </a:rPr>
              <a:t> in the previous year</a:t>
            </a:r>
          </a:p>
          <a:p>
            <a:endParaRPr lang="en-US" sz="1800" dirty="0">
              <a:latin typeface="Comic Sans MS" panose="030F0902030302020204" pitchFamily="66" charset="0"/>
            </a:endParaRPr>
          </a:p>
          <a:p>
            <a:endParaRPr lang="en-US" sz="18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45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8DAC5EB-CB66-4144-944F-FCA082908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pinwheel, clipart&#10;&#10;Description automatically generated">
            <a:extLst>
              <a:ext uri="{FF2B5EF4-FFF2-40B4-BE49-F238E27FC236}">
                <a16:creationId xmlns:a16="http://schemas.microsoft.com/office/drawing/2014/main" id="{09A34840-30BD-DB4A-BCDC-0B947637D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3" r="10612" b="1"/>
          <a:stretch/>
        </p:blipFill>
        <p:spPr>
          <a:xfrm>
            <a:off x="2628900" y="1031099"/>
            <a:ext cx="6934200" cy="413586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6B7A620-47FC-4678-9F07-D291E9CD5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1999" cy="457198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61000"/>
                </a:schemeClr>
              </a:gs>
              <a:gs pos="30000">
                <a:schemeClr val="accent5">
                  <a:alpha val="85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CE6113-16AE-4250-8027-F864DE5B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742"/>
            <a:ext cx="8153398" cy="448830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73000">
                <a:schemeClr val="accent2">
                  <a:alpha val="74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3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4D054-4E76-44CD-B6AA-90300E1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700087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Comic Sans MS" panose="030F0902030302020204" pitchFamily="66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5C0F-3D61-430F-AE63-1F0E1F667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614485"/>
            <a:ext cx="9448800" cy="4086229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GB" sz="1800" dirty="0">
                <a:latin typeface="Comic Sans MS" panose="030F0902030302020204" pitchFamily="66" charset="0"/>
                <a:ea typeface="+mn-lt"/>
                <a:cs typeface="+mn-lt"/>
              </a:rPr>
              <a:t>Stayze is an online market for providing lodging or primary homestays. The company does not own any real estate or properties, it acts as a broker receiving commission from each booking. </a:t>
            </a:r>
          </a:p>
          <a:p>
            <a:pPr marL="0" indent="0">
              <a:buNone/>
            </a:pPr>
            <a:endParaRPr lang="en-GB" sz="1800" dirty="0">
              <a:latin typeface="Comic Sans MS" panose="030F0902030302020204" pitchFamily="66" charset="0"/>
              <a:ea typeface="+mn-lt"/>
              <a:cs typeface="+mn-lt"/>
            </a:endParaRPr>
          </a:p>
          <a:p>
            <a:r>
              <a:rPr lang="en-GB" sz="1800" dirty="0">
                <a:latin typeface="Comic Sans MS" panose="030F0902030302020204" pitchFamily="66" charset="0"/>
              </a:rPr>
              <a:t>Stakeholders want to predict the rent of the properties using available data which can help them decide the next investment or target areas of the potential business.</a:t>
            </a:r>
          </a:p>
          <a:p>
            <a:endParaRPr lang="en-GB" sz="1800" dirty="0">
              <a:latin typeface="Comic Sans MS" panose="030F0902030302020204" pitchFamily="66" charset="0"/>
            </a:endParaRPr>
          </a:p>
          <a:p>
            <a:r>
              <a:rPr lang="en-GB" sz="1800" dirty="0">
                <a:latin typeface="Comic Sans MS" panose="030F0902030302020204" pitchFamily="66" charset="0"/>
              </a:rPr>
              <a:t>Understand the behaviour of travellers and hosts for guidance of marketing and other services.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D054-4E76-44CD-B6AA-90300E1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700087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Comic Sans MS" panose="030F0902030302020204" pitchFamily="66" charset="0"/>
              </a:rPr>
              <a:t>STAKEHOLDERS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1D2324-5293-1644-AA60-A751905D1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369274"/>
              </p:ext>
            </p:extLst>
          </p:nvPr>
        </p:nvGraphicFramePr>
        <p:xfrm>
          <a:off x="1371600" y="1338943"/>
          <a:ext cx="10240963" cy="4733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40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D054-4E76-44CD-B6AA-90300E1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700087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Comic Sans MS" panose="030F0902030302020204" pitchFamily="66" charset="0"/>
              </a:rPr>
              <a:t>OBJECTIVE OF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FB887E-E536-DA42-8C52-45DFBBD5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709928"/>
            <a:ext cx="10241280" cy="3959352"/>
          </a:xfrm>
        </p:spPr>
        <p:txBody>
          <a:bodyPr/>
          <a:lstStyle/>
          <a:p>
            <a:endParaRPr lang="en-CA" dirty="0">
              <a:latin typeface="Comic Sans MS" panose="030F0902030302020204" pitchFamily="66" charset="0"/>
            </a:endParaRPr>
          </a:p>
          <a:p>
            <a:r>
              <a:rPr lang="en-CA" dirty="0">
                <a:latin typeface="Comic Sans MS" panose="030F0902030302020204" pitchFamily="66" charset="0"/>
              </a:rPr>
              <a:t>Estimate listing price based on provided information</a:t>
            </a:r>
          </a:p>
          <a:p>
            <a:r>
              <a:rPr lang="en-CA" dirty="0">
                <a:latin typeface="Comic Sans MS" panose="030F0902030302020204" pitchFamily="66" charset="0"/>
              </a:rPr>
              <a:t>Help stakeholders decide next investment options</a:t>
            </a:r>
          </a:p>
          <a:p>
            <a:r>
              <a:rPr lang="en-CA" dirty="0">
                <a:latin typeface="Comic Sans MS" panose="030F0902030302020204" pitchFamily="66" charset="0"/>
              </a:rPr>
              <a:t>Derive additional useful and interesting insights</a:t>
            </a:r>
          </a:p>
          <a:p>
            <a:r>
              <a:rPr lang="en-CA" dirty="0">
                <a:latin typeface="Comic Sans MS" panose="030F0902030302020204" pitchFamily="66" charset="0"/>
              </a:rPr>
              <a:t>Help customers evaluate offered price</a:t>
            </a:r>
          </a:p>
          <a:p>
            <a:r>
              <a:rPr lang="en-CA" dirty="0">
                <a:latin typeface="Comic Sans MS" panose="030F0902030302020204" pitchFamily="66" charset="0"/>
              </a:rPr>
              <a:t>Help hosts determine the number of customers approximately</a:t>
            </a:r>
          </a:p>
          <a:p>
            <a:endParaRPr lang="en-CA" dirty="0">
              <a:latin typeface="Comic Sans MS" panose="030F0902030302020204" pitchFamily="66" charset="0"/>
            </a:endParaRPr>
          </a:p>
          <a:p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39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11CE-AFEF-EB48-B1F6-811EEE76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283" y="281178"/>
            <a:ext cx="10241280" cy="676085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99E24D-0F18-4644-B130-B23876157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799218"/>
              </p:ext>
            </p:extLst>
          </p:nvPr>
        </p:nvGraphicFramePr>
        <p:xfrm>
          <a:off x="242888" y="1285875"/>
          <a:ext cx="11369675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8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D29D-D0FA-C540-B826-0F977412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3108"/>
            <a:ext cx="10241280" cy="606552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The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0028E-3D06-EC4A-BE88-AF6B9C9A8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207008"/>
            <a:ext cx="10241280" cy="606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Comic Sans MS" panose="030F0902030302020204" pitchFamily="66" charset="0"/>
              </a:rPr>
              <a:t>Dataset Information: </a:t>
            </a:r>
            <a:r>
              <a:rPr lang="en-US" sz="1400" dirty="0">
                <a:latin typeface="Comic Sans MS" panose="030F0902030302020204" pitchFamily="66" charset="0"/>
              </a:rPr>
              <a:t>Data has been provided in 2 files namely train and test. Train has records of </a:t>
            </a:r>
            <a:r>
              <a:rPr lang="en-CA" sz="1400" dirty="0">
                <a:latin typeface="Comic Sans MS" panose="030F0902030302020204" pitchFamily="66" charset="0"/>
              </a:rPr>
              <a:t>34226 properties having 15 features. 14 predictors and 1 target variable, price. Test has 14 features for 14669 properties.</a:t>
            </a:r>
          </a:p>
          <a:p>
            <a:pPr marL="0" indent="0">
              <a:buNone/>
            </a:pPr>
            <a:endParaRPr lang="en-CA" sz="14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CA" sz="14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CA" sz="14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902030302020204" pitchFamily="66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588FD11-8079-2B4A-9486-51F4D77DC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59495"/>
              </p:ext>
            </p:extLst>
          </p:nvPr>
        </p:nvGraphicFramePr>
        <p:xfrm>
          <a:off x="1865376" y="1876044"/>
          <a:ext cx="7924800" cy="390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216">
                  <a:extLst>
                    <a:ext uri="{9D8B030D-6E8A-4147-A177-3AD203B41FA5}">
                      <a16:colId xmlns:a16="http://schemas.microsoft.com/office/drawing/2014/main" val="1098384628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2547910621"/>
                    </a:ext>
                  </a:extLst>
                </a:gridCol>
                <a:gridCol w="3304032">
                  <a:extLst>
                    <a:ext uri="{9D8B030D-6E8A-4147-A177-3AD203B41FA5}">
                      <a16:colId xmlns:a16="http://schemas.microsoft.com/office/drawing/2014/main" val="1136567000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1971261900"/>
                    </a:ext>
                  </a:extLst>
                </a:gridCol>
              </a:tblGrid>
              <a:tr h="675169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72740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effectLst/>
                          <a:latin typeface="Comic Sans MS" panose="030F0902030302020204" pitchFamily="66" charset="0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Comic Sans MS" panose="030F0902030302020204" pitchFamily="66" charset="0"/>
                        </a:rPr>
                        <a:t>int64 </a:t>
                      </a:r>
                      <a:endParaRPr lang="en-US" sz="1400" dirty="0">
                        <a:latin typeface="Comic Sans MS" panose="030F09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 err="1">
                          <a:effectLst/>
                          <a:latin typeface="Comic Sans MS" panose="030F0902030302020204" pitchFamily="66" charset="0"/>
                        </a:rPr>
                        <a:t>room_type</a:t>
                      </a:r>
                      <a:endParaRPr lang="en-CA" sz="1400" b="0" i="0" u="none" strike="noStrike" dirty="0">
                        <a:effectLst/>
                        <a:latin typeface="Comic Sans MS" panose="030F09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effectLst/>
                          <a:latin typeface="Comic Sans MS" panose="030F0902030302020204" pitchFamily="66" charset="0"/>
                        </a:rPr>
                        <a:t>object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1493630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effectLst/>
                          <a:latin typeface="Comic Sans MS" panose="030F0902030302020204" pitchFamily="66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effectLst/>
                          <a:latin typeface="Comic Sans MS" panose="030F0902030302020204" pitchFamily="66" charset="0"/>
                        </a:rPr>
                        <a:t>object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mic Sans MS" panose="030F0902030302020204" pitchFamily="66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mic Sans MS" panose="030F0902030302020204" pitchFamily="66" charset="0"/>
                        </a:rPr>
                        <a:t>int64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1920988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effectLst/>
                          <a:latin typeface="Comic Sans MS" panose="030F0902030302020204" pitchFamily="66" charset="0"/>
                        </a:rPr>
                        <a:t>host_id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effectLst/>
                          <a:latin typeface="Comic Sans MS" panose="030F0902030302020204" pitchFamily="66" charset="0"/>
                        </a:rPr>
                        <a:t>int64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effectLst/>
                          <a:latin typeface="Comic Sans MS" panose="030F0902030302020204" pitchFamily="66" charset="0"/>
                        </a:rPr>
                        <a:t>minimum_nights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effectLst/>
                          <a:latin typeface="Comic Sans MS" panose="030F0902030302020204" pitchFamily="66" charset="0"/>
                        </a:rPr>
                        <a:t>int64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7355329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effectLst/>
                          <a:latin typeface="Comic Sans MS" panose="030F0902030302020204" pitchFamily="66" charset="0"/>
                        </a:rPr>
                        <a:t>host_name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effectLst/>
                          <a:latin typeface="Comic Sans MS" panose="030F0902030302020204" pitchFamily="66" charset="0"/>
                        </a:rPr>
                        <a:t>object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effectLst/>
                          <a:latin typeface="Comic Sans MS" panose="030F0902030302020204" pitchFamily="66" charset="0"/>
                        </a:rPr>
                        <a:t>number_of_reviews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effectLst/>
                          <a:latin typeface="Comic Sans MS" panose="030F0902030302020204" pitchFamily="66" charset="0"/>
                        </a:rPr>
                        <a:t>int64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6198573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 err="1">
                          <a:effectLst/>
                          <a:latin typeface="Comic Sans MS" panose="030F0902030302020204" pitchFamily="66" charset="0"/>
                        </a:rPr>
                        <a:t>neighbourhood_group</a:t>
                      </a:r>
                      <a:endParaRPr lang="en-CA" sz="1400" b="0" i="0" u="none" strike="noStrike" dirty="0">
                        <a:effectLst/>
                        <a:latin typeface="Comic Sans MS" panose="030F09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effectLst/>
                          <a:latin typeface="Comic Sans MS" panose="030F0902030302020204" pitchFamily="66" charset="0"/>
                        </a:rPr>
                        <a:t>object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 err="1">
                          <a:effectLst/>
                          <a:latin typeface="Comic Sans MS" panose="030F0902030302020204" pitchFamily="66" charset="0"/>
                        </a:rPr>
                        <a:t>last_review</a:t>
                      </a:r>
                      <a:endParaRPr lang="en-CA" sz="1400" b="0" i="0" u="none" strike="noStrike" dirty="0">
                        <a:effectLst/>
                        <a:latin typeface="Comic Sans MS" panose="030F09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effectLst/>
                          <a:latin typeface="Comic Sans MS" panose="030F0902030302020204" pitchFamily="66" charset="0"/>
                        </a:rPr>
                        <a:t>object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1356258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effectLst/>
                          <a:latin typeface="Comic Sans MS" panose="030F0902030302020204" pitchFamily="66" charset="0"/>
                        </a:rPr>
                        <a:t>neighbourhood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effectLst/>
                          <a:latin typeface="Comic Sans MS" panose="030F0902030302020204" pitchFamily="66" charset="0"/>
                        </a:rPr>
                        <a:t>object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effectLst/>
                          <a:latin typeface="Comic Sans MS" panose="030F0902030302020204" pitchFamily="66" charset="0"/>
                        </a:rPr>
                        <a:t>reviews_per_month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effectLst/>
                          <a:latin typeface="Comic Sans MS" panose="030F0902030302020204" pitchFamily="66" charset="0"/>
                        </a:rPr>
                        <a:t>float64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4822107"/>
                  </a:ext>
                </a:extLst>
              </a:tr>
              <a:tr h="391169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effectLst/>
                          <a:latin typeface="Comic Sans MS" panose="030F0902030302020204" pitchFamily="66" charset="0"/>
                        </a:rPr>
                        <a:t>latitude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effectLst/>
                          <a:latin typeface="Comic Sans MS" panose="030F0902030302020204" pitchFamily="66" charset="0"/>
                        </a:rPr>
                        <a:t>float64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 err="1">
                          <a:effectLst/>
                          <a:latin typeface="Comic Sans MS" panose="030F0902030302020204" pitchFamily="66" charset="0"/>
                        </a:rPr>
                        <a:t>calculated_host_listings_count</a:t>
                      </a:r>
                      <a:endParaRPr lang="en-CA" sz="1400" b="0" i="0" u="none" strike="noStrike" dirty="0">
                        <a:effectLst/>
                        <a:latin typeface="Comic Sans MS" panose="030F09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>
                          <a:effectLst/>
                          <a:latin typeface="Comic Sans MS" panose="030F0902030302020204" pitchFamily="66" charset="0"/>
                        </a:rPr>
                        <a:t>int64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707724"/>
                  </a:ext>
                </a:extLst>
              </a:tr>
              <a:tr h="491136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effectLst/>
                          <a:latin typeface="Comic Sans MS" panose="030F0902030302020204" pitchFamily="66" charset="0"/>
                        </a:rPr>
                        <a:t>longitude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effectLst/>
                          <a:latin typeface="Comic Sans MS" panose="030F0902030302020204" pitchFamily="66" charset="0"/>
                        </a:rPr>
                        <a:t>float64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effectLst/>
                          <a:latin typeface="Comic Sans MS" panose="030F0902030302020204" pitchFamily="66" charset="0"/>
                        </a:rPr>
                        <a:t>availability_365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effectLst/>
                          <a:latin typeface="Comic Sans MS" panose="030F0902030302020204" pitchFamily="66" charset="0"/>
                        </a:rPr>
                        <a:t>int64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705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28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D054-4E76-44CD-B6AA-90300E1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700087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Comic Sans MS" panose="030F0902030302020204" pitchFamily="66" charset="0"/>
              </a:rPr>
              <a:t>THE 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46B323-9558-6E4A-AB9F-6EED0F2E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701572"/>
            <a:ext cx="5290457" cy="1700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>
                <a:solidFill>
                  <a:srgbClr val="000000"/>
                </a:solidFill>
                <a:latin typeface="Comic Sans MS" panose="030F0902030302020204" pitchFamily="66" charset="0"/>
              </a:rPr>
              <a:t>Host descriptors:</a:t>
            </a:r>
          </a:p>
          <a:p>
            <a:r>
              <a:rPr lang="en-CA" sz="1400" b="1" dirty="0" err="1">
                <a:latin typeface="Comic Sans MS" panose="030F0902030302020204" pitchFamily="66" charset="0"/>
              </a:rPr>
              <a:t>host_id</a:t>
            </a:r>
            <a:r>
              <a:rPr lang="en-CA" sz="1400" b="1" dirty="0">
                <a:latin typeface="Comic Sans MS" panose="030F0902030302020204" pitchFamily="66" charset="0"/>
              </a:rPr>
              <a:t>:</a:t>
            </a:r>
            <a:r>
              <a:rPr lang="en-CA" sz="1400" dirty="0">
                <a:latin typeface="Comic Sans MS" panose="030F0902030302020204" pitchFamily="66" charset="0"/>
              </a:rPr>
              <a:t> host ID</a:t>
            </a:r>
          </a:p>
          <a:p>
            <a:r>
              <a:rPr lang="en-CA" sz="1400" b="1" dirty="0" err="1">
                <a:latin typeface="Comic Sans MS" panose="030F0902030302020204" pitchFamily="66" charset="0"/>
              </a:rPr>
              <a:t>host_name</a:t>
            </a:r>
            <a:r>
              <a:rPr lang="en-CA" sz="1400" b="1" dirty="0">
                <a:latin typeface="Comic Sans MS" panose="030F0902030302020204" pitchFamily="66" charset="0"/>
              </a:rPr>
              <a:t>:</a:t>
            </a:r>
            <a:r>
              <a:rPr lang="en-CA" sz="1400" dirty="0">
                <a:latin typeface="Comic Sans MS" panose="030F0902030302020204" pitchFamily="66" charset="0"/>
              </a:rPr>
              <a:t> name of the host</a:t>
            </a:r>
          </a:p>
          <a:p>
            <a:r>
              <a:rPr lang="en-CA" sz="1400" b="1" dirty="0" err="1">
                <a:latin typeface="Comic Sans MS" panose="030F0902030302020204" pitchFamily="66" charset="0"/>
              </a:rPr>
              <a:t>calculated_host_listings_count</a:t>
            </a:r>
            <a:r>
              <a:rPr lang="en-CA" sz="1400" b="1" dirty="0">
                <a:latin typeface="Comic Sans MS" panose="030F0902030302020204" pitchFamily="66" charset="0"/>
              </a:rPr>
              <a:t>:</a:t>
            </a:r>
            <a:r>
              <a:rPr lang="en-CA" sz="1400" dirty="0">
                <a:latin typeface="Comic Sans MS" panose="030F0902030302020204" pitchFamily="66" charset="0"/>
              </a:rPr>
              <a:t> amount of listing per host</a:t>
            </a:r>
          </a:p>
          <a:p>
            <a:endParaRPr lang="en-US" sz="1400" dirty="0">
              <a:latin typeface="Comic Sans MS" panose="030F0902030302020204" pitchFamily="66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67A93A5-C60C-6649-BAC0-DBDC4794FD37}"/>
              </a:ext>
            </a:extLst>
          </p:cNvPr>
          <p:cNvSpPr txBox="1">
            <a:spLocks/>
          </p:cNvSpPr>
          <p:nvPr/>
        </p:nvSpPr>
        <p:spPr>
          <a:xfrm>
            <a:off x="805542" y="3610315"/>
            <a:ext cx="5758543" cy="2532629"/>
          </a:xfrm>
          <a:prstGeom prst="rect">
            <a:avLst/>
          </a:prstGeom>
        </p:spPr>
        <p:txBody>
          <a:bodyPr vert="horz" lIns="0" tIns="0" rIns="0" bIns="0" rtlCol="0">
            <a:normAutofit fontScale="40000" lnSpcReduction="20000"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Comic Sans MS" panose="030F0902030302020204" pitchFamily="66" charset="0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CA" sz="5000" b="1" dirty="0">
                <a:solidFill>
                  <a:schemeClr val="tx1"/>
                </a:solidFill>
              </a:rPr>
              <a:t>Listing</a:t>
            </a:r>
            <a:r>
              <a:rPr lang="en-CA" sz="5000" dirty="0"/>
              <a:t> </a:t>
            </a:r>
            <a:r>
              <a:rPr lang="en-CA" sz="5000" b="1" dirty="0"/>
              <a:t>descriptors:</a:t>
            </a:r>
          </a:p>
          <a:p>
            <a:r>
              <a:rPr lang="en-CA" sz="3500" b="1" dirty="0"/>
              <a:t>id: </a:t>
            </a:r>
            <a:r>
              <a:rPr lang="en-CA" sz="3500" dirty="0"/>
              <a:t>listing ID</a:t>
            </a:r>
          </a:p>
          <a:p>
            <a:r>
              <a:rPr lang="en-CA" sz="3500" b="1" dirty="0"/>
              <a:t>name: </a:t>
            </a:r>
            <a:r>
              <a:rPr lang="en-CA" sz="3500" dirty="0"/>
              <a:t>name of the listing</a:t>
            </a:r>
          </a:p>
          <a:p>
            <a:r>
              <a:rPr lang="en-CA" sz="3500" b="1" dirty="0" err="1"/>
              <a:t>room_type</a:t>
            </a:r>
            <a:r>
              <a:rPr lang="en-CA" sz="3500" b="1" dirty="0"/>
              <a:t>: </a:t>
            </a:r>
            <a:r>
              <a:rPr lang="en-CA" sz="3500" dirty="0"/>
              <a:t>listing space type</a:t>
            </a:r>
          </a:p>
          <a:p>
            <a:r>
              <a:rPr lang="en-CA" sz="3500" b="1" dirty="0" err="1"/>
              <a:t>minimum_nights</a:t>
            </a:r>
            <a:r>
              <a:rPr lang="en-CA" sz="3500" b="1" dirty="0"/>
              <a:t>: </a:t>
            </a:r>
            <a:r>
              <a:rPr lang="en-CA" sz="3500" dirty="0"/>
              <a:t>amount of nights minimum</a:t>
            </a:r>
          </a:p>
          <a:p>
            <a:r>
              <a:rPr lang="en-CA" sz="3500" b="1" dirty="0"/>
              <a:t>availability_365: </a:t>
            </a:r>
            <a:r>
              <a:rPr lang="en-CA" sz="3500" dirty="0"/>
              <a:t>number of days when listing is available for booking</a:t>
            </a:r>
          </a:p>
          <a:p>
            <a:r>
              <a:rPr lang="en-CA" sz="3500" b="1" dirty="0"/>
              <a:t>price: </a:t>
            </a:r>
            <a:r>
              <a:rPr lang="en-CA" sz="3500" dirty="0"/>
              <a:t>price in dollars</a:t>
            </a:r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8C6E7C-DC5D-054A-BD04-27B306079836}"/>
              </a:ext>
            </a:extLst>
          </p:cNvPr>
          <p:cNvSpPr txBox="1">
            <a:spLocks/>
          </p:cNvSpPr>
          <p:nvPr/>
        </p:nvSpPr>
        <p:spPr>
          <a:xfrm>
            <a:off x="6683829" y="1701572"/>
            <a:ext cx="5290457" cy="17002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>
                <a:latin typeface="Comic Sans MS" panose="030F0902030302020204" pitchFamily="66" charset="0"/>
              </a:rPr>
              <a:t>Review descriptors:</a:t>
            </a:r>
          </a:p>
          <a:p>
            <a:r>
              <a:rPr lang="en-CA" sz="1400" b="1" dirty="0" err="1">
                <a:latin typeface="Comic Sans MS" panose="030F0902030302020204" pitchFamily="66" charset="0"/>
              </a:rPr>
              <a:t>number_of_reviews</a:t>
            </a:r>
            <a:r>
              <a:rPr lang="en-CA" sz="1400" b="1" dirty="0">
                <a:latin typeface="Comic Sans MS" panose="030F0902030302020204" pitchFamily="66" charset="0"/>
              </a:rPr>
              <a:t>:</a:t>
            </a:r>
            <a:r>
              <a:rPr lang="en-CA" sz="1400" dirty="0">
                <a:latin typeface="Comic Sans MS" panose="030F0902030302020204" pitchFamily="66" charset="0"/>
              </a:rPr>
              <a:t> number of reviews</a:t>
            </a:r>
          </a:p>
          <a:p>
            <a:r>
              <a:rPr lang="en-CA" sz="1400" b="1" dirty="0" err="1">
                <a:latin typeface="Comic Sans MS" panose="030F0902030302020204" pitchFamily="66" charset="0"/>
              </a:rPr>
              <a:t>last_review</a:t>
            </a:r>
            <a:r>
              <a:rPr lang="en-CA" sz="1400" b="1" dirty="0">
                <a:latin typeface="Comic Sans MS" panose="030F0902030302020204" pitchFamily="66" charset="0"/>
              </a:rPr>
              <a:t>:</a:t>
            </a:r>
            <a:r>
              <a:rPr lang="en-CA" sz="1400" dirty="0">
                <a:latin typeface="Comic Sans MS" panose="030F0902030302020204" pitchFamily="66" charset="0"/>
              </a:rPr>
              <a:t> latest review</a:t>
            </a:r>
          </a:p>
          <a:p>
            <a:r>
              <a:rPr lang="en-CA" sz="1400" b="1" dirty="0" err="1">
                <a:latin typeface="Comic Sans MS" panose="030F0902030302020204" pitchFamily="66" charset="0"/>
              </a:rPr>
              <a:t>reviews_per_month</a:t>
            </a:r>
            <a:r>
              <a:rPr lang="en-CA" sz="1400" b="1" dirty="0">
                <a:latin typeface="Comic Sans MS" panose="030F0902030302020204" pitchFamily="66" charset="0"/>
              </a:rPr>
              <a:t>:</a:t>
            </a:r>
            <a:r>
              <a:rPr lang="en-CA" sz="1400" dirty="0">
                <a:latin typeface="Comic Sans MS" panose="030F0902030302020204" pitchFamily="66" charset="0"/>
              </a:rPr>
              <a:t> number of reviews per month</a:t>
            </a:r>
          </a:p>
          <a:p>
            <a:endParaRPr lang="en-US" sz="1400" dirty="0">
              <a:latin typeface="Comic Sans MS" panose="030F0902030302020204" pitchFamily="66" charset="0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B3E638B-ACF3-0E48-B0F5-ADFA552D1CC5}"/>
              </a:ext>
            </a:extLst>
          </p:cNvPr>
          <p:cNvSpPr txBox="1">
            <a:spLocks/>
          </p:cNvSpPr>
          <p:nvPr/>
        </p:nvSpPr>
        <p:spPr>
          <a:xfrm>
            <a:off x="6683829" y="3610315"/>
            <a:ext cx="5878286" cy="21519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>
                <a:latin typeface="Comic Sans MS" panose="030F0902030302020204" pitchFamily="66" charset="0"/>
              </a:rPr>
              <a:t>Location descriptors:</a:t>
            </a:r>
          </a:p>
          <a:p>
            <a:r>
              <a:rPr lang="en-CA" sz="1400" b="1" dirty="0" err="1">
                <a:latin typeface="Comic Sans MS" panose="030F0902030302020204" pitchFamily="66" charset="0"/>
              </a:rPr>
              <a:t>neighbourhood_group</a:t>
            </a:r>
            <a:r>
              <a:rPr lang="en-CA" sz="1400" b="1" dirty="0">
                <a:latin typeface="Comic Sans MS" panose="030F0902030302020204" pitchFamily="66" charset="0"/>
              </a:rPr>
              <a:t>:</a:t>
            </a:r>
            <a:r>
              <a:rPr lang="en-CA" sz="1400" dirty="0">
                <a:latin typeface="Comic Sans MS" panose="030F0902030302020204" pitchFamily="66" charset="0"/>
              </a:rPr>
              <a:t> location</a:t>
            </a:r>
          </a:p>
          <a:p>
            <a:r>
              <a:rPr lang="en-CA" sz="1400" b="1" dirty="0">
                <a:latin typeface="Comic Sans MS" panose="030F0902030302020204" pitchFamily="66" charset="0"/>
              </a:rPr>
              <a:t>neighbourhood:</a:t>
            </a:r>
            <a:r>
              <a:rPr lang="en-CA" sz="1400" dirty="0">
                <a:latin typeface="Comic Sans MS" panose="030F0902030302020204" pitchFamily="66" charset="0"/>
              </a:rPr>
              <a:t> area</a:t>
            </a:r>
          </a:p>
          <a:p>
            <a:r>
              <a:rPr lang="en-CA" sz="1400" b="1" dirty="0">
                <a:latin typeface="Comic Sans MS" panose="030F0902030302020204" pitchFamily="66" charset="0"/>
              </a:rPr>
              <a:t>latitude:</a:t>
            </a:r>
            <a:r>
              <a:rPr lang="en-CA" sz="1400" dirty="0">
                <a:latin typeface="Comic Sans MS" panose="030F0902030302020204" pitchFamily="66" charset="0"/>
              </a:rPr>
              <a:t> latitude coordinates</a:t>
            </a:r>
          </a:p>
          <a:p>
            <a:r>
              <a:rPr lang="en-CA" sz="1400" b="1" dirty="0">
                <a:latin typeface="Comic Sans MS" panose="030F0902030302020204" pitchFamily="66" charset="0"/>
              </a:rPr>
              <a:t>longitude:</a:t>
            </a:r>
            <a:r>
              <a:rPr lang="en-CA" sz="1400" dirty="0">
                <a:latin typeface="Comic Sans MS" panose="030F0902030302020204" pitchFamily="66" charset="0"/>
              </a:rPr>
              <a:t> longitude coordinate</a:t>
            </a:r>
          </a:p>
          <a:p>
            <a:endParaRPr lang="en-US" sz="14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5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D054-4E76-44CD-B6AA-90300E1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700087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Comic Sans MS" panose="030F0902030302020204" pitchFamily="66" charset="0"/>
              </a:rPr>
              <a:t>SNEAK PEEK INTO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A8089-9928-9F4F-B5F1-C9C0A6C270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1347562"/>
            <a:ext cx="6593200" cy="315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F5005D-1F8D-3A4C-B402-994E0C7C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822" y="3680901"/>
            <a:ext cx="5652407" cy="27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0B251-FE0F-C44E-9F3F-CF2780BC13CC}"/>
              </a:ext>
            </a:extLst>
          </p:cNvPr>
          <p:cNvSpPr txBox="1"/>
          <p:nvPr/>
        </p:nvSpPr>
        <p:spPr>
          <a:xfrm>
            <a:off x="6952839" y="2833621"/>
            <a:ext cx="478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Neighborhood areas vs number of listings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12266083-9462-FD44-A5F9-D13EACF9E032}"/>
              </a:ext>
            </a:extLst>
          </p:cNvPr>
          <p:cNvSpPr/>
          <p:nvPr/>
        </p:nvSpPr>
        <p:spPr>
          <a:xfrm>
            <a:off x="3318371" y="4581650"/>
            <a:ext cx="195942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ED716-E29A-C547-8479-58C1B43785CE}"/>
              </a:ext>
            </a:extLst>
          </p:cNvPr>
          <p:cNvSpPr txBox="1"/>
          <p:nvPr/>
        </p:nvSpPr>
        <p:spPr>
          <a:xfrm>
            <a:off x="1040534" y="5141106"/>
            <a:ext cx="494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10 Most Popular Neighborhood areas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C0A554A-ABD8-7144-A389-EFCBF0C90AAC}"/>
              </a:ext>
            </a:extLst>
          </p:cNvPr>
          <p:cNvSpPr/>
          <p:nvPr/>
        </p:nvSpPr>
        <p:spPr>
          <a:xfrm>
            <a:off x="9237889" y="3257261"/>
            <a:ext cx="21227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0172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Override1.xml><?xml version="1.0" encoding="utf-8"?>
<a:themeOverride xmlns:a="http://schemas.openxmlformats.org/drawingml/2006/main">
  <a:clrScheme name="GradientRise">
    <a:dk1>
      <a:sysClr val="windowText" lastClr="000000"/>
    </a:dk1>
    <a:lt1>
      <a:srgbClr val="FFFFFF"/>
    </a:lt1>
    <a:dk2>
      <a:srgbClr val="3C0F3A"/>
    </a:dk2>
    <a:lt2>
      <a:srgbClr val="F1F2F2"/>
    </a:lt2>
    <a:accent1>
      <a:srgbClr val="A6025C"/>
    </a:accent1>
    <a:accent2>
      <a:srgbClr val="92248E"/>
    </a:accent2>
    <a:accent3>
      <a:srgbClr val="DE95C4"/>
    </a:accent3>
    <a:accent4>
      <a:srgbClr val="FE4A00"/>
    </a:accent4>
    <a:accent5>
      <a:srgbClr val="DA002F"/>
    </a:accent5>
    <a:accent6>
      <a:srgbClr val="FF907A"/>
    </a:accent6>
    <a:hlink>
      <a:srgbClr val="CA71E4"/>
    </a:hlink>
    <a:folHlink>
      <a:srgbClr val="E45E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1047</Words>
  <Application>Microsoft Macintosh PowerPoint</Application>
  <PresentationFormat>Widescreen</PresentationFormat>
  <Paragraphs>184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Comic Sans MS</vt:lpstr>
      <vt:lpstr>Tw Cen MT</vt:lpstr>
      <vt:lpstr>GradientRiseVTI</vt:lpstr>
      <vt:lpstr>Stayze rent prediction</vt:lpstr>
      <vt:lpstr>STAYZE</vt:lpstr>
      <vt:lpstr>Problem statement</vt:lpstr>
      <vt:lpstr>STAKEHOLDERS</vt:lpstr>
      <vt:lpstr>OBJECTIVE OF ANALYSIS</vt:lpstr>
      <vt:lpstr>WORKFLOW</vt:lpstr>
      <vt:lpstr>The dataset</vt:lpstr>
      <vt:lpstr>THE  Dataset</vt:lpstr>
      <vt:lpstr>SNEAK PEEK INTO THE DATA</vt:lpstr>
      <vt:lpstr>…contd.</vt:lpstr>
      <vt:lpstr>…CONTD.</vt:lpstr>
      <vt:lpstr>…contd.</vt:lpstr>
      <vt:lpstr>…contd.</vt:lpstr>
      <vt:lpstr> data Exploration and cleaning</vt:lpstr>
      <vt:lpstr>Evaluation metrics</vt:lpstr>
      <vt:lpstr>Models and approaches</vt:lpstr>
      <vt:lpstr>Models and approaches</vt:lpstr>
      <vt:lpstr>PowerPoint Presentation</vt:lpstr>
      <vt:lpstr>Insights and decisions</vt:lpstr>
      <vt:lpstr>  What we could have      done better</vt:lpstr>
      <vt:lpstr>What we felt the dataset     was missing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neha15pant@gmail.com</cp:lastModifiedBy>
  <cp:revision>829</cp:revision>
  <dcterms:created xsi:type="dcterms:W3CDTF">2021-04-28T16:56:54Z</dcterms:created>
  <dcterms:modified xsi:type="dcterms:W3CDTF">2021-05-01T16:52:40Z</dcterms:modified>
</cp:coreProperties>
</file>