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77" r:id="rId3"/>
    <p:sldId id="257" r:id="rId4"/>
    <p:sldId id="271" r:id="rId5"/>
    <p:sldId id="267" r:id="rId6"/>
    <p:sldId id="274" r:id="rId7"/>
    <p:sldId id="268" r:id="rId8"/>
    <p:sldId id="260" r:id="rId9"/>
    <p:sldId id="262" r:id="rId10"/>
    <p:sldId id="275" r:id="rId11"/>
    <p:sldId id="263" r:id="rId12"/>
    <p:sldId id="272" r:id="rId13"/>
    <p:sldId id="264" r:id="rId14"/>
    <p:sldId id="269" r:id="rId15"/>
    <p:sldId id="265" r:id="rId16"/>
    <p:sldId id="266" r:id="rId17"/>
    <p:sldId id="276"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Rathi" initials="NR" lastIdx="1" clrIdx="0">
    <p:extLst>
      <p:ext uri="{19B8F6BF-5375-455C-9EA6-DF929625EA0E}">
        <p15:presenceInfo xmlns:p15="http://schemas.microsoft.com/office/powerpoint/2012/main" userId="9305e7aed9dcfc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7FEDC-CDBF-4E2E-9CB6-60F00263E9EA}" type="datetimeFigureOut">
              <a:rPr lang="en-IN" smtClean="0"/>
              <a:t>09-02-2020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61397-8FF6-4337-A70C-24476C820AA4}" type="slidenum">
              <a:rPr lang="en-IN" smtClean="0"/>
              <a:t>‹#›</a:t>
            </a:fld>
            <a:endParaRPr lang="en-IN"/>
          </a:p>
        </p:txBody>
      </p:sp>
    </p:spTree>
    <p:extLst>
      <p:ext uri="{BB962C8B-B14F-4D97-AF65-F5344CB8AC3E}">
        <p14:creationId xmlns:p14="http://schemas.microsoft.com/office/powerpoint/2010/main" val="275096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DB61397-8FF6-4337-A70C-24476C820AA4}" type="slidenum">
              <a:rPr lang="en-IN" smtClean="0"/>
              <a:t>10</a:t>
            </a:fld>
            <a:endParaRPr lang="en-IN"/>
          </a:p>
        </p:txBody>
      </p:sp>
    </p:spTree>
    <p:extLst>
      <p:ext uri="{BB962C8B-B14F-4D97-AF65-F5344CB8AC3E}">
        <p14:creationId xmlns:p14="http://schemas.microsoft.com/office/powerpoint/2010/main" val="289243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1D0FC0-DA31-4C4C-AA22-2D4FA83ED46D}" type="datetimeFigureOut">
              <a:rPr lang="en-IN" smtClean="0"/>
              <a:t>09-02-2020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8A39B-94D1-4A0B-9988-7DD505F1E5C4}" type="slidenum">
              <a:rPr lang="en-IN" smtClean="0"/>
              <a:t>‹#›</a:t>
            </a:fld>
            <a:endParaRPr lang="en-IN"/>
          </a:p>
        </p:txBody>
      </p:sp>
    </p:spTree>
    <p:extLst>
      <p:ext uri="{BB962C8B-B14F-4D97-AF65-F5344CB8AC3E}">
        <p14:creationId xmlns:p14="http://schemas.microsoft.com/office/powerpoint/2010/main" val="562852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1D0FC0-DA31-4C4C-AA22-2D4FA83ED46D}" type="datetimeFigureOut">
              <a:rPr lang="en-IN" smtClean="0"/>
              <a:t>09-02-2020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8A39B-94D1-4A0B-9988-7DD505F1E5C4}" type="slidenum">
              <a:rPr lang="en-IN" smtClean="0"/>
              <a:t>‹#›</a:t>
            </a:fld>
            <a:endParaRPr lang="en-IN"/>
          </a:p>
        </p:txBody>
      </p:sp>
    </p:spTree>
    <p:extLst>
      <p:ext uri="{BB962C8B-B14F-4D97-AF65-F5344CB8AC3E}">
        <p14:creationId xmlns:p14="http://schemas.microsoft.com/office/powerpoint/2010/main" val="190500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1D0FC0-DA31-4C4C-AA22-2D4FA83ED46D}" type="datetimeFigureOut">
              <a:rPr lang="en-IN" smtClean="0"/>
              <a:t>09-02-2020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8A39B-94D1-4A0B-9988-7DD505F1E5C4}" type="slidenum">
              <a:rPr lang="en-IN" smtClean="0"/>
              <a:t>‹#›</a:t>
            </a:fld>
            <a:endParaRPr lang="en-IN"/>
          </a:p>
        </p:txBody>
      </p:sp>
    </p:spTree>
    <p:extLst>
      <p:ext uri="{BB962C8B-B14F-4D97-AF65-F5344CB8AC3E}">
        <p14:creationId xmlns:p14="http://schemas.microsoft.com/office/powerpoint/2010/main" val="34438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1D0FC0-DA31-4C4C-AA22-2D4FA83ED46D}" type="datetimeFigureOut">
              <a:rPr lang="en-IN" smtClean="0"/>
              <a:t>09-02-2020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8A39B-94D1-4A0B-9988-7DD505F1E5C4}" type="slidenum">
              <a:rPr lang="en-IN" smtClean="0"/>
              <a:t>‹#›</a:t>
            </a:fld>
            <a:endParaRPr lang="en-IN"/>
          </a:p>
        </p:txBody>
      </p:sp>
    </p:spTree>
    <p:extLst>
      <p:ext uri="{BB962C8B-B14F-4D97-AF65-F5344CB8AC3E}">
        <p14:creationId xmlns:p14="http://schemas.microsoft.com/office/powerpoint/2010/main" val="257552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1D0FC0-DA31-4C4C-AA22-2D4FA83ED46D}" type="datetimeFigureOut">
              <a:rPr lang="en-IN" smtClean="0"/>
              <a:t>09-02-2020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8A39B-94D1-4A0B-9988-7DD505F1E5C4}" type="slidenum">
              <a:rPr lang="en-IN" smtClean="0"/>
              <a:t>‹#›</a:t>
            </a:fld>
            <a:endParaRPr lang="en-IN"/>
          </a:p>
        </p:txBody>
      </p:sp>
    </p:spTree>
    <p:extLst>
      <p:ext uri="{BB962C8B-B14F-4D97-AF65-F5344CB8AC3E}">
        <p14:creationId xmlns:p14="http://schemas.microsoft.com/office/powerpoint/2010/main" val="74695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1D0FC0-DA31-4C4C-AA22-2D4FA83ED46D}" type="datetimeFigureOut">
              <a:rPr lang="en-IN" smtClean="0"/>
              <a:t>09-02-2020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D8A39B-94D1-4A0B-9988-7DD505F1E5C4}" type="slidenum">
              <a:rPr lang="en-IN" smtClean="0"/>
              <a:t>‹#›</a:t>
            </a:fld>
            <a:endParaRPr lang="en-IN"/>
          </a:p>
        </p:txBody>
      </p:sp>
    </p:spTree>
    <p:extLst>
      <p:ext uri="{BB962C8B-B14F-4D97-AF65-F5344CB8AC3E}">
        <p14:creationId xmlns:p14="http://schemas.microsoft.com/office/powerpoint/2010/main" val="64372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1D0FC0-DA31-4C4C-AA22-2D4FA83ED46D}" type="datetimeFigureOut">
              <a:rPr lang="en-IN" smtClean="0"/>
              <a:t>09-02-2020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D8A39B-94D1-4A0B-9988-7DD505F1E5C4}" type="slidenum">
              <a:rPr lang="en-IN" smtClean="0"/>
              <a:t>‹#›</a:t>
            </a:fld>
            <a:endParaRPr lang="en-IN"/>
          </a:p>
        </p:txBody>
      </p:sp>
    </p:spTree>
    <p:extLst>
      <p:ext uri="{BB962C8B-B14F-4D97-AF65-F5344CB8AC3E}">
        <p14:creationId xmlns:p14="http://schemas.microsoft.com/office/powerpoint/2010/main" val="159868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1D0FC0-DA31-4C4C-AA22-2D4FA83ED46D}" type="datetimeFigureOut">
              <a:rPr lang="en-IN" smtClean="0"/>
              <a:t>09-02-2020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D8A39B-94D1-4A0B-9988-7DD505F1E5C4}" type="slidenum">
              <a:rPr lang="en-IN" smtClean="0"/>
              <a:t>‹#›</a:t>
            </a:fld>
            <a:endParaRPr lang="en-IN"/>
          </a:p>
        </p:txBody>
      </p:sp>
    </p:spTree>
    <p:extLst>
      <p:ext uri="{BB962C8B-B14F-4D97-AF65-F5344CB8AC3E}">
        <p14:creationId xmlns:p14="http://schemas.microsoft.com/office/powerpoint/2010/main" val="144118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D0FC0-DA31-4C4C-AA22-2D4FA83ED46D}" type="datetimeFigureOut">
              <a:rPr lang="en-IN" smtClean="0"/>
              <a:t>09-02-2020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D8A39B-94D1-4A0B-9988-7DD505F1E5C4}" type="slidenum">
              <a:rPr lang="en-IN" smtClean="0"/>
              <a:t>‹#›</a:t>
            </a:fld>
            <a:endParaRPr lang="en-IN"/>
          </a:p>
        </p:txBody>
      </p:sp>
    </p:spTree>
    <p:extLst>
      <p:ext uri="{BB962C8B-B14F-4D97-AF65-F5344CB8AC3E}">
        <p14:creationId xmlns:p14="http://schemas.microsoft.com/office/powerpoint/2010/main" val="339481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1D0FC0-DA31-4C4C-AA22-2D4FA83ED46D}" type="datetimeFigureOut">
              <a:rPr lang="en-IN" smtClean="0"/>
              <a:t>09-02-2020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D8A39B-94D1-4A0B-9988-7DD505F1E5C4}" type="slidenum">
              <a:rPr lang="en-IN" smtClean="0"/>
              <a:t>‹#›</a:t>
            </a:fld>
            <a:endParaRPr lang="en-IN"/>
          </a:p>
        </p:txBody>
      </p:sp>
    </p:spTree>
    <p:extLst>
      <p:ext uri="{BB962C8B-B14F-4D97-AF65-F5344CB8AC3E}">
        <p14:creationId xmlns:p14="http://schemas.microsoft.com/office/powerpoint/2010/main" val="94501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1D0FC0-DA31-4C4C-AA22-2D4FA83ED46D}" type="datetimeFigureOut">
              <a:rPr lang="en-IN" smtClean="0"/>
              <a:t>09-02-2020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D8A39B-94D1-4A0B-9988-7DD505F1E5C4}" type="slidenum">
              <a:rPr lang="en-IN" smtClean="0"/>
              <a:t>‹#›</a:t>
            </a:fld>
            <a:endParaRPr lang="en-IN"/>
          </a:p>
        </p:txBody>
      </p:sp>
    </p:spTree>
    <p:extLst>
      <p:ext uri="{BB962C8B-B14F-4D97-AF65-F5344CB8AC3E}">
        <p14:creationId xmlns:p14="http://schemas.microsoft.com/office/powerpoint/2010/main" val="354323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D0FC0-DA31-4C4C-AA22-2D4FA83ED46D}" type="datetimeFigureOut">
              <a:rPr lang="en-IN" smtClean="0"/>
              <a:t>09-02-2020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8A39B-94D1-4A0B-9988-7DD505F1E5C4}" type="slidenum">
              <a:rPr lang="en-IN" smtClean="0"/>
              <a:t>‹#›</a:t>
            </a:fld>
            <a:endParaRPr lang="en-IN"/>
          </a:p>
        </p:txBody>
      </p:sp>
    </p:spTree>
    <p:extLst>
      <p:ext uri="{BB962C8B-B14F-4D97-AF65-F5344CB8AC3E}">
        <p14:creationId xmlns:p14="http://schemas.microsoft.com/office/powerpoint/2010/main" val="15492623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4.sv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2"/>
          <p:cNvSpPr txBox="1"/>
          <p:nvPr/>
        </p:nvSpPr>
        <p:spPr>
          <a:xfrm>
            <a:off x="2759804" y="6163704"/>
            <a:ext cx="8298721" cy="400110"/>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1" dirty="0" smtClean="0">
                <a:solidFill>
                  <a:srgbClr val="FF0000"/>
                </a:solidFill>
                <a:latin typeface="Times New Roman" panose="02020603050405020304" pitchFamily="18" charset="0"/>
                <a:ea typeface="DFKai-SB" pitchFamily="65" charset="-120"/>
                <a:cs typeface="Times New Roman" panose="02020603050405020304" pitchFamily="18" charset="0"/>
              </a:rPr>
              <a:t>Jawaharlal Darda Institute of Engineering &amp; Technology , Yavatmal</a:t>
            </a:r>
            <a:endParaRPr lang="en-US" sz="2000" b="1" dirty="0">
              <a:solidFill>
                <a:srgbClr val="FF0000"/>
              </a:solidFill>
              <a:latin typeface="Times New Roman" panose="02020603050405020304" pitchFamily="18" charset="0"/>
              <a:ea typeface="DFKai-SB" pitchFamily="65" charset="-120"/>
              <a:cs typeface="Times New Roman" panose="02020603050405020304" pitchFamily="18" charset="0"/>
            </a:endParaRPr>
          </a:p>
        </p:txBody>
      </p:sp>
      <p:pic>
        <p:nvPicPr>
          <p:cNvPr id="6" name="Picture 5" descr="C:\Users\soscom\Desktop\tgr\logo.png"/>
          <p:cNvPicPr>
            <a:picLocks noChangeAspect="1" noChangeArrowheads="1"/>
          </p:cNvPicPr>
          <p:nvPr/>
        </p:nvPicPr>
        <p:blipFill>
          <a:blip r:embed="rId2"/>
          <a:srcRect r="90215"/>
          <a:stretch>
            <a:fillRect/>
          </a:stretch>
        </p:blipFill>
        <p:spPr bwMode="auto">
          <a:xfrm>
            <a:off x="1676400" y="5840537"/>
            <a:ext cx="915270" cy="927846"/>
          </a:xfrm>
          <a:prstGeom prst="rect">
            <a:avLst/>
          </a:prstGeom>
          <a:noFill/>
        </p:spPr>
      </p:pic>
      <p:sp>
        <p:nvSpPr>
          <p:cNvPr id="2" name="Rectangle 1"/>
          <p:cNvSpPr/>
          <p:nvPr/>
        </p:nvSpPr>
        <p:spPr>
          <a:xfrm>
            <a:off x="1676400" y="5517372"/>
            <a:ext cx="6810375" cy="646331"/>
          </a:xfrm>
          <a:prstGeom prst="rect">
            <a:avLst/>
          </a:prstGeom>
        </p:spPr>
        <p:txBody>
          <a:bodyPr wrap="square">
            <a:spAutoFit/>
          </a:bodyPr>
          <a:lstStyle/>
          <a:p>
            <a:pPr>
              <a:spcAft>
                <a:spcPts val="0"/>
              </a:spcAft>
            </a:pPr>
            <a:r>
              <a:rPr lang="en-US" b="1"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a:spcAft>
                <a:spcPts val="0"/>
              </a:spcAft>
            </a:pPr>
            <a:r>
              <a:rPr lang="en-US" b="1" dirty="0">
                <a:latin typeface="Times New Roman" panose="02020603050405020304" pitchFamily="18" charset="0"/>
                <a:ea typeface="Times New Roman" panose="02020603050405020304" pitchFamily="18" charset="0"/>
              </a:rPr>
              <a:t>                  Department </a:t>
            </a:r>
            <a:r>
              <a:rPr lang="en-US" b="1" dirty="0" smtClean="0">
                <a:latin typeface="Times New Roman" panose="02020603050405020304" pitchFamily="18" charset="0"/>
                <a:ea typeface="Times New Roman" panose="02020603050405020304" pitchFamily="18" charset="0"/>
              </a:rPr>
              <a:t>of </a:t>
            </a:r>
            <a:r>
              <a:rPr lang="en-US" b="1" dirty="0">
                <a:latin typeface="Times New Roman" panose="02020603050405020304" pitchFamily="18" charset="0"/>
                <a:ea typeface="Times New Roman" panose="02020603050405020304" pitchFamily="18" charset="0"/>
              </a:rPr>
              <a:t>Computer Science and Engineering</a:t>
            </a:r>
            <a:endParaRPr lang="en-IN" sz="1400" dirty="0">
              <a:effectLst/>
              <a:latin typeface="Times New Roman" panose="02020603050405020304" pitchFamily="18" charset="0"/>
              <a:ea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831" y="716088"/>
            <a:ext cx="3019943" cy="4513137"/>
          </a:xfrm>
          <a:prstGeom prst="rect">
            <a:avLst/>
          </a:prstGeom>
        </p:spPr>
      </p:pic>
      <p:sp>
        <p:nvSpPr>
          <p:cNvPr id="8" name="Rectangle 7"/>
          <p:cNvSpPr/>
          <p:nvPr/>
        </p:nvSpPr>
        <p:spPr>
          <a:xfrm>
            <a:off x="609236" y="499500"/>
            <a:ext cx="8286595" cy="1754326"/>
          </a:xfrm>
          <a:prstGeom prst="rect">
            <a:avLst/>
          </a:prstGeom>
          <a:noFill/>
        </p:spPr>
        <p:txBody>
          <a:bodyPr wrap="squar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latin typeface="Algerian" panose="04020705040A02060702" pitchFamily="82" charset="0"/>
              </a:rPr>
              <a:t>Augmented Reality &amp;</a:t>
            </a:r>
          </a:p>
          <a:p>
            <a:pPr algn="ctr"/>
            <a:r>
              <a:rPr lang="en-US" sz="5400" dirty="0" smtClean="0">
                <a:ln w="0"/>
                <a:effectLst>
                  <a:outerShdw blurRad="38100" dist="19050" dir="2700000" algn="tl" rotWithShape="0">
                    <a:schemeClr val="dk1">
                      <a:alpha val="40000"/>
                    </a:schemeClr>
                  </a:outerShdw>
                </a:effectLst>
                <a:latin typeface="Algerian" panose="04020705040A02060702" pitchFamily="82" charset="0"/>
              </a:rPr>
              <a:t>Its Future</a:t>
            </a:r>
            <a:endParaRPr lang="en-US" sz="5400" dirty="0">
              <a:ln w="0"/>
              <a:effectLst>
                <a:outerShdw blurRad="38100" dist="19050" dir="2700000" algn="tl" rotWithShape="0">
                  <a:schemeClr val="dk1">
                    <a:alpha val="40000"/>
                  </a:schemeClr>
                </a:outerShdw>
              </a:effectLst>
              <a:latin typeface="Algerian" panose="04020705040A02060702" pitchFamily="82" charset="0"/>
            </a:endParaRPr>
          </a:p>
        </p:txBody>
      </p:sp>
      <p:sp>
        <p:nvSpPr>
          <p:cNvPr id="9" name="Rectangle 8"/>
          <p:cNvSpPr/>
          <p:nvPr/>
        </p:nvSpPr>
        <p:spPr>
          <a:xfrm>
            <a:off x="3239097" y="2931490"/>
            <a:ext cx="2929393" cy="954107"/>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Seminar by</a:t>
            </a:r>
          </a:p>
          <a:p>
            <a:pPr algn="ctr"/>
            <a:r>
              <a:rPr lang="en-US" sz="2800" b="0" cap="none" spc="0" dirty="0" smtClean="0">
                <a:ln w="0"/>
                <a:solidFill>
                  <a:schemeClr val="tx1"/>
                </a:solidFill>
                <a:effectLst>
                  <a:outerShdw blurRad="38100" dist="19050" dir="2700000" algn="tl" rotWithShape="0">
                    <a:schemeClr val="dk1">
                      <a:alpha val="40000"/>
                    </a:schemeClr>
                  </a:outerShdw>
                </a:effectLst>
              </a:rPr>
              <a:t>Miss Neha A. Rathi</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134527" y="4224431"/>
            <a:ext cx="3236014" cy="954107"/>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Guided by</a:t>
            </a:r>
          </a:p>
          <a:p>
            <a:pPr algn="ctr"/>
            <a:r>
              <a:rPr lang="en-US" sz="2800" b="0" cap="none" spc="0" dirty="0" smtClean="0">
                <a:ln w="0"/>
                <a:solidFill>
                  <a:schemeClr val="tx1"/>
                </a:solidFill>
                <a:effectLst>
                  <a:outerShdw blurRad="38100" dist="19050" dir="2700000" algn="tl" rotWithShape="0">
                    <a:schemeClr val="dk1">
                      <a:alpha val="40000"/>
                    </a:schemeClr>
                  </a:outerShdw>
                </a:effectLst>
              </a:rPr>
              <a:t>Prof. C. S. </a:t>
            </a:r>
            <a:r>
              <a:rPr lang="en-US" sz="2800" b="0" cap="none" spc="0" dirty="0" err="1" smtClean="0">
                <a:ln w="0"/>
                <a:solidFill>
                  <a:schemeClr val="tx1"/>
                </a:solidFill>
                <a:effectLst>
                  <a:outerShdw blurRad="38100" dist="19050" dir="2700000" algn="tl" rotWithShape="0">
                    <a:schemeClr val="dk1">
                      <a:alpha val="40000"/>
                    </a:schemeClr>
                  </a:outerShdw>
                </a:effectLst>
              </a:rPr>
              <a:t>Dhamande</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88705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D5FFF4F-65DF-4572-8B95-79DB2C94FC73}"/>
              </a:ext>
            </a:extLst>
          </p:cNvPr>
          <p:cNvGrpSpPr/>
          <p:nvPr/>
        </p:nvGrpSpPr>
        <p:grpSpPr>
          <a:xfrm>
            <a:off x="8847909" y="574766"/>
            <a:ext cx="2663014" cy="5530885"/>
            <a:chOff x="1683656" y="783770"/>
            <a:chExt cx="2133601" cy="5724042"/>
          </a:xfrm>
        </p:grpSpPr>
        <p:sp>
          <p:nvSpPr>
            <p:cNvPr id="15" name="Rectangle: Rounded Corners 31">
              <a:extLst>
                <a:ext uri="{FF2B5EF4-FFF2-40B4-BE49-F238E27FC236}">
                  <a16:creationId xmlns:a16="http://schemas.microsoft.com/office/drawing/2014/main" id="{FCECC019-48F1-449F-9807-B67C2E353430}"/>
                </a:ext>
              </a:extLst>
            </p:cNvPr>
            <p:cNvSpPr/>
            <p:nvPr/>
          </p:nvSpPr>
          <p:spPr>
            <a:xfrm>
              <a:off x="1683656" y="847240"/>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32">
              <a:extLst>
                <a:ext uri="{FF2B5EF4-FFF2-40B4-BE49-F238E27FC236}">
                  <a16:creationId xmlns:a16="http://schemas.microsoft.com/office/drawing/2014/main" id="{3CEEA70E-99C2-4222-B236-2BD03CA424E3}"/>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3000">
                  <a:srgbClr val="A4186B"/>
                </a:gs>
                <a:gs pos="100000">
                  <a:srgbClr val="F7AC25"/>
                </a:gs>
              </a:gsLst>
              <a:lin ang="2700000" scaled="1"/>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B0F07C1A-BC95-4EC8-A064-5729FF852329}"/>
                </a:ext>
              </a:extLst>
            </p:cNvPr>
            <p:cNvSpPr txBox="1"/>
            <p:nvPr/>
          </p:nvSpPr>
          <p:spPr>
            <a:xfrm>
              <a:off x="1973942" y="1095830"/>
              <a:ext cx="1553028" cy="923330"/>
            </a:xfrm>
            <a:prstGeom prst="rect">
              <a:avLst/>
            </a:prstGeom>
            <a:noFill/>
          </p:spPr>
          <p:txBody>
            <a:bodyPr wrap="square" rtlCol="0">
              <a:spAutoFit/>
            </a:bodyPr>
            <a:lstStyle/>
            <a:p>
              <a:pPr algn="ctr"/>
              <a:r>
                <a:rPr lang="en-IN" spc="300" dirty="0" smtClean="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Equal Status Interaction </a:t>
              </a:r>
              <a:endParaRPr lang="en-IN" spc="300" dirty="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18" name="TextBox 17">
              <a:extLst>
                <a:ext uri="{FF2B5EF4-FFF2-40B4-BE49-F238E27FC236}">
                  <a16:creationId xmlns:a16="http://schemas.microsoft.com/office/drawing/2014/main" id="{53DAC27B-24A9-43D6-B650-62A15BF34441}"/>
                </a:ext>
              </a:extLst>
            </p:cNvPr>
            <p:cNvSpPr txBox="1"/>
            <p:nvPr/>
          </p:nvSpPr>
          <p:spPr>
            <a:xfrm>
              <a:off x="1973942" y="1550535"/>
              <a:ext cx="1553028" cy="584775"/>
            </a:xfrm>
            <a:prstGeom prst="rect">
              <a:avLst/>
            </a:prstGeom>
            <a:noFill/>
          </p:spPr>
          <p:txBody>
            <a:bodyPr wrap="square" rtlCol="0">
              <a:spAutoFit/>
            </a:bodyPr>
            <a:lstStyle/>
            <a:p>
              <a:pPr algn="ctr"/>
              <a:endParaRPr lang="en-IN" sz="3200" spc="300" dirty="0">
                <a:solidFill>
                  <a:schemeClr val="bg1">
                    <a:lumMod val="95000"/>
                  </a:schemeClr>
                </a:solidFill>
                <a:latin typeface="Eurostile BQ" pitchFamily="50" charset="0"/>
                <a:ea typeface="Roboto Black" panose="02000000000000000000" pitchFamily="2" charset="0"/>
                <a:cs typeface="Roboto Black" panose="02000000000000000000" pitchFamily="2" charset="0"/>
              </a:endParaRPr>
            </a:p>
          </p:txBody>
        </p:sp>
      </p:grpSp>
      <p:grpSp>
        <p:nvGrpSpPr>
          <p:cNvPr id="23" name="Group 22">
            <a:extLst>
              <a:ext uri="{FF2B5EF4-FFF2-40B4-BE49-F238E27FC236}">
                <a16:creationId xmlns:a16="http://schemas.microsoft.com/office/drawing/2014/main" id="{6D1930A7-4AB5-4660-84C4-6B441F68A25E}"/>
              </a:ext>
            </a:extLst>
          </p:cNvPr>
          <p:cNvGrpSpPr/>
          <p:nvPr/>
        </p:nvGrpSpPr>
        <p:grpSpPr>
          <a:xfrm>
            <a:off x="5347061" y="574766"/>
            <a:ext cx="2778037" cy="5592215"/>
            <a:chOff x="1683654" y="783770"/>
            <a:chExt cx="2133604" cy="5660572"/>
          </a:xfrm>
        </p:grpSpPr>
        <p:sp>
          <p:nvSpPr>
            <p:cNvPr id="25" name="Rectangle: Rounded Corners 23">
              <a:extLst>
                <a:ext uri="{FF2B5EF4-FFF2-40B4-BE49-F238E27FC236}">
                  <a16:creationId xmlns:a16="http://schemas.microsoft.com/office/drawing/2014/main" id="{84D072C6-F34F-444D-91D7-B58253BF030C}"/>
                </a:ext>
              </a:extLst>
            </p:cNvPr>
            <p:cNvSpPr/>
            <p:nvPr/>
          </p:nvSpPr>
          <p:spPr>
            <a:xfrm>
              <a:off x="1683657" y="783770"/>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reeform: Shape 24">
              <a:extLst>
                <a:ext uri="{FF2B5EF4-FFF2-40B4-BE49-F238E27FC236}">
                  <a16:creationId xmlns:a16="http://schemas.microsoft.com/office/drawing/2014/main" id="{DDFE3E03-9793-4E58-AE18-38C351381E6B}"/>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3000">
                  <a:srgbClr val="7030A0"/>
                </a:gs>
                <a:gs pos="100000">
                  <a:srgbClr val="A7119C"/>
                </a:gs>
              </a:gsLst>
              <a:lin ang="2700000" scaled="1"/>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8DC3999E-CA54-4002-9A3D-8594B24BA9C1}"/>
                </a:ext>
              </a:extLst>
            </p:cNvPr>
            <p:cNvSpPr txBox="1"/>
            <p:nvPr/>
          </p:nvSpPr>
          <p:spPr>
            <a:xfrm>
              <a:off x="1779267" y="1095830"/>
              <a:ext cx="1942377" cy="646331"/>
            </a:xfrm>
            <a:prstGeom prst="rect">
              <a:avLst/>
            </a:prstGeom>
            <a:noFill/>
          </p:spPr>
          <p:txBody>
            <a:bodyPr wrap="square" rtlCol="0">
              <a:spAutoFit/>
            </a:bodyPr>
            <a:lstStyle/>
            <a:p>
              <a:pPr algn="ctr"/>
              <a:r>
                <a:rPr lang="en-IN" spc="300" dirty="0" smtClean="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Self </a:t>
              </a:r>
            </a:p>
            <a:p>
              <a:pPr algn="ctr"/>
              <a:r>
                <a:rPr lang="en-IN" spc="300" dirty="0" smtClean="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Development</a:t>
              </a:r>
              <a:endParaRPr lang="en-IN" spc="300" dirty="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28" name="TextBox 27">
              <a:extLst>
                <a:ext uri="{FF2B5EF4-FFF2-40B4-BE49-F238E27FC236}">
                  <a16:creationId xmlns:a16="http://schemas.microsoft.com/office/drawing/2014/main" id="{720D36E6-EA10-4281-8864-9437EAC5EA81}"/>
                </a:ext>
              </a:extLst>
            </p:cNvPr>
            <p:cNvSpPr txBox="1"/>
            <p:nvPr/>
          </p:nvSpPr>
          <p:spPr>
            <a:xfrm>
              <a:off x="1973942" y="1550535"/>
              <a:ext cx="1553028" cy="584775"/>
            </a:xfrm>
            <a:prstGeom prst="rect">
              <a:avLst/>
            </a:prstGeom>
            <a:noFill/>
          </p:spPr>
          <p:txBody>
            <a:bodyPr wrap="square" rtlCol="0">
              <a:spAutoFit/>
            </a:bodyPr>
            <a:lstStyle/>
            <a:p>
              <a:pPr algn="ctr"/>
              <a:endParaRPr lang="en-IN" sz="3200" spc="300" dirty="0">
                <a:solidFill>
                  <a:schemeClr val="bg1">
                    <a:lumMod val="95000"/>
                  </a:schemeClr>
                </a:solidFill>
                <a:latin typeface="Eurostile BQ" pitchFamily="50" charset="0"/>
                <a:ea typeface="Roboto Black" panose="02000000000000000000" pitchFamily="2" charset="0"/>
                <a:cs typeface="Roboto Black" panose="02000000000000000000" pitchFamily="2" charset="0"/>
              </a:endParaRPr>
            </a:p>
          </p:txBody>
        </p:sp>
        <p:sp>
          <p:nvSpPr>
            <p:cNvPr id="29" name="TextBox 28">
              <a:extLst>
                <a:ext uri="{FF2B5EF4-FFF2-40B4-BE49-F238E27FC236}">
                  <a16:creationId xmlns:a16="http://schemas.microsoft.com/office/drawing/2014/main" id="{191AD52C-1E5D-41AE-8C76-2F038FDB36E1}"/>
                </a:ext>
              </a:extLst>
            </p:cNvPr>
            <p:cNvSpPr txBox="1"/>
            <p:nvPr/>
          </p:nvSpPr>
          <p:spPr>
            <a:xfrm>
              <a:off x="1683654" y="2592936"/>
              <a:ext cx="2133601" cy="965770"/>
            </a:xfrm>
            <a:prstGeom prst="rect">
              <a:avLst/>
            </a:prstGeom>
            <a:noFill/>
          </p:spPr>
          <p:txBody>
            <a:bodyPr wrap="square" rtlCol="0">
              <a:spAutoFit/>
            </a:bodyPr>
            <a:lstStyle/>
            <a:p>
              <a:pPr algn="ctr"/>
              <a:r>
                <a:rPr lang="en-IN" sz="1400" b="1" spc="300" dirty="0" smtClean="0">
                  <a:latin typeface="Comic Sans MS" panose="030F0702030302020204" pitchFamily="66" charset="0"/>
                  <a:ea typeface="Roboto Medium" panose="02000000000000000000" pitchFamily="2" charset="0"/>
                  <a:cs typeface="Roboto Medium" panose="02000000000000000000" pitchFamily="2" charset="0"/>
                </a:rPr>
                <a:t>Character agent = Virtual</a:t>
              </a:r>
            </a:p>
            <a:p>
              <a:pPr algn="ctr"/>
              <a:r>
                <a:rPr lang="en-IN" sz="1400" b="1" spc="300" dirty="0" smtClean="0">
                  <a:latin typeface="Comic Sans MS" panose="030F0702030302020204" pitchFamily="66" charset="0"/>
                  <a:ea typeface="Roboto Medium" panose="02000000000000000000" pitchFamily="2" charset="0"/>
                  <a:cs typeface="Roboto Medium" panose="02000000000000000000" pitchFamily="2" charset="0"/>
                </a:rPr>
                <a:t>Human in virtual world</a:t>
              </a:r>
              <a:endParaRPr lang="en-IN" sz="1400" b="1" spc="300" dirty="0">
                <a:latin typeface="Comic Sans MS" panose="030F0702030302020204" pitchFamily="66" charset="0"/>
                <a:ea typeface="Roboto Medium" panose="02000000000000000000" pitchFamily="2" charset="0"/>
                <a:cs typeface="Roboto Medium" panose="02000000000000000000" pitchFamily="2" charset="0"/>
              </a:endParaRPr>
            </a:p>
          </p:txBody>
        </p:sp>
      </p:grpSp>
      <p:grpSp>
        <p:nvGrpSpPr>
          <p:cNvPr id="33" name="Group 32">
            <a:extLst>
              <a:ext uri="{FF2B5EF4-FFF2-40B4-BE49-F238E27FC236}">
                <a16:creationId xmlns:a16="http://schemas.microsoft.com/office/drawing/2014/main" id="{CD388272-2454-44D7-879A-53895A9565FD}"/>
              </a:ext>
            </a:extLst>
          </p:cNvPr>
          <p:cNvGrpSpPr/>
          <p:nvPr/>
        </p:nvGrpSpPr>
        <p:grpSpPr>
          <a:xfrm>
            <a:off x="689436" y="696686"/>
            <a:ext cx="3934815" cy="5470295"/>
            <a:chOff x="1683656" y="783770"/>
            <a:chExt cx="2133602" cy="5660572"/>
          </a:xfrm>
        </p:grpSpPr>
        <p:sp>
          <p:nvSpPr>
            <p:cNvPr id="35" name="Rectangle: Rounded Corners 9">
              <a:extLst>
                <a:ext uri="{FF2B5EF4-FFF2-40B4-BE49-F238E27FC236}">
                  <a16:creationId xmlns:a16="http://schemas.microsoft.com/office/drawing/2014/main" id="{CD3EDCAE-4D78-46ED-A252-99587BEB6869}"/>
                </a:ext>
              </a:extLst>
            </p:cNvPr>
            <p:cNvSpPr/>
            <p:nvPr/>
          </p:nvSpPr>
          <p:spPr>
            <a:xfrm>
              <a:off x="1683657" y="783770"/>
              <a:ext cx="2133601" cy="5660572"/>
            </a:xfrm>
            <a:prstGeom prst="roundRect">
              <a:avLst>
                <a:gd name="adj" fmla="val 6990"/>
              </a:avLst>
            </a:prstGeom>
            <a:gradFill>
              <a:gsLst>
                <a:gs pos="0">
                  <a:srgbClr val="E5E9EC"/>
                </a:gs>
                <a:gs pos="100000">
                  <a:schemeClr val="bg1">
                    <a:lumMod val="95000"/>
                  </a:schemeClr>
                </a:gs>
              </a:gsLst>
              <a:path path="circle">
                <a:fillToRect l="50000" t="50000" r="50000" b="50000"/>
              </a:path>
            </a:gradFill>
            <a:ln>
              <a:noFill/>
            </a:ln>
            <a:effectLst>
              <a:innerShdw blurRad="254000" dist="50800" dir="189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15">
              <a:extLst>
                <a:ext uri="{FF2B5EF4-FFF2-40B4-BE49-F238E27FC236}">
                  <a16:creationId xmlns:a16="http://schemas.microsoft.com/office/drawing/2014/main" id="{5CD53FC4-22BE-466F-9716-A579FC4EDB12}"/>
                </a:ext>
              </a:extLst>
            </p:cNvPr>
            <p:cNvSpPr/>
            <p:nvPr/>
          </p:nvSpPr>
          <p:spPr>
            <a:xfrm>
              <a:off x="1683656" y="783770"/>
              <a:ext cx="2133601" cy="1451430"/>
            </a:xfrm>
            <a:custGeom>
              <a:avLst/>
              <a:gdLst>
                <a:gd name="connsiteX0" fmla="*/ 149139 w 2133601"/>
                <a:gd name="connsiteY0" fmla="*/ 0 h 1262744"/>
                <a:gd name="connsiteX1" fmla="*/ 1984462 w 2133601"/>
                <a:gd name="connsiteY1" fmla="*/ 0 h 1262744"/>
                <a:gd name="connsiteX2" fmla="*/ 2133601 w 2133601"/>
                <a:gd name="connsiteY2" fmla="*/ 149139 h 1262744"/>
                <a:gd name="connsiteX3" fmla="*/ 2133601 w 2133601"/>
                <a:gd name="connsiteY3" fmla="*/ 1262744 h 1262744"/>
                <a:gd name="connsiteX4" fmla="*/ 0 w 2133601"/>
                <a:gd name="connsiteY4" fmla="*/ 1262744 h 1262744"/>
                <a:gd name="connsiteX5" fmla="*/ 0 w 2133601"/>
                <a:gd name="connsiteY5" fmla="*/ 149139 h 1262744"/>
                <a:gd name="connsiteX6" fmla="*/ 149139 w 2133601"/>
                <a:gd name="connsiteY6" fmla="*/ 0 h 126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3601" h="1262744">
                  <a:moveTo>
                    <a:pt x="149139" y="0"/>
                  </a:moveTo>
                  <a:lnTo>
                    <a:pt x="1984462" y="0"/>
                  </a:lnTo>
                  <a:cubicBezTo>
                    <a:pt x="2066829" y="0"/>
                    <a:pt x="2133601" y="66772"/>
                    <a:pt x="2133601" y="149139"/>
                  </a:cubicBezTo>
                  <a:lnTo>
                    <a:pt x="2133601" y="1262744"/>
                  </a:lnTo>
                  <a:lnTo>
                    <a:pt x="0" y="1262744"/>
                  </a:lnTo>
                  <a:lnTo>
                    <a:pt x="0" y="149139"/>
                  </a:lnTo>
                  <a:cubicBezTo>
                    <a:pt x="0" y="66772"/>
                    <a:pt x="66772" y="0"/>
                    <a:pt x="149139" y="0"/>
                  </a:cubicBezTo>
                  <a:close/>
                </a:path>
              </a:pathLst>
            </a:custGeom>
            <a:gradFill flip="none" rotWithShape="1">
              <a:gsLst>
                <a:gs pos="3000">
                  <a:srgbClr val="A4186B"/>
                </a:gs>
                <a:gs pos="100000">
                  <a:srgbClr val="13027C"/>
                </a:gs>
              </a:gsLst>
              <a:lin ang="2700000" scaled="1"/>
              <a:tileRect/>
            </a:gradFill>
            <a:ln>
              <a:noFill/>
            </a:ln>
            <a:effectLst>
              <a:outerShdw blurRad="1397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5DA22EA8-DEA7-47A3-B3AB-3DEDD58E887B}"/>
                </a:ext>
              </a:extLst>
            </p:cNvPr>
            <p:cNvSpPr txBox="1"/>
            <p:nvPr/>
          </p:nvSpPr>
          <p:spPr>
            <a:xfrm>
              <a:off x="1973942" y="1095830"/>
              <a:ext cx="1553028" cy="646331"/>
            </a:xfrm>
            <a:prstGeom prst="rect">
              <a:avLst/>
            </a:prstGeom>
            <a:noFill/>
          </p:spPr>
          <p:txBody>
            <a:bodyPr wrap="square" rtlCol="0">
              <a:spAutoFit/>
            </a:bodyPr>
            <a:lstStyle/>
            <a:p>
              <a:pPr algn="ctr"/>
              <a:r>
                <a:rPr lang="en-IN" spc="300" dirty="0" smtClean="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Spatial</a:t>
              </a:r>
            </a:p>
            <a:p>
              <a:pPr algn="ctr"/>
              <a:r>
                <a:rPr lang="en-IN" spc="300" dirty="0" smtClean="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Structure</a:t>
              </a:r>
              <a:endParaRPr lang="en-IN" spc="300" dirty="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38" name="TextBox 37">
              <a:extLst>
                <a:ext uri="{FF2B5EF4-FFF2-40B4-BE49-F238E27FC236}">
                  <a16:creationId xmlns:a16="http://schemas.microsoft.com/office/drawing/2014/main" id="{A4A4F5B1-1D32-4B9A-A233-A74D418EF476}"/>
                </a:ext>
              </a:extLst>
            </p:cNvPr>
            <p:cNvSpPr txBox="1"/>
            <p:nvPr/>
          </p:nvSpPr>
          <p:spPr>
            <a:xfrm>
              <a:off x="1973942" y="1550535"/>
              <a:ext cx="1553028" cy="584775"/>
            </a:xfrm>
            <a:prstGeom prst="rect">
              <a:avLst/>
            </a:prstGeom>
            <a:noFill/>
          </p:spPr>
          <p:txBody>
            <a:bodyPr wrap="square" rtlCol="0">
              <a:spAutoFit/>
            </a:bodyPr>
            <a:lstStyle/>
            <a:p>
              <a:pPr algn="ctr"/>
              <a:endParaRPr lang="en-IN" sz="3200" spc="300" dirty="0">
                <a:solidFill>
                  <a:schemeClr val="bg1">
                    <a:lumMod val="95000"/>
                  </a:schemeClr>
                </a:solidFill>
                <a:latin typeface="Eurostile BQ" pitchFamily="50" charset="0"/>
                <a:ea typeface="Roboto Black" panose="02000000000000000000" pitchFamily="2" charset="0"/>
                <a:cs typeface="Roboto Black" panose="02000000000000000000" pitchFamily="2" charset="0"/>
              </a:endParaRPr>
            </a:p>
          </p:txBody>
        </p:sp>
        <p:sp>
          <p:nvSpPr>
            <p:cNvPr id="39" name="TextBox 38">
              <a:extLst>
                <a:ext uri="{FF2B5EF4-FFF2-40B4-BE49-F238E27FC236}">
                  <a16:creationId xmlns:a16="http://schemas.microsoft.com/office/drawing/2014/main" id="{E1C1FD15-2571-4CDE-AB0B-C26637024580}"/>
                </a:ext>
              </a:extLst>
            </p:cNvPr>
            <p:cNvSpPr txBox="1"/>
            <p:nvPr/>
          </p:nvSpPr>
          <p:spPr>
            <a:xfrm>
              <a:off x="1683656" y="2525486"/>
              <a:ext cx="2133601" cy="2277547"/>
            </a:xfrm>
            <a:prstGeom prst="rect">
              <a:avLst/>
            </a:prstGeom>
            <a:noFill/>
          </p:spPr>
          <p:txBody>
            <a:bodyPr wrap="square" rtlCol="0">
              <a:spAutoFit/>
            </a:bodyPr>
            <a:lstStyle/>
            <a:p>
              <a:r>
                <a:rPr lang="en-IN" sz="1600" b="1" spc="300" dirty="0" smtClean="0">
                  <a:latin typeface="Comic Sans MS" panose="030F0702030302020204" pitchFamily="66" charset="0"/>
                  <a:ea typeface="Roboto Medium" panose="02000000000000000000" pitchFamily="2" charset="0"/>
                  <a:cs typeface="Times New Roman" panose="02020603050405020304" pitchFamily="18" charset="0"/>
                </a:rPr>
                <a:t>Traditional AR</a:t>
              </a:r>
            </a:p>
            <a:p>
              <a:pPr marL="228600" indent="-228600">
                <a:buFont typeface="+mj-lt"/>
                <a:buAutoNum type="arabicPeriod"/>
              </a:pPr>
              <a:r>
                <a:rPr lang="en-IN" sz="1400" b="1" spc="300" dirty="0" smtClean="0">
                  <a:latin typeface="Comic Sans MS" panose="030F0702030302020204" pitchFamily="66" charset="0"/>
                  <a:ea typeface="Roboto Medium" panose="02000000000000000000" pitchFamily="2" charset="0"/>
                  <a:cs typeface="Times New Roman" panose="02020603050405020304" pitchFamily="18" charset="0"/>
                </a:rPr>
                <a:t>Humans </a:t>
              </a:r>
            </a:p>
            <a:p>
              <a:pPr marL="228600" indent="-228600">
                <a:buFont typeface="+mj-lt"/>
                <a:buAutoNum type="arabicPeriod"/>
              </a:pPr>
              <a:r>
                <a:rPr lang="en-IN" sz="1400" b="1" spc="300" dirty="0" smtClean="0">
                  <a:latin typeface="Comic Sans MS" panose="030F0702030302020204" pitchFamily="66" charset="0"/>
                  <a:ea typeface="Roboto Medium" panose="02000000000000000000" pitchFamily="2" charset="0"/>
                  <a:cs typeface="Times New Roman" panose="02020603050405020304" pitchFamily="18" charset="0"/>
                </a:rPr>
                <a:t>Physical World</a:t>
              </a:r>
            </a:p>
            <a:p>
              <a:pPr marL="228600" indent="-228600">
                <a:buFont typeface="+mj-lt"/>
                <a:buAutoNum type="arabicPeriod"/>
              </a:pPr>
              <a:r>
                <a:rPr lang="en-IN" sz="1400" b="1" spc="300" dirty="0" smtClean="0">
                  <a:latin typeface="Comic Sans MS" panose="030F0702030302020204" pitchFamily="66" charset="0"/>
                  <a:ea typeface="Roboto Medium" panose="02000000000000000000" pitchFamily="2" charset="0"/>
                  <a:cs typeface="Times New Roman" panose="02020603050405020304" pitchFamily="18" charset="0"/>
                </a:rPr>
                <a:t>Virtual Contents added to the physical world</a:t>
              </a:r>
            </a:p>
            <a:p>
              <a:endParaRPr lang="en-IN" sz="1400" b="1" spc="300" dirty="0" smtClean="0">
                <a:latin typeface="Comic Sans MS" panose="030F0702030302020204" pitchFamily="66" charset="0"/>
                <a:ea typeface="Roboto Medium" panose="02000000000000000000" pitchFamily="2" charset="0"/>
                <a:cs typeface="Times New Roman" panose="02020603050405020304" pitchFamily="18" charset="0"/>
              </a:endParaRPr>
            </a:p>
            <a:p>
              <a:r>
                <a:rPr lang="en-IN" sz="1400" b="1" spc="300" dirty="0" smtClean="0">
                  <a:latin typeface="Comic Sans MS" panose="030F0702030302020204" pitchFamily="66" charset="0"/>
                  <a:ea typeface="Roboto Medium" panose="02000000000000000000" pitchFamily="2" charset="0"/>
                  <a:cs typeface="Times New Roman" panose="02020603050405020304" pitchFamily="18" charset="0"/>
                </a:rPr>
                <a:t> </a:t>
              </a:r>
            </a:p>
            <a:p>
              <a:pPr marL="171450" indent="-171450">
                <a:buFont typeface="Arial" panose="020B0604020202020204" pitchFamily="34" charset="0"/>
                <a:buChar char="•"/>
              </a:pPr>
              <a:endParaRPr lang="en-IN" sz="1400" b="1" spc="300" dirty="0">
                <a:latin typeface="Comic Sans MS" panose="030F0702030302020204" pitchFamily="66" charset="0"/>
                <a:ea typeface="Roboto Medium" panose="02000000000000000000" pitchFamily="2" charset="0"/>
                <a:cs typeface="Times New Roman" panose="02020603050405020304" pitchFamily="18" charset="0"/>
              </a:endParaRPr>
            </a:p>
          </p:txBody>
        </p:sp>
      </p:grpSp>
      <p:sp>
        <p:nvSpPr>
          <p:cNvPr id="42" name="TextBox 41">
            <a:extLst>
              <a:ext uri="{FF2B5EF4-FFF2-40B4-BE49-F238E27FC236}">
                <a16:creationId xmlns:a16="http://schemas.microsoft.com/office/drawing/2014/main" id="{E1C1FD15-2571-4CDE-AB0B-C26637024580}"/>
              </a:ext>
            </a:extLst>
          </p:cNvPr>
          <p:cNvSpPr txBox="1"/>
          <p:nvPr/>
        </p:nvSpPr>
        <p:spPr>
          <a:xfrm>
            <a:off x="802645" y="3982220"/>
            <a:ext cx="3560349" cy="1846659"/>
          </a:xfrm>
          <a:prstGeom prst="rect">
            <a:avLst/>
          </a:prstGeom>
          <a:noFill/>
        </p:spPr>
        <p:txBody>
          <a:bodyPr wrap="square" rtlCol="0">
            <a:spAutoFit/>
          </a:bodyPr>
          <a:lstStyle/>
          <a:p>
            <a:r>
              <a:rPr lang="en-IN" sz="1600" b="1" spc="300" dirty="0" smtClean="0">
                <a:latin typeface="Century Gothic" panose="020B0502020202020204" pitchFamily="34" charset="0"/>
                <a:ea typeface="Roboto Medium" panose="02000000000000000000" pitchFamily="2" charset="0"/>
                <a:cs typeface="Times New Roman" panose="02020603050405020304" pitchFamily="18" charset="0"/>
              </a:rPr>
              <a:t>Inverse AR</a:t>
            </a:r>
          </a:p>
          <a:p>
            <a:pPr marL="228600" indent="-228600">
              <a:buFont typeface="+mj-lt"/>
              <a:buAutoNum type="arabicPeriod"/>
            </a:pPr>
            <a:r>
              <a:rPr lang="en-IN" sz="1400" b="1" spc="300" dirty="0" smtClean="0">
                <a:latin typeface="Century Gothic" panose="020B0502020202020204" pitchFamily="34" charset="0"/>
                <a:ea typeface="Roboto Medium" panose="02000000000000000000" pitchFamily="2" charset="0"/>
                <a:cs typeface="Times New Roman" panose="02020603050405020304" pitchFamily="18" charset="0"/>
              </a:rPr>
              <a:t>Virtual Characters </a:t>
            </a:r>
          </a:p>
          <a:p>
            <a:pPr marL="228600" indent="-228600">
              <a:buFont typeface="+mj-lt"/>
              <a:buAutoNum type="arabicPeriod"/>
            </a:pPr>
            <a:r>
              <a:rPr lang="en-IN" sz="1400" b="1" spc="300" dirty="0" smtClean="0">
                <a:latin typeface="Century Gothic" panose="020B0502020202020204" pitchFamily="34" charset="0"/>
                <a:ea typeface="Roboto Medium" panose="02000000000000000000" pitchFamily="2" charset="0"/>
                <a:cs typeface="Times New Roman" panose="02020603050405020304" pitchFamily="18" charset="0"/>
              </a:rPr>
              <a:t>Physical </a:t>
            </a:r>
            <a:r>
              <a:rPr lang="en-IN" sz="1400" b="1" spc="300" dirty="0">
                <a:latin typeface="Comic Sans MS" panose="030F0702030302020204" pitchFamily="66" charset="0"/>
                <a:ea typeface="Roboto Medium" panose="02000000000000000000" pitchFamily="2" charset="0"/>
                <a:cs typeface="Times New Roman" panose="02020603050405020304" pitchFamily="18" charset="0"/>
              </a:rPr>
              <a:t>Contents</a:t>
            </a:r>
            <a:r>
              <a:rPr lang="en-IN" sz="1400" b="1" spc="300" dirty="0">
                <a:latin typeface="Century Gothic" panose="020B0502020202020204" pitchFamily="34" charset="0"/>
                <a:ea typeface="Roboto Medium" panose="02000000000000000000" pitchFamily="2" charset="0"/>
                <a:cs typeface="Times New Roman" panose="02020603050405020304" pitchFamily="18" charset="0"/>
              </a:rPr>
              <a:t> added to the virtual world </a:t>
            </a:r>
          </a:p>
          <a:p>
            <a:pPr marL="228600" indent="-228600">
              <a:buFont typeface="+mj-lt"/>
              <a:buAutoNum type="arabicPeriod"/>
            </a:pPr>
            <a:r>
              <a:rPr lang="en-IN" sz="1400" b="1" spc="300" dirty="0" smtClean="0">
                <a:latin typeface="Century Gothic" panose="020B0502020202020204" pitchFamily="34" charset="0"/>
                <a:ea typeface="Roboto Medium" panose="02000000000000000000" pitchFamily="2" charset="0"/>
                <a:cs typeface="Times New Roman" panose="02020603050405020304" pitchFamily="18" charset="0"/>
              </a:rPr>
              <a:t>Programmable Virtual world</a:t>
            </a:r>
          </a:p>
          <a:p>
            <a:endParaRPr lang="en-IN" sz="1400" b="1" spc="300" dirty="0" smtClean="0">
              <a:latin typeface="Century Gothic" panose="020B0502020202020204" pitchFamily="34" charset="0"/>
              <a:ea typeface="Roboto Medium" panose="02000000000000000000" pitchFamily="2" charset="0"/>
              <a:cs typeface="Times New Roman" panose="02020603050405020304" pitchFamily="18" charset="0"/>
            </a:endParaRPr>
          </a:p>
          <a:p>
            <a:r>
              <a:rPr lang="en-IN" sz="1400" b="1" spc="300" dirty="0" smtClean="0">
                <a:latin typeface="Century Gothic" panose="020B0502020202020204" pitchFamily="34" charset="0"/>
                <a:ea typeface="Roboto Medium" panose="02000000000000000000" pitchFamily="2" charset="0"/>
                <a:cs typeface="Times New Roman" panose="02020603050405020304" pitchFamily="18" charset="0"/>
              </a:rPr>
              <a:t> </a:t>
            </a:r>
          </a:p>
        </p:txBody>
      </p:sp>
      <p:sp>
        <p:nvSpPr>
          <p:cNvPr id="43" name="TextBox 42">
            <a:extLst>
              <a:ext uri="{FF2B5EF4-FFF2-40B4-BE49-F238E27FC236}">
                <a16:creationId xmlns:a16="http://schemas.microsoft.com/office/drawing/2014/main" id="{191AD52C-1E5D-41AE-8C76-2F038FDB36E1}"/>
              </a:ext>
            </a:extLst>
          </p:cNvPr>
          <p:cNvSpPr txBox="1"/>
          <p:nvPr/>
        </p:nvSpPr>
        <p:spPr>
          <a:xfrm>
            <a:off x="5347061" y="3849929"/>
            <a:ext cx="2778033" cy="954107"/>
          </a:xfrm>
          <a:prstGeom prst="rect">
            <a:avLst/>
          </a:prstGeom>
          <a:noFill/>
        </p:spPr>
        <p:txBody>
          <a:bodyPr wrap="square" rtlCol="0">
            <a:spAutoFit/>
          </a:bodyPr>
          <a:lstStyle/>
          <a:p>
            <a:pPr algn="ctr"/>
            <a:r>
              <a:rPr lang="en-US" sz="1400" b="1" spc="300" dirty="0" smtClean="0">
                <a:latin typeface="Comic Sans MS" panose="030F0702030302020204" pitchFamily="66" charset="0"/>
                <a:ea typeface="Roboto Medium" panose="02000000000000000000" pitchFamily="2" charset="0"/>
                <a:cs typeface="Roboto Medium" panose="02000000000000000000" pitchFamily="2" charset="0"/>
              </a:rPr>
              <a:t>Agents should </a:t>
            </a:r>
            <a:r>
              <a:rPr lang="en-US" sz="1400" b="1" spc="300" dirty="0">
                <a:latin typeface="Comic Sans MS" panose="030F0702030302020204" pitchFamily="66" charset="0"/>
                <a:ea typeface="Roboto Medium" panose="02000000000000000000" pitchFamily="2" charset="0"/>
                <a:cs typeface="Roboto Medium" panose="02000000000000000000" pitchFamily="2" charset="0"/>
              </a:rPr>
              <a:t>learn from physical world </a:t>
            </a:r>
          </a:p>
          <a:p>
            <a:pPr algn="ctr"/>
            <a:r>
              <a:rPr lang="en-US" sz="1400" b="1" spc="300" dirty="0" smtClean="0">
                <a:latin typeface="Comic Sans MS" panose="030F0702030302020204" pitchFamily="66" charset="0"/>
                <a:ea typeface="Roboto Medium" panose="02000000000000000000" pitchFamily="2" charset="0"/>
                <a:cs typeface="Roboto Medium" panose="02000000000000000000" pitchFamily="2" charset="0"/>
              </a:rPr>
              <a:t>And </a:t>
            </a:r>
            <a:r>
              <a:rPr lang="en-US" sz="1400" b="1" spc="300" dirty="0">
                <a:latin typeface="Comic Sans MS" panose="030F0702030302020204" pitchFamily="66" charset="0"/>
                <a:ea typeface="Roboto Medium" panose="02000000000000000000" pitchFamily="2" charset="0"/>
                <a:cs typeface="Roboto Medium" panose="02000000000000000000" pitchFamily="2" charset="0"/>
              </a:rPr>
              <a:t>evolve by </a:t>
            </a:r>
            <a:r>
              <a:rPr lang="en-US" sz="1400" b="1" spc="300" dirty="0" smtClean="0">
                <a:latin typeface="Comic Sans MS" panose="030F0702030302020204" pitchFamily="66" charset="0"/>
                <a:ea typeface="Roboto Medium" panose="02000000000000000000" pitchFamily="2" charset="0"/>
                <a:cs typeface="Roboto Medium" panose="02000000000000000000" pitchFamily="2" charset="0"/>
              </a:rPr>
              <a:t>themselves </a:t>
            </a:r>
            <a:endParaRPr lang="en-IN" sz="1400" b="1" spc="300" dirty="0" smtClean="0">
              <a:latin typeface="Comic Sans MS" panose="030F0702030302020204" pitchFamily="66" charset="0"/>
              <a:ea typeface="Roboto Medium" panose="02000000000000000000" pitchFamily="2" charset="0"/>
              <a:cs typeface="Roboto Medium" panose="02000000000000000000" pitchFamily="2" charset="0"/>
            </a:endParaRPr>
          </a:p>
        </p:txBody>
      </p:sp>
      <p:sp>
        <p:nvSpPr>
          <p:cNvPr id="45" name="TextBox 44">
            <a:extLst>
              <a:ext uri="{FF2B5EF4-FFF2-40B4-BE49-F238E27FC236}">
                <a16:creationId xmlns:a16="http://schemas.microsoft.com/office/drawing/2014/main" id="{191AD52C-1E5D-41AE-8C76-2F038FDB36E1}"/>
              </a:ext>
            </a:extLst>
          </p:cNvPr>
          <p:cNvSpPr txBox="1"/>
          <p:nvPr/>
        </p:nvSpPr>
        <p:spPr>
          <a:xfrm>
            <a:off x="8847905" y="2320059"/>
            <a:ext cx="2663019" cy="1169551"/>
          </a:xfrm>
          <a:prstGeom prst="rect">
            <a:avLst/>
          </a:prstGeom>
          <a:noFill/>
        </p:spPr>
        <p:txBody>
          <a:bodyPr wrap="square" rtlCol="0">
            <a:spAutoFit/>
          </a:bodyPr>
          <a:lstStyle/>
          <a:p>
            <a:pPr algn="just"/>
            <a:r>
              <a:rPr lang="en-US" sz="1400" b="1" spc="300" dirty="0" smtClean="0">
                <a:latin typeface="Comic Sans MS" panose="030F0702030302020204" pitchFamily="66" charset="0"/>
                <a:ea typeface="Roboto Medium" panose="02000000000000000000" pitchFamily="2" charset="0"/>
                <a:cs typeface="Roboto Medium" panose="02000000000000000000" pitchFamily="2" charset="0"/>
              </a:rPr>
              <a:t>The </a:t>
            </a:r>
            <a:r>
              <a:rPr lang="en-US" sz="1400" b="1" spc="300" dirty="0">
                <a:latin typeface="Comic Sans MS" panose="030F0702030302020204" pitchFamily="66" charset="0"/>
                <a:ea typeface="Roboto Medium" panose="02000000000000000000" pitchFamily="2" charset="0"/>
                <a:cs typeface="Roboto Medium" panose="02000000000000000000" pitchFamily="2" charset="0"/>
              </a:rPr>
              <a:t>physical world and the virtual world are equal to </a:t>
            </a:r>
            <a:r>
              <a:rPr lang="en-US" sz="1200" b="1" spc="300" dirty="0" smtClean="0">
                <a:latin typeface="Comic Sans MS" panose="030F0702030302020204" pitchFamily="66" charset="0"/>
                <a:ea typeface="Roboto Medium" panose="02000000000000000000" pitchFamily="2" charset="0"/>
                <a:cs typeface="Roboto Medium" panose="02000000000000000000" pitchFamily="2" charset="0"/>
              </a:rPr>
              <a:t>each other</a:t>
            </a:r>
            <a:r>
              <a:rPr lang="en-US" sz="1400" b="1" spc="300" dirty="0" smtClean="0">
                <a:latin typeface="Comic Sans MS" panose="030F0702030302020204" pitchFamily="66" charset="0"/>
                <a:ea typeface="Roboto Medium" panose="02000000000000000000" pitchFamily="2" charset="0"/>
                <a:cs typeface="Roboto Medium" panose="02000000000000000000" pitchFamily="2" charset="0"/>
              </a:rPr>
              <a:t> </a:t>
            </a:r>
            <a:r>
              <a:rPr lang="en-US" sz="1400" b="1" spc="300" dirty="0">
                <a:latin typeface="Comic Sans MS" panose="030F0702030302020204" pitchFamily="66" charset="0"/>
                <a:ea typeface="Roboto Medium" panose="02000000000000000000" pitchFamily="2" charset="0"/>
                <a:cs typeface="Roboto Medium" panose="02000000000000000000" pitchFamily="2" charset="0"/>
              </a:rPr>
              <a:t>regarding </a:t>
            </a:r>
            <a:r>
              <a:rPr lang="en-US" sz="1400" b="1" spc="300" dirty="0" smtClean="0">
                <a:latin typeface="Comic Sans MS" panose="030F0702030302020204" pitchFamily="66" charset="0"/>
                <a:ea typeface="Roboto Medium" panose="02000000000000000000" pitchFamily="2" charset="0"/>
                <a:cs typeface="Roboto Medium" panose="02000000000000000000" pitchFamily="2" charset="0"/>
              </a:rPr>
              <a:t>the interaction</a:t>
            </a:r>
            <a:r>
              <a:rPr lang="en-US" sz="1400" b="1" spc="300" dirty="0">
                <a:latin typeface="Comic Sans MS" panose="030F0702030302020204" pitchFamily="66" charset="0"/>
                <a:ea typeface="Roboto Medium" panose="02000000000000000000" pitchFamily="2" charset="0"/>
                <a:cs typeface="Roboto Medium" panose="02000000000000000000" pitchFamily="2" charset="0"/>
              </a:rPr>
              <a:t>. </a:t>
            </a:r>
            <a:endParaRPr lang="en-IN" sz="1400" b="1" spc="300" dirty="0">
              <a:latin typeface="Comic Sans MS" panose="030F0702030302020204" pitchFamily="66" charset="0"/>
              <a:ea typeface="Roboto Medium" panose="02000000000000000000" pitchFamily="2" charset="0"/>
              <a:cs typeface="Roboto Medium" panose="02000000000000000000" pitchFamily="2" charset="0"/>
            </a:endParaRPr>
          </a:p>
        </p:txBody>
      </p:sp>
      <p:sp>
        <p:nvSpPr>
          <p:cNvPr id="46" name="TextBox 45">
            <a:extLst>
              <a:ext uri="{FF2B5EF4-FFF2-40B4-BE49-F238E27FC236}">
                <a16:creationId xmlns:a16="http://schemas.microsoft.com/office/drawing/2014/main" id="{191AD52C-1E5D-41AE-8C76-2F038FDB36E1}"/>
              </a:ext>
            </a:extLst>
          </p:cNvPr>
          <p:cNvSpPr txBox="1"/>
          <p:nvPr/>
        </p:nvSpPr>
        <p:spPr>
          <a:xfrm>
            <a:off x="8847904" y="3810630"/>
            <a:ext cx="2663019" cy="2031325"/>
          </a:xfrm>
          <a:prstGeom prst="rect">
            <a:avLst/>
          </a:prstGeom>
          <a:noFill/>
        </p:spPr>
        <p:txBody>
          <a:bodyPr wrap="square" rtlCol="0">
            <a:spAutoFit/>
          </a:bodyPr>
          <a:lstStyle/>
          <a:p>
            <a:r>
              <a:rPr lang="en-US" sz="1400" b="1" spc="300" dirty="0">
                <a:latin typeface="Comic Sans MS" panose="030F0702030302020204" pitchFamily="66" charset="0"/>
                <a:ea typeface="Roboto Medium" panose="02000000000000000000" pitchFamily="2" charset="0"/>
                <a:cs typeface="Roboto Medium" panose="02000000000000000000" pitchFamily="2" charset="0"/>
              </a:rPr>
              <a:t>The interaction from virtual world to physical world means the virtual agent can control some physical power in order to change the physical state of real objects</a:t>
            </a:r>
            <a:endParaRPr lang="en-IN" sz="1400" b="1" spc="300" dirty="0">
              <a:latin typeface="Comic Sans MS" panose="030F0702030302020204" pitchFamily="66" charset="0"/>
              <a:ea typeface="Roboto Medium" panose="02000000000000000000" pitchFamily="2" charset="0"/>
              <a:cs typeface="Roboto Medium" panose="02000000000000000000" pitchFamily="2" charset="0"/>
            </a:endParaRPr>
          </a:p>
        </p:txBody>
      </p:sp>
    </p:spTree>
    <p:extLst>
      <p:ext uri="{BB962C8B-B14F-4D97-AF65-F5344CB8AC3E}">
        <p14:creationId xmlns:p14="http://schemas.microsoft.com/office/powerpoint/2010/main" val="26766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23"/>
                                        </p:tgtEl>
                                      </p:cBhvr>
                                    </p:animEffect>
                                    <p:animScale>
                                      <p:cBhvr>
                                        <p:cTn id="10" dur="250" autoRev="1" fill="hold"/>
                                        <p:tgtEl>
                                          <p:spTgt spid="23"/>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3"/>
                                        </p:tgtEl>
                                      </p:cBhvr>
                                    </p:animEffect>
                                    <p:animScale>
                                      <p:cBhvr>
                                        <p:cTn id="13" dur="250" autoRev="1" fill="hold"/>
                                        <p:tgtEl>
                                          <p:spTgt spid="33"/>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42"/>
                                        </p:tgtEl>
                                      </p:cBhvr>
                                    </p:animEffect>
                                    <p:animScale>
                                      <p:cBhvr>
                                        <p:cTn id="16" dur="250" autoRev="1" fill="hold"/>
                                        <p:tgtEl>
                                          <p:spTgt spid="42"/>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43"/>
                                        </p:tgtEl>
                                      </p:cBhvr>
                                    </p:animEffect>
                                    <p:animScale>
                                      <p:cBhvr>
                                        <p:cTn id="19" dur="250" autoRev="1" fill="hold"/>
                                        <p:tgtEl>
                                          <p:spTgt spid="43"/>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45"/>
                                        </p:tgtEl>
                                      </p:cBhvr>
                                    </p:animEffect>
                                    <p:animScale>
                                      <p:cBhvr>
                                        <p:cTn id="22" dur="250" autoRev="1" fill="hold"/>
                                        <p:tgtEl>
                                          <p:spTgt spid="45"/>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46"/>
                                        </p:tgtEl>
                                      </p:cBhvr>
                                    </p:animEffect>
                                    <p:animScale>
                                      <p:cBhvr>
                                        <p:cTn id="25"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5"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493" y="701159"/>
            <a:ext cx="3605474" cy="646331"/>
          </a:xfrm>
          <a:prstGeom prst="rect">
            <a:avLst/>
          </a:prstGeom>
        </p:spPr>
        <p:txBody>
          <a:bodyPr wrap="none">
            <a:spAutoFit/>
          </a:bodyPr>
          <a:lstStyle/>
          <a:p>
            <a:r>
              <a:rPr lang="en-IN" sz="3600" dirty="0" smtClean="0">
                <a:latin typeface="Algerian" panose="04020705040A02060702" pitchFamily="82" charset="0"/>
              </a:rPr>
              <a:t>Requirements </a:t>
            </a:r>
            <a:endParaRPr lang="en-IN" sz="3600" dirty="0">
              <a:latin typeface="Algerian" panose="04020705040A02060702" pitchFamily="82"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718" y="1489469"/>
            <a:ext cx="4552950" cy="239029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1548" y="3686176"/>
            <a:ext cx="2382202" cy="170961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1746168"/>
            <a:ext cx="2143125" cy="2133600"/>
          </a:xfrm>
          <a:prstGeom prst="rect">
            <a:avLst/>
          </a:prstGeom>
        </p:spPr>
      </p:pic>
      <p:sp>
        <p:nvSpPr>
          <p:cNvPr id="11" name="Plus 10"/>
          <p:cNvSpPr/>
          <p:nvPr/>
        </p:nvSpPr>
        <p:spPr>
          <a:xfrm>
            <a:off x="5620668" y="2238375"/>
            <a:ext cx="637257" cy="714375"/>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8248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1493" y="701159"/>
            <a:ext cx="4403770" cy="646331"/>
          </a:xfrm>
          <a:prstGeom prst="rect">
            <a:avLst/>
          </a:prstGeom>
        </p:spPr>
        <p:txBody>
          <a:bodyPr wrap="none">
            <a:spAutoFit/>
          </a:bodyPr>
          <a:lstStyle/>
          <a:p>
            <a:r>
              <a:rPr lang="en-IN" sz="3600" dirty="0" smtClean="0">
                <a:latin typeface="Algerian" panose="04020705040A02060702" pitchFamily="82" charset="0"/>
              </a:rPr>
              <a:t>proof of concept </a:t>
            </a:r>
            <a:endParaRPr lang="en-IN" sz="36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 y="1442740"/>
            <a:ext cx="5844540" cy="4640580"/>
          </a:xfrm>
          <a:prstGeom prst="rect">
            <a:avLst/>
          </a:prstGeom>
        </p:spPr>
      </p:pic>
      <p:sp>
        <p:nvSpPr>
          <p:cNvPr id="5" name="TextBox 4"/>
          <p:cNvSpPr txBox="1"/>
          <p:nvPr/>
        </p:nvSpPr>
        <p:spPr>
          <a:xfrm>
            <a:off x="7686675" y="1771650"/>
            <a:ext cx="3752850" cy="3139321"/>
          </a:xfrm>
          <a:prstGeom prst="rect">
            <a:avLst/>
          </a:prstGeom>
          <a:noFill/>
        </p:spPr>
        <p:txBody>
          <a:bodyPr wrap="square" rtlCol="0">
            <a:spAutoFit/>
          </a:bodyPr>
          <a:lstStyle/>
          <a:p>
            <a:r>
              <a:rPr lang="en-US" dirty="0" smtClean="0"/>
              <a:t>The </a:t>
            </a:r>
            <a:r>
              <a:rPr lang="en-US" dirty="0"/>
              <a:t>left side is the view from the virtual world, while the right side is the view from the physical world. Some objects exist in both worlds, such as the cube with yellow dashed circle and the table with green dashed rectangle. Some objects only exist in one world. For example, some colorful cubes only exist in the virtual world, while a chair and a laptop only exist in the physical world.</a:t>
            </a:r>
            <a:endParaRPr lang="en-IN" dirty="0"/>
          </a:p>
        </p:txBody>
      </p:sp>
      <p:sp>
        <p:nvSpPr>
          <p:cNvPr id="2" name="Rectangle 1"/>
          <p:cNvSpPr/>
          <p:nvPr/>
        </p:nvSpPr>
        <p:spPr>
          <a:xfrm>
            <a:off x="2993378" y="6178570"/>
            <a:ext cx="2487156" cy="369332"/>
          </a:xfrm>
          <a:prstGeom prst="rect">
            <a:avLst/>
          </a:prstGeom>
        </p:spPr>
        <p:txBody>
          <a:bodyPr wrap="none">
            <a:spAutoFit/>
          </a:bodyPr>
          <a:lstStyle/>
          <a:p>
            <a:r>
              <a:rPr lang="en-IN" b="1" dirty="0"/>
              <a:t> Concept demonstration</a:t>
            </a:r>
          </a:p>
        </p:txBody>
      </p:sp>
    </p:spTree>
    <p:extLst>
      <p:ext uri="{BB962C8B-B14F-4D97-AF65-F5344CB8AC3E}">
        <p14:creationId xmlns:p14="http://schemas.microsoft.com/office/powerpoint/2010/main" val="510962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795" y="634484"/>
            <a:ext cx="4732386" cy="646331"/>
          </a:xfrm>
          <a:prstGeom prst="rect">
            <a:avLst/>
          </a:prstGeom>
        </p:spPr>
        <p:txBody>
          <a:bodyPr wrap="none">
            <a:spAutoFit/>
          </a:bodyPr>
          <a:lstStyle/>
          <a:p>
            <a:r>
              <a:rPr lang="en-IN" sz="3600" dirty="0" smtClean="0">
                <a:latin typeface="Algerian" panose="04020705040A02060702" pitchFamily="82" charset="0"/>
              </a:rPr>
              <a:t>CHALLENGES for AR</a:t>
            </a:r>
            <a:endParaRPr lang="en-IN" sz="3600" dirty="0">
              <a:latin typeface="Algerian" panose="04020705040A02060702" pitchFamily="82" charset="0"/>
            </a:endParaRPr>
          </a:p>
        </p:txBody>
      </p:sp>
      <p:sp>
        <p:nvSpPr>
          <p:cNvPr id="51" name="TextBox 50"/>
          <p:cNvSpPr txBox="1"/>
          <p:nvPr/>
        </p:nvSpPr>
        <p:spPr>
          <a:xfrm>
            <a:off x="1076325" y="1514475"/>
            <a:ext cx="9782175" cy="341632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 Lack of Augmented Reality App Design &amp; Development Standards </a:t>
            </a:r>
            <a:endParaRPr lang="en-US" sz="2400" dirty="0" smtClean="0"/>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Security &amp; Privacy Issues with Augmented Reality </a:t>
            </a:r>
            <a:endParaRPr lang="en-US" sz="2400" dirty="0" smtClean="0"/>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 The Possibility of Physical Harm </a:t>
            </a:r>
            <a:endParaRPr lang="en-US" sz="2400" dirty="0" smtClean="0"/>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 Social Issues of Augmented Reality: Public Acceptance &amp; Retention </a:t>
            </a:r>
            <a:endParaRPr lang="en-US" sz="2400" dirty="0" smtClean="0"/>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smtClean="0"/>
              <a:t>Technological </a:t>
            </a:r>
            <a:r>
              <a:rPr lang="en-US" sz="2400" dirty="0"/>
              <a:t>gap between AR devices</a:t>
            </a:r>
            <a:endParaRPr lang="en-IN" sz="2400" dirty="0"/>
          </a:p>
        </p:txBody>
      </p:sp>
    </p:spTree>
    <p:extLst>
      <p:ext uri="{BB962C8B-B14F-4D97-AF65-F5344CB8AC3E}">
        <p14:creationId xmlns:p14="http://schemas.microsoft.com/office/powerpoint/2010/main" val="1731365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2245" y="605909"/>
            <a:ext cx="4873450" cy="646331"/>
          </a:xfrm>
          <a:prstGeom prst="rect">
            <a:avLst/>
          </a:prstGeom>
        </p:spPr>
        <p:txBody>
          <a:bodyPr wrap="none">
            <a:spAutoFit/>
          </a:bodyPr>
          <a:lstStyle/>
          <a:p>
            <a:r>
              <a:rPr lang="en-IN" sz="3600" dirty="0" smtClean="0">
                <a:latin typeface="Algerian" panose="04020705040A02060702" pitchFamily="82" charset="0"/>
              </a:rPr>
              <a:t>CHALLENGES for IAR</a:t>
            </a:r>
            <a:endParaRPr lang="en-IN" sz="3600" dirty="0">
              <a:latin typeface="Algerian" panose="04020705040A02060702" pitchFamily="82" charset="0"/>
            </a:endParaRPr>
          </a:p>
        </p:txBody>
      </p:sp>
      <p:sp>
        <p:nvSpPr>
          <p:cNvPr id="3" name="TextBox 2"/>
          <p:cNvSpPr txBox="1"/>
          <p:nvPr/>
        </p:nvSpPr>
        <p:spPr>
          <a:xfrm>
            <a:off x="923925" y="1905000"/>
            <a:ext cx="9248775" cy="3638550"/>
          </a:xfrm>
          <a:prstGeom prst="rect">
            <a:avLst/>
          </a:prstGeom>
          <a:noFill/>
        </p:spPr>
        <p:txBody>
          <a:bodyPr wrap="square" rtlCol="0">
            <a:spAutoFit/>
          </a:bodyPr>
          <a:lstStyle/>
          <a:p>
            <a:endParaRPr lang="en-IN" dirty="0"/>
          </a:p>
        </p:txBody>
      </p:sp>
      <p:sp>
        <p:nvSpPr>
          <p:cNvPr id="35" name="TextBox 34"/>
          <p:cNvSpPr txBox="1"/>
          <p:nvPr/>
        </p:nvSpPr>
        <p:spPr>
          <a:xfrm>
            <a:off x="1095375" y="1733550"/>
            <a:ext cx="8991600"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 Physical construction of virtual objects in the physical world. </a:t>
            </a:r>
          </a:p>
          <a:p>
            <a:pPr marL="285750" indent="-285750">
              <a:buFont typeface="Wingdings" panose="05000000000000000000" pitchFamily="2" charset="2"/>
              <a:buChar char="Ø"/>
            </a:pPr>
            <a:endParaRPr lang="en-IN" sz="2400" dirty="0" smtClean="0"/>
          </a:p>
          <a:p>
            <a:pPr marL="285750" indent="-285750">
              <a:buFont typeface="Wingdings" panose="05000000000000000000" pitchFamily="2" charset="2"/>
              <a:buChar char="Ø"/>
            </a:pPr>
            <a:r>
              <a:rPr lang="en-US" sz="2400" dirty="0"/>
              <a:t>Speciﬁc design of virtual-to-physical </a:t>
            </a:r>
            <a:r>
              <a:rPr lang="en-US" sz="2400" dirty="0" smtClean="0"/>
              <a:t>bridges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 Intelligence and knowledge for the self-driven virtual world</a:t>
            </a:r>
            <a:endParaRPr lang="en-IN" sz="2400" dirty="0"/>
          </a:p>
        </p:txBody>
      </p:sp>
    </p:spTree>
    <p:extLst>
      <p:ext uri="{BB962C8B-B14F-4D97-AF65-F5344CB8AC3E}">
        <p14:creationId xmlns:p14="http://schemas.microsoft.com/office/powerpoint/2010/main" val="2237830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7846" y="767834"/>
            <a:ext cx="7970452" cy="584775"/>
          </a:xfrm>
          <a:prstGeom prst="rect">
            <a:avLst/>
          </a:prstGeom>
        </p:spPr>
        <p:txBody>
          <a:bodyPr wrap="none">
            <a:spAutoFit/>
          </a:bodyPr>
          <a:lstStyle/>
          <a:p>
            <a:r>
              <a:rPr lang="en-IN" sz="3200" dirty="0" smtClean="0">
                <a:latin typeface="Algerian" panose="04020705040A02060702" pitchFamily="82" charset="0"/>
              </a:rPr>
              <a:t>AR &amp; IAR : THE LIMITLESS POSSIBILITIES </a:t>
            </a:r>
            <a:endParaRPr lang="en-IN" sz="3200" dirty="0">
              <a:latin typeface="Algerian" panose="04020705040A02060702" pitchFamily="82" charset="0"/>
            </a:endParaRPr>
          </a:p>
        </p:txBody>
      </p:sp>
      <p:grpSp>
        <p:nvGrpSpPr>
          <p:cNvPr id="47" name="Group 46">
            <a:extLst>
              <a:ext uri="{FF2B5EF4-FFF2-40B4-BE49-F238E27FC236}">
                <a16:creationId xmlns:a16="http://schemas.microsoft.com/office/drawing/2014/main" id="{32534D16-B51E-420C-8D7C-6D901A595295}"/>
              </a:ext>
            </a:extLst>
          </p:cNvPr>
          <p:cNvGrpSpPr/>
          <p:nvPr/>
        </p:nvGrpSpPr>
        <p:grpSpPr>
          <a:xfrm>
            <a:off x="1398055" y="4558541"/>
            <a:ext cx="2025859" cy="1190026"/>
            <a:chOff x="4319734" y="3294490"/>
            <a:chExt cx="3631552" cy="2133238"/>
          </a:xfrm>
          <a:effectLst>
            <a:outerShdw blurRad="254000" dist="38100" dir="10800000" algn="r" rotWithShape="0">
              <a:prstClr val="black">
                <a:alpha val="40000"/>
              </a:prstClr>
            </a:outerShdw>
            <a:reflection blurRad="6350" stA="52000" endA="300" endPos="27000" dir="5400000" sy="-100000" algn="bl" rotWithShape="0"/>
          </a:effectLst>
        </p:grpSpPr>
        <p:sp>
          <p:nvSpPr>
            <p:cNvPr id="48" name="Isosceles Triangle 47">
              <a:extLst>
                <a:ext uri="{FF2B5EF4-FFF2-40B4-BE49-F238E27FC236}">
                  <a16:creationId xmlns:a16="http://schemas.microsoft.com/office/drawing/2014/main" id="{9BE48EAE-C521-4511-825D-EF8D08897AA5}"/>
                </a:ext>
              </a:extLst>
            </p:cNvPr>
            <p:cNvSpPr/>
            <p:nvPr/>
          </p:nvSpPr>
          <p:spPr>
            <a:xfrm>
              <a:off x="5127510" y="4527728"/>
              <a:ext cx="2016000" cy="900000"/>
            </a:xfrm>
            <a:prstGeom prst="triangle">
              <a:avLst/>
            </a:prstGeom>
            <a:solidFill>
              <a:srgbClr val="138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9" name="Group 48">
              <a:extLst>
                <a:ext uri="{FF2B5EF4-FFF2-40B4-BE49-F238E27FC236}">
                  <a16:creationId xmlns:a16="http://schemas.microsoft.com/office/drawing/2014/main" id="{23C75D29-3562-415F-A60D-147110D74950}"/>
                </a:ext>
              </a:extLst>
            </p:cNvPr>
            <p:cNvGrpSpPr/>
            <p:nvPr/>
          </p:nvGrpSpPr>
          <p:grpSpPr>
            <a:xfrm>
              <a:off x="4319734" y="3294490"/>
              <a:ext cx="3631552" cy="1445468"/>
              <a:chOff x="4319734" y="3294490"/>
              <a:chExt cx="3631552" cy="1445468"/>
            </a:xfrm>
          </p:grpSpPr>
          <p:sp>
            <p:nvSpPr>
              <p:cNvPr id="50" name="Freeform: Shape 34">
                <a:extLst>
                  <a:ext uri="{FF2B5EF4-FFF2-40B4-BE49-F238E27FC236}">
                    <a16:creationId xmlns:a16="http://schemas.microsoft.com/office/drawing/2014/main" id="{2AAE7DE4-5C29-4DD1-9F69-5537BA7FCF0E}"/>
                  </a:ext>
                </a:extLst>
              </p:cNvPr>
              <p:cNvSpPr/>
              <p:nvPr/>
            </p:nvSpPr>
            <p:spPr>
              <a:xfrm rot="2490194">
                <a:off x="532782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rgbClr val="0F6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reeform: Shape 35">
                <a:extLst>
                  <a:ext uri="{FF2B5EF4-FFF2-40B4-BE49-F238E27FC236}">
                    <a16:creationId xmlns:a16="http://schemas.microsoft.com/office/drawing/2014/main" id="{6DE84117-FE85-49C0-BC7E-42B47BE128F2}"/>
                  </a:ext>
                </a:extLst>
              </p:cNvPr>
              <p:cNvSpPr/>
              <p:nvPr/>
            </p:nvSpPr>
            <p:spPr>
              <a:xfrm rot="19109806" flipH="1">
                <a:off x="431973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rgbClr val="16A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2" name="Group 51">
            <a:extLst>
              <a:ext uri="{FF2B5EF4-FFF2-40B4-BE49-F238E27FC236}">
                <a16:creationId xmlns:a16="http://schemas.microsoft.com/office/drawing/2014/main" id="{CA0FB936-EDE1-4B28-AED2-EA8DFD8A83CB}"/>
              </a:ext>
            </a:extLst>
          </p:cNvPr>
          <p:cNvGrpSpPr/>
          <p:nvPr/>
        </p:nvGrpSpPr>
        <p:grpSpPr>
          <a:xfrm>
            <a:off x="2141840" y="4192247"/>
            <a:ext cx="2649429" cy="1556322"/>
            <a:chOff x="4319734" y="3294490"/>
            <a:chExt cx="3631552" cy="2133238"/>
          </a:xfrm>
          <a:effectLst>
            <a:outerShdw blurRad="254000" dist="38100" dir="10800000" algn="r" rotWithShape="0">
              <a:prstClr val="black">
                <a:alpha val="40000"/>
              </a:prstClr>
            </a:outerShdw>
            <a:reflection blurRad="6350" stA="52000" endA="300" endPos="27000" dir="5400000" sy="-100000" algn="bl" rotWithShape="0"/>
          </a:effectLst>
        </p:grpSpPr>
        <p:sp>
          <p:nvSpPr>
            <p:cNvPr id="53" name="Isosceles Triangle 52">
              <a:extLst>
                <a:ext uri="{FF2B5EF4-FFF2-40B4-BE49-F238E27FC236}">
                  <a16:creationId xmlns:a16="http://schemas.microsoft.com/office/drawing/2014/main" id="{5B9ABCFE-E8E1-4605-BE26-C3535350EEC8}"/>
                </a:ext>
              </a:extLst>
            </p:cNvPr>
            <p:cNvSpPr/>
            <p:nvPr/>
          </p:nvSpPr>
          <p:spPr>
            <a:xfrm>
              <a:off x="5127510" y="4527728"/>
              <a:ext cx="2016000" cy="900000"/>
            </a:xfrm>
            <a:prstGeom prst="triangle">
              <a:avLst/>
            </a:prstGeom>
            <a:solidFill>
              <a:srgbClr val="A51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4" name="Group 53">
              <a:extLst>
                <a:ext uri="{FF2B5EF4-FFF2-40B4-BE49-F238E27FC236}">
                  <a16:creationId xmlns:a16="http://schemas.microsoft.com/office/drawing/2014/main" id="{48085972-498F-4C25-A32E-2F140D01E286}"/>
                </a:ext>
              </a:extLst>
            </p:cNvPr>
            <p:cNvGrpSpPr/>
            <p:nvPr/>
          </p:nvGrpSpPr>
          <p:grpSpPr>
            <a:xfrm>
              <a:off x="4319734" y="3294490"/>
              <a:ext cx="3631552" cy="1445468"/>
              <a:chOff x="4319734" y="3294490"/>
              <a:chExt cx="3631552" cy="1445468"/>
            </a:xfrm>
          </p:grpSpPr>
          <p:sp>
            <p:nvSpPr>
              <p:cNvPr id="55" name="Freeform: Shape 29">
                <a:extLst>
                  <a:ext uri="{FF2B5EF4-FFF2-40B4-BE49-F238E27FC236}">
                    <a16:creationId xmlns:a16="http://schemas.microsoft.com/office/drawing/2014/main" id="{1ABA1A93-7982-4B51-BDB4-D446FC80D179}"/>
                  </a:ext>
                </a:extLst>
              </p:cNvPr>
              <p:cNvSpPr/>
              <p:nvPr/>
            </p:nvSpPr>
            <p:spPr>
              <a:xfrm rot="2490194">
                <a:off x="532782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rgbClr val="8816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reeform: Shape 30">
                <a:extLst>
                  <a:ext uri="{FF2B5EF4-FFF2-40B4-BE49-F238E27FC236}">
                    <a16:creationId xmlns:a16="http://schemas.microsoft.com/office/drawing/2014/main" id="{1EA67DE5-F3B9-45CE-A146-CC76360304EC}"/>
                  </a:ext>
                </a:extLst>
              </p:cNvPr>
              <p:cNvSpPr/>
              <p:nvPr/>
            </p:nvSpPr>
            <p:spPr>
              <a:xfrm rot="19109806" flipH="1">
                <a:off x="431973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rgbClr val="C22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7" name="Group 56">
            <a:extLst>
              <a:ext uri="{FF2B5EF4-FFF2-40B4-BE49-F238E27FC236}">
                <a16:creationId xmlns:a16="http://schemas.microsoft.com/office/drawing/2014/main" id="{32D7ED04-9060-4A07-8AEC-F6411165C3D7}"/>
              </a:ext>
            </a:extLst>
          </p:cNvPr>
          <p:cNvGrpSpPr/>
          <p:nvPr/>
        </p:nvGrpSpPr>
        <p:grpSpPr>
          <a:xfrm>
            <a:off x="3047605" y="3924358"/>
            <a:ext cx="3149951" cy="1850337"/>
            <a:chOff x="4319734" y="3294490"/>
            <a:chExt cx="3631552" cy="2133238"/>
          </a:xfrm>
          <a:effectLst>
            <a:outerShdw blurRad="254000" dist="38100" dir="10800000" algn="r" rotWithShape="0">
              <a:prstClr val="black">
                <a:alpha val="40000"/>
              </a:prstClr>
            </a:outerShdw>
            <a:reflection blurRad="6350" stA="52000" endA="300" endPos="27000" dir="5400000" sy="-100000" algn="bl" rotWithShape="0"/>
          </a:effectLst>
        </p:grpSpPr>
        <p:sp>
          <p:nvSpPr>
            <p:cNvPr id="58" name="Isosceles Triangle 57">
              <a:extLst>
                <a:ext uri="{FF2B5EF4-FFF2-40B4-BE49-F238E27FC236}">
                  <a16:creationId xmlns:a16="http://schemas.microsoft.com/office/drawing/2014/main" id="{4D4E7874-0B55-4B18-B6D3-C59DD5790CF5}"/>
                </a:ext>
              </a:extLst>
            </p:cNvPr>
            <p:cNvSpPr/>
            <p:nvPr/>
          </p:nvSpPr>
          <p:spPr>
            <a:xfrm>
              <a:off x="5127510" y="4527728"/>
              <a:ext cx="2016000" cy="900000"/>
            </a:xfrm>
            <a:prstGeom prst="triangle">
              <a:avLst/>
            </a:prstGeom>
            <a:solidFill>
              <a:srgbClr val="323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9" name="Group 58">
              <a:extLst>
                <a:ext uri="{FF2B5EF4-FFF2-40B4-BE49-F238E27FC236}">
                  <a16:creationId xmlns:a16="http://schemas.microsoft.com/office/drawing/2014/main" id="{92046E6B-E536-4807-ABEF-E21989CE8F93}"/>
                </a:ext>
              </a:extLst>
            </p:cNvPr>
            <p:cNvGrpSpPr/>
            <p:nvPr/>
          </p:nvGrpSpPr>
          <p:grpSpPr>
            <a:xfrm>
              <a:off x="4319734" y="3294490"/>
              <a:ext cx="3631552" cy="1445468"/>
              <a:chOff x="4319734" y="3294490"/>
              <a:chExt cx="3631552" cy="1445468"/>
            </a:xfrm>
          </p:grpSpPr>
          <p:sp>
            <p:nvSpPr>
              <p:cNvPr id="60" name="Freeform: Shape 12">
                <a:extLst>
                  <a:ext uri="{FF2B5EF4-FFF2-40B4-BE49-F238E27FC236}">
                    <a16:creationId xmlns:a16="http://schemas.microsoft.com/office/drawing/2014/main" id="{FDD56627-0205-4DAE-8587-B133F2759F72}"/>
                  </a:ext>
                </a:extLst>
              </p:cNvPr>
              <p:cNvSpPr/>
              <p:nvPr/>
            </p:nvSpPr>
            <p:spPr>
              <a:xfrm rot="2490194">
                <a:off x="532782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rgbClr val="283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reeform: Shape 13">
                <a:extLst>
                  <a:ext uri="{FF2B5EF4-FFF2-40B4-BE49-F238E27FC236}">
                    <a16:creationId xmlns:a16="http://schemas.microsoft.com/office/drawing/2014/main" id="{7B4DA4CE-5DE2-4348-B6F5-0840706BB841}"/>
                  </a:ext>
                </a:extLst>
              </p:cNvPr>
              <p:cNvSpPr/>
              <p:nvPr/>
            </p:nvSpPr>
            <p:spPr>
              <a:xfrm rot="19109806" flipH="1">
                <a:off x="431973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rgbClr val="778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2" name="Group 61">
            <a:extLst>
              <a:ext uri="{FF2B5EF4-FFF2-40B4-BE49-F238E27FC236}">
                <a16:creationId xmlns:a16="http://schemas.microsoft.com/office/drawing/2014/main" id="{3CB5C339-4E95-440E-AD4D-B9B89CDF4D47}"/>
              </a:ext>
            </a:extLst>
          </p:cNvPr>
          <p:cNvGrpSpPr/>
          <p:nvPr/>
        </p:nvGrpSpPr>
        <p:grpSpPr>
          <a:xfrm>
            <a:off x="4210392" y="3577388"/>
            <a:ext cx="3696141" cy="2171179"/>
            <a:chOff x="4319734" y="3294490"/>
            <a:chExt cx="3631552" cy="2133238"/>
          </a:xfrm>
          <a:effectLst>
            <a:outerShdw blurRad="254000" dist="38100" dir="10800000" algn="r" rotWithShape="0">
              <a:prstClr val="black">
                <a:alpha val="40000"/>
              </a:prstClr>
            </a:outerShdw>
            <a:reflection blurRad="6350" stA="52000" endA="300" endPos="27000" dir="5400000" sy="-100000" algn="bl" rotWithShape="0"/>
          </a:effectLst>
        </p:grpSpPr>
        <p:sp>
          <p:nvSpPr>
            <p:cNvPr id="63" name="Isosceles Triangle 62">
              <a:extLst>
                <a:ext uri="{FF2B5EF4-FFF2-40B4-BE49-F238E27FC236}">
                  <a16:creationId xmlns:a16="http://schemas.microsoft.com/office/drawing/2014/main" id="{1031DD67-12DB-4B23-B317-75A77E7DE103}"/>
                </a:ext>
              </a:extLst>
            </p:cNvPr>
            <p:cNvSpPr/>
            <p:nvPr/>
          </p:nvSpPr>
          <p:spPr>
            <a:xfrm>
              <a:off x="5127510" y="4527728"/>
              <a:ext cx="2016000" cy="900000"/>
            </a:xfrm>
            <a:prstGeom prst="triangle">
              <a:avLst/>
            </a:prstGeom>
            <a:solidFill>
              <a:srgbClr val="0D9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520DBFD2-EE56-4B26-A7F7-A0A17EA6ED9B}"/>
                </a:ext>
              </a:extLst>
            </p:cNvPr>
            <p:cNvGrpSpPr/>
            <p:nvPr/>
          </p:nvGrpSpPr>
          <p:grpSpPr>
            <a:xfrm>
              <a:off x="4319734" y="3294490"/>
              <a:ext cx="3631552" cy="1445468"/>
              <a:chOff x="4319734" y="3294490"/>
              <a:chExt cx="3631552" cy="1445468"/>
            </a:xfrm>
          </p:grpSpPr>
          <p:sp>
            <p:nvSpPr>
              <p:cNvPr id="65" name="Freeform: Shape 19">
                <a:extLst>
                  <a:ext uri="{FF2B5EF4-FFF2-40B4-BE49-F238E27FC236}">
                    <a16:creationId xmlns:a16="http://schemas.microsoft.com/office/drawing/2014/main" id="{036B8AEA-B575-4661-84E5-122EBB07868F}"/>
                  </a:ext>
                </a:extLst>
              </p:cNvPr>
              <p:cNvSpPr/>
              <p:nvPr/>
            </p:nvSpPr>
            <p:spPr>
              <a:xfrm rot="2490194">
                <a:off x="532782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rgbClr val="0C81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Freeform: Shape 20">
                <a:extLst>
                  <a:ext uri="{FF2B5EF4-FFF2-40B4-BE49-F238E27FC236}">
                    <a16:creationId xmlns:a16="http://schemas.microsoft.com/office/drawing/2014/main" id="{0359D276-D47B-42CB-B08A-A59C5660624B}"/>
                  </a:ext>
                </a:extLst>
              </p:cNvPr>
              <p:cNvSpPr/>
              <p:nvPr/>
            </p:nvSpPr>
            <p:spPr>
              <a:xfrm rot="19109806" flipH="1">
                <a:off x="431973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rgbClr val="0FA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7" name="Group 66">
            <a:extLst>
              <a:ext uri="{FF2B5EF4-FFF2-40B4-BE49-F238E27FC236}">
                <a16:creationId xmlns:a16="http://schemas.microsoft.com/office/drawing/2014/main" id="{2E1DDDF6-2933-4FCD-88E7-293FACE31FD7}"/>
              </a:ext>
            </a:extLst>
          </p:cNvPr>
          <p:cNvGrpSpPr/>
          <p:nvPr/>
        </p:nvGrpSpPr>
        <p:grpSpPr>
          <a:xfrm>
            <a:off x="5585036" y="3160294"/>
            <a:ext cx="4406187" cy="2588273"/>
            <a:chOff x="4319734" y="3294490"/>
            <a:chExt cx="3631552" cy="2133238"/>
          </a:xfrm>
          <a:effectLst>
            <a:outerShdw blurRad="254000" dist="38100" dir="10800000" algn="r" rotWithShape="0">
              <a:prstClr val="black">
                <a:alpha val="40000"/>
              </a:prstClr>
            </a:outerShdw>
            <a:reflection blurRad="6350" stA="52000" endA="300" endPos="27000" dir="5400000" sy="-100000" algn="bl" rotWithShape="0"/>
          </a:effectLst>
        </p:grpSpPr>
        <p:sp>
          <p:nvSpPr>
            <p:cNvPr id="68" name="Isosceles Triangle 67">
              <a:extLst>
                <a:ext uri="{FF2B5EF4-FFF2-40B4-BE49-F238E27FC236}">
                  <a16:creationId xmlns:a16="http://schemas.microsoft.com/office/drawing/2014/main" id="{2250D656-A780-4A86-928C-297D6F236E7E}"/>
                </a:ext>
              </a:extLst>
            </p:cNvPr>
            <p:cNvSpPr/>
            <p:nvPr/>
          </p:nvSpPr>
          <p:spPr>
            <a:xfrm>
              <a:off x="5127510" y="4527728"/>
              <a:ext cx="2016000" cy="900000"/>
            </a:xfrm>
            <a:prstGeom prst="triangle">
              <a:avLst/>
            </a:prstGeom>
            <a:solidFill>
              <a:srgbClr val="722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9" name="Group 68">
              <a:extLst>
                <a:ext uri="{FF2B5EF4-FFF2-40B4-BE49-F238E27FC236}">
                  <a16:creationId xmlns:a16="http://schemas.microsoft.com/office/drawing/2014/main" id="{012E641D-E6CC-41BF-B432-8AA8305F3D29}"/>
                </a:ext>
              </a:extLst>
            </p:cNvPr>
            <p:cNvGrpSpPr/>
            <p:nvPr/>
          </p:nvGrpSpPr>
          <p:grpSpPr>
            <a:xfrm>
              <a:off x="4319734" y="3294490"/>
              <a:ext cx="3631552" cy="1445468"/>
              <a:chOff x="4319734" y="3294490"/>
              <a:chExt cx="3631552" cy="1445468"/>
            </a:xfrm>
          </p:grpSpPr>
          <p:sp>
            <p:nvSpPr>
              <p:cNvPr id="70" name="Freeform: Shape 24">
                <a:extLst>
                  <a:ext uri="{FF2B5EF4-FFF2-40B4-BE49-F238E27FC236}">
                    <a16:creationId xmlns:a16="http://schemas.microsoft.com/office/drawing/2014/main" id="{381F9A92-4CFD-405F-BDB3-9D94EBCA0B60}"/>
                  </a:ext>
                </a:extLst>
              </p:cNvPr>
              <p:cNvSpPr/>
              <p:nvPr/>
            </p:nvSpPr>
            <p:spPr>
              <a:xfrm rot="2490194">
                <a:off x="532782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rgbClr val="631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reeform: Shape 25">
                <a:extLst>
                  <a:ext uri="{FF2B5EF4-FFF2-40B4-BE49-F238E27FC236}">
                    <a16:creationId xmlns:a16="http://schemas.microsoft.com/office/drawing/2014/main" id="{7A182D4C-B2A3-4322-A968-6C4C544C878D}"/>
                  </a:ext>
                </a:extLst>
              </p:cNvPr>
              <p:cNvSpPr/>
              <p:nvPr/>
            </p:nvSpPr>
            <p:spPr>
              <a:xfrm rot="19109806" flipH="1">
                <a:off x="431973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rgbClr val="942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72" name="Rectangle: Rounded Corners 41">
            <a:extLst>
              <a:ext uri="{FF2B5EF4-FFF2-40B4-BE49-F238E27FC236}">
                <a16:creationId xmlns:a16="http://schemas.microsoft.com/office/drawing/2014/main" id="{459954DA-BA54-4022-8BE0-CF12619134BD}"/>
              </a:ext>
            </a:extLst>
          </p:cNvPr>
          <p:cNvSpPr/>
          <p:nvPr/>
        </p:nvSpPr>
        <p:spPr>
          <a:xfrm>
            <a:off x="1880748" y="3705225"/>
            <a:ext cx="1148202" cy="331967"/>
          </a:xfrm>
          <a:prstGeom prst="roundRect">
            <a:avLst/>
          </a:prstGeom>
          <a:solidFill>
            <a:srgbClr val="16A646"/>
          </a:solidFill>
          <a:ln>
            <a:noFill/>
          </a:ln>
          <a:effectLst>
            <a:outerShdw blurRad="254000" dist="381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Open Sans" panose="020B0606030504020204" pitchFamily="34" charset="0"/>
                <a:ea typeface="Open Sans" panose="020B0606030504020204" pitchFamily="34" charset="0"/>
                <a:cs typeface="Open Sans" panose="020B0606030504020204" pitchFamily="34" charset="0"/>
              </a:rPr>
              <a:t>Business</a:t>
            </a:r>
            <a:endParaRPr lang="en-IN"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73" name="Rectangle: Rounded Corners 42">
            <a:extLst>
              <a:ext uri="{FF2B5EF4-FFF2-40B4-BE49-F238E27FC236}">
                <a16:creationId xmlns:a16="http://schemas.microsoft.com/office/drawing/2014/main" id="{2841B9EE-B4DA-4341-AFCA-5CF1DDC14520}"/>
              </a:ext>
            </a:extLst>
          </p:cNvPr>
          <p:cNvSpPr/>
          <p:nvPr/>
        </p:nvSpPr>
        <p:spPr>
          <a:xfrm>
            <a:off x="2944994" y="3301669"/>
            <a:ext cx="1079958" cy="306705"/>
          </a:xfrm>
          <a:prstGeom prst="roundRect">
            <a:avLst/>
          </a:prstGeom>
          <a:solidFill>
            <a:srgbClr val="C2203F"/>
          </a:solidFill>
          <a:ln>
            <a:noFill/>
          </a:ln>
          <a:effectLst>
            <a:outerShdw blurRad="254000" dist="381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Open Sans" panose="020B0606030504020204" pitchFamily="34" charset="0"/>
                <a:ea typeface="Open Sans" panose="020B0606030504020204" pitchFamily="34" charset="0"/>
                <a:cs typeface="Open Sans" panose="020B0606030504020204" pitchFamily="34" charset="0"/>
              </a:rPr>
              <a:t>Travelling</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74" name="Rectangle: Rounded Corners 43">
            <a:extLst>
              <a:ext uri="{FF2B5EF4-FFF2-40B4-BE49-F238E27FC236}">
                <a16:creationId xmlns:a16="http://schemas.microsoft.com/office/drawing/2014/main" id="{D1C034DB-C5F8-4070-BC43-3D5A29F89D1A}"/>
              </a:ext>
            </a:extLst>
          </p:cNvPr>
          <p:cNvSpPr/>
          <p:nvPr/>
        </p:nvSpPr>
        <p:spPr>
          <a:xfrm>
            <a:off x="4024952" y="2771775"/>
            <a:ext cx="1240562" cy="356072"/>
          </a:xfrm>
          <a:prstGeom prst="roundRect">
            <a:avLst/>
          </a:prstGeom>
          <a:solidFill>
            <a:srgbClr val="7780D7"/>
          </a:solidFill>
          <a:ln>
            <a:noFill/>
          </a:ln>
          <a:effectLst>
            <a:outerShdw blurRad="254000" dist="381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Open Sans" panose="020B0606030504020204" pitchFamily="34" charset="0"/>
                <a:ea typeface="Open Sans" panose="020B0606030504020204" pitchFamily="34" charset="0"/>
                <a:cs typeface="Open Sans" panose="020B0606030504020204" pitchFamily="34" charset="0"/>
              </a:rPr>
              <a:t>Gaming</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75" name="Rectangle: Rounded Corners 44">
            <a:extLst>
              <a:ext uri="{FF2B5EF4-FFF2-40B4-BE49-F238E27FC236}">
                <a16:creationId xmlns:a16="http://schemas.microsoft.com/office/drawing/2014/main" id="{C34FA60F-6925-4855-9348-3C6A45569FDC}"/>
              </a:ext>
            </a:extLst>
          </p:cNvPr>
          <p:cNvSpPr/>
          <p:nvPr/>
        </p:nvSpPr>
        <p:spPr>
          <a:xfrm>
            <a:off x="5403552" y="2383674"/>
            <a:ext cx="1417322" cy="405727"/>
          </a:xfrm>
          <a:prstGeom prst="roundRect">
            <a:avLst/>
          </a:prstGeom>
          <a:solidFill>
            <a:srgbClr val="0FA6CF"/>
          </a:solidFill>
          <a:ln>
            <a:noFill/>
          </a:ln>
          <a:effectLst>
            <a:outerShdw blurRad="254000" dist="381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16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Entertainment</a:t>
            </a:r>
            <a:endParaRPr lang="en-IN"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6" name="Rectangle: Rounded Corners 45">
            <a:extLst>
              <a:ext uri="{FF2B5EF4-FFF2-40B4-BE49-F238E27FC236}">
                <a16:creationId xmlns:a16="http://schemas.microsoft.com/office/drawing/2014/main" id="{8FC8E7D0-DFDA-4E27-A03D-34F1E51D97A4}"/>
              </a:ext>
            </a:extLst>
          </p:cNvPr>
          <p:cNvSpPr/>
          <p:nvPr/>
        </p:nvSpPr>
        <p:spPr>
          <a:xfrm>
            <a:off x="7199243" y="1790743"/>
            <a:ext cx="1176092" cy="438977"/>
          </a:xfrm>
          <a:prstGeom prst="roundRect">
            <a:avLst/>
          </a:prstGeom>
          <a:solidFill>
            <a:srgbClr val="942D97"/>
          </a:solidFill>
          <a:ln>
            <a:noFill/>
          </a:ln>
          <a:effectLst>
            <a:outerShdw blurRad="254000" dist="381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0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Surgeries</a:t>
            </a:r>
            <a:endParaRPr lang="en-IN" sz="20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7" name="Rectangle: Rounded Corners 46">
            <a:extLst>
              <a:ext uri="{FF2B5EF4-FFF2-40B4-BE49-F238E27FC236}">
                <a16:creationId xmlns:a16="http://schemas.microsoft.com/office/drawing/2014/main" id="{258AA40D-EA24-4C13-B423-61E79624A8AF}"/>
              </a:ext>
            </a:extLst>
          </p:cNvPr>
          <p:cNvSpPr/>
          <p:nvPr/>
        </p:nvSpPr>
        <p:spPr>
          <a:xfrm>
            <a:off x="9340138" y="1186499"/>
            <a:ext cx="1346750" cy="417725"/>
          </a:xfrm>
          <a:prstGeom prst="roundRect">
            <a:avLst/>
          </a:prstGeom>
          <a:solidFill>
            <a:srgbClr val="7F7F7F"/>
          </a:solidFill>
          <a:ln>
            <a:noFill/>
          </a:ln>
          <a:effectLst>
            <a:outerShdw blurRad="254000" dist="381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0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Education</a:t>
            </a:r>
            <a:endParaRPr lang="en-IN" sz="20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3" name="Group 82">
            <a:extLst>
              <a:ext uri="{FF2B5EF4-FFF2-40B4-BE49-F238E27FC236}">
                <a16:creationId xmlns:a16="http://schemas.microsoft.com/office/drawing/2014/main" id="{A7730132-6307-4A58-A7FB-409AD20664FE}"/>
              </a:ext>
            </a:extLst>
          </p:cNvPr>
          <p:cNvGrpSpPr/>
          <p:nvPr/>
        </p:nvGrpSpPr>
        <p:grpSpPr>
          <a:xfrm>
            <a:off x="7383769" y="2711116"/>
            <a:ext cx="5170852" cy="3037451"/>
            <a:chOff x="4319734" y="3294490"/>
            <a:chExt cx="3631552" cy="2133238"/>
          </a:xfrm>
          <a:effectLst>
            <a:outerShdw blurRad="254000" dist="38100" dir="10800000" algn="r" rotWithShape="0">
              <a:prstClr val="black">
                <a:alpha val="40000"/>
              </a:prstClr>
            </a:outerShdw>
            <a:reflection blurRad="6350" stA="52000" endA="300" endPos="27000" dir="5400000" sy="-100000" algn="bl" rotWithShape="0"/>
          </a:effectLst>
        </p:grpSpPr>
        <p:sp>
          <p:nvSpPr>
            <p:cNvPr id="84" name="Isosceles Triangle 83">
              <a:extLst>
                <a:ext uri="{FF2B5EF4-FFF2-40B4-BE49-F238E27FC236}">
                  <a16:creationId xmlns:a16="http://schemas.microsoft.com/office/drawing/2014/main" id="{DDD6DF9A-BF8A-4892-B90D-A0C5C5DB644E}"/>
                </a:ext>
              </a:extLst>
            </p:cNvPr>
            <p:cNvSpPr/>
            <p:nvPr/>
          </p:nvSpPr>
          <p:spPr>
            <a:xfrm>
              <a:off x="5127510" y="4527728"/>
              <a:ext cx="2016000" cy="90000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5" name="Group 84">
              <a:extLst>
                <a:ext uri="{FF2B5EF4-FFF2-40B4-BE49-F238E27FC236}">
                  <a16:creationId xmlns:a16="http://schemas.microsoft.com/office/drawing/2014/main" id="{39ED5DE0-5CC5-472E-91B2-43D2BB7DD3BC}"/>
                </a:ext>
              </a:extLst>
            </p:cNvPr>
            <p:cNvGrpSpPr/>
            <p:nvPr/>
          </p:nvGrpSpPr>
          <p:grpSpPr>
            <a:xfrm>
              <a:off x="4319734" y="3294490"/>
              <a:ext cx="3631552" cy="1445468"/>
              <a:chOff x="4319734" y="3294490"/>
              <a:chExt cx="3631552" cy="1445468"/>
            </a:xfrm>
          </p:grpSpPr>
          <p:sp>
            <p:nvSpPr>
              <p:cNvPr id="86" name="Freeform: Shape 39">
                <a:extLst>
                  <a:ext uri="{FF2B5EF4-FFF2-40B4-BE49-F238E27FC236}">
                    <a16:creationId xmlns:a16="http://schemas.microsoft.com/office/drawing/2014/main" id="{76AF690B-E856-490C-BB27-82CAF84542F5}"/>
                  </a:ext>
                </a:extLst>
              </p:cNvPr>
              <p:cNvSpPr/>
              <p:nvPr/>
            </p:nvSpPr>
            <p:spPr>
              <a:xfrm rot="2490194">
                <a:off x="532782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Freeform: Shape 40">
                <a:extLst>
                  <a:ext uri="{FF2B5EF4-FFF2-40B4-BE49-F238E27FC236}">
                    <a16:creationId xmlns:a16="http://schemas.microsoft.com/office/drawing/2014/main" id="{CB5F8AD3-E45F-4B40-86F1-ACDC96BE9D97}"/>
                  </a:ext>
                </a:extLst>
              </p:cNvPr>
              <p:cNvSpPr/>
              <p:nvPr/>
            </p:nvSpPr>
            <p:spPr>
              <a:xfrm rot="19109806" flipH="1">
                <a:off x="4319734" y="3294490"/>
                <a:ext cx="2623462" cy="1445468"/>
              </a:xfrm>
              <a:custGeom>
                <a:avLst/>
                <a:gdLst>
                  <a:gd name="connsiteX0" fmla="*/ 0 w 2623462"/>
                  <a:gd name="connsiteY0" fmla="*/ 0 h 1445468"/>
                  <a:gd name="connsiteX1" fmla="*/ 1308107 w 2623462"/>
                  <a:gd name="connsiteY1" fmla="*/ 743278 h 1445468"/>
                  <a:gd name="connsiteX2" fmla="*/ 2623462 w 2623462"/>
                  <a:gd name="connsiteY2" fmla="*/ 1442287 h 1445468"/>
                  <a:gd name="connsiteX3" fmla="*/ 1282583 w 2623462"/>
                  <a:gd name="connsiteY3" fmla="*/ 1442287 h 1445468"/>
                  <a:gd name="connsiteX4" fmla="*/ 1278988 w 2623462"/>
                  <a:gd name="connsiteY4" fmla="*/ 1445468 h 144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462" h="1445468">
                    <a:moveTo>
                      <a:pt x="0" y="0"/>
                    </a:moveTo>
                    <a:lnTo>
                      <a:pt x="1308107" y="743278"/>
                    </a:lnTo>
                    <a:lnTo>
                      <a:pt x="2623462" y="1442287"/>
                    </a:lnTo>
                    <a:lnTo>
                      <a:pt x="1282583" y="1442287"/>
                    </a:lnTo>
                    <a:lnTo>
                      <a:pt x="1278988" y="1445468"/>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34939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 calcmode="lin" valueType="num">
                                      <p:cBhvr>
                                        <p:cTn id="15" dur="500" fill="hold"/>
                                        <p:tgtEl>
                                          <p:spTgt spid="47"/>
                                        </p:tgtEl>
                                        <p:attrNameLst>
                                          <p:attrName>style.rotation</p:attrName>
                                        </p:attrNameLst>
                                      </p:cBhvr>
                                      <p:tavLst>
                                        <p:tav tm="0">
                                          <p:val>
                                            <p:fltVal val="90"/>
                                          </p:val>
                                        </p:tav>
                                        <p:tav tm="100000">
                                          <p:val>
                                            <p:fltVal val="0"/>
                                          </p:val>
                                        </p:tav>
                                      </p:tavLst>
                                    </p:anim>
                                    <p:animEffect transition="in" filter="fade">
                                      <p:cBhvr>
                                        <p:cTn id="16" dur="500"/>
                                        <p:tgtEl>
                                          <p:spTgt spid="47"/>
                                        </p:tgtEl>
                                      </p:cBhvr>
                                    </p:animEffect>
                                  </p:childTnLst>
                                </p:cTn>
                              </p:par>
                              <p:par>
                                <p:cTn id="17" presetID="3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p:cTn id="19" dur="500" fill="hold"/>
                                        <p:tgtEl>
                                          <p:spTgt spid="52"/>
                                        </p:tgtEl>
                                        <p:attrNameLst>
                                          <p:attrName>ppt_w</p:attrName>
                                        </p:attrNameLst>
                                      </p:cBhvr>
                                      <p:tavLst>
                                        <p:tav tm="0">
                                          <p:val>
                                            <p:fltVal val="0"/>
                                          </p:val>
                                        </p:tav>
                                        <p:tav tm="100000">
                                          <p:val>
                                            <p:strVal val="#ppt_w"/>
                                          </p:val>
                                        </p:tav>
                                      </p:tavLst>
                                    </p:anim>
                                    <p:anim calcmode="lin" valueType="num">
                                      <p:cBhvr>
                                        <p:cTn id="20" dur="500" fill="hold"/>
                                        <p:tgtEl>
                                          <p:spTgt spid="52"/>
                                        </p:tgtEl>
                                        <p:attrNameLst>
                                          <p:attrName>ppt_h</p:attrName>
                                        </p:attrNameLst>
                                      </p:cBhvr>
                                      <p:tavLst>
                                        <p:tav tm="0">
                                          <p:val>
                                            <p:fltVal val="0"/>
                                          </p:val>
                                        </p:tav>
                                        <p:tav tm="100000">
                                          <p:val>
                                            <p:strVal val="#ppt_h"/>
                                          </p:val>
                                        </p:tav>
                                      </p:tavLst>
                                    </p:anim>
                                    <p:anim calcmode="lin" valueType="num">
                                      <p:cBhvr>
                                        <p:cTn id="21" dur="500" fill="hold"/>
                                        <p:tgtEl>
                                          <p:spTgt spid="52"/>
                                        </p:tgtEl>
                                        <p:attrNameLst>
                                          <p:attrName>style.rotation</p:attrName>
                                        </p:attrNameLst>
                                      </p:cBhvr>
                                      <p:tavLst>
                                        <p:tav tm="0">
                                          <p:val>
                                            <p:fltVal val="90"/>
                                          </p:val>
                                        </p:tav>
                                        <p:tav tm="100000">
                                          <p:val>
                                            <p:fltVal val="0"/>
                                          </p:val>
                                        </p:tav>
                                      </p:tavLst>
                                    </p:anim>
                                    <p:animEffect transition="in" filter="fade">
                                      <p:cBhvr>
                                        <p:cTn id="22" dur="500"/>
                                        <p:tgtEl>
                                          <p:spTgt spid="52"/>
                                        </p:tgtEl>
                                      </p:cBhvr>
                                    </p:animEffect>
                                  </p:childTnLst>
                                </p:cTn>
                              </p:par>
                              <p:par>
                                <p:cTn id="23" presetID="3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 calcmode="lin" valueType="num">
                                      <p:cBhvr>
                                        <p:cTn id="27" dur="500" fill="hold"/>
                                        <p:tgtEl>
                                          <p:spTgt spid="57"/>
                                        </p:tgtEl>
                                        <p:attrNameLst>
                                          <p:attrName>style.rotation</p:attrName>
                                        </p:attrNameLst>
                                      </p:cBhvr>
                                      <p:tavLst>
                                        <p:tav tm="0">
                                          <p:val>
                                            <p:fltVal val="90"/>
                                          </p:val>
                                        </p:tav>
                                        <p:tav tm="100000">
                                          <p:val>
                                            <p:fltVal val="0"/>
                                          </p:val>
                                        </p:tav>
                                      </p:tavLst>
                                    </p:anim>
                                    <p:animEffect transition="in" filter="fade">
                                      <p:cBhvr>
                                        <p:cTn id="28" dur="500"/>
                                        <p:tgtEl>
                                          <p:spTgt spid="57"/>
                                        </p:tgtEl>
                                      </p:cBhvr>
                                    </p:animEffect>
                                  </p:childTnLst>
                                </p:cTn>
                              </p:par>
                              <p:par>
                                <p:cTn id="29" presetID="31"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 calcmode="lin" valueType="num">
                                      <p:cBhvr>
                                        <p:cTn id="33" dur="500" fill="hold"/>
                                        <p:tgtEl>
                                          <p:spTgt spid="62"/>
                                        </p:tgtEl>
                                        <p:attrNameLst>
                                          <p:attrName>style.rotation</p:attrName>
                                        </p:attrNameLst>
                                      </p:cBhvr>
                                      <p:tavLst>
                                        <p:tav tm="0">
                                          <p:val>
                                            <p:fltVal val="90"/>
                                          </p:val>
                                        </p:tav>
                                        <p:tav tm="100000">
                                          <p:val>
                                            <p:fltVal val="0"/>
                                          </p:val>
                                        </p:tav>
                                      </p:tavLst>
                                    </p:anim>
                                    <p:animEffect transition="in" filter="fade">
                                      <p:cBhvr>
                                        <p:cTn id="34" dur="500"/>
                                        <p:tgtEl>
                                          <p:spTgt spid="62"/>
                                        </p:tgtEl>
                                      </p:cBhvr>
                                    </p:animEffect>
                                  </p:childTnLst>
                                </p:cTn>
                              </p:par>
                              <p:par>
                                <p:cTn id="35" presetID="3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fltVal val="0"/>
                                          </p:val>
                                        </p:tav>
                                        <p:tav tm="100000">
                                          <p:val>
                                            <p:strVal val="#ppt_w"/>
                                          </p:val>
                                        </p:tav>
                                      </p:tavLst>
                                    </p:anim>
                                    <p:anim calcmode="lin" valueType="num">
                                      <p:cBhvr>
                                        <p:cTn id="38" dur="500" fill="hold"/>
                                        <p:tgtEl>
                                          <p:spTgt spid="67"/>
                                        </p:tgtEl>
                                        <p:attrNameLst>
                                          <p:attrName>ppt_h</p:attrName>
                                        </p:attrNameLst>
                                      </p:cBhvr>
                                      <p:tavLst>
                                        <p:tav tm="0">
                                          <p:val>
                                            <p:fltVal val="0"/>
                                          </p:val>
                                        </p:tav>
                                        <p:tav tm="100000">
                                          <p:val>
                                            <p:strVal val="#ppt_h"/>
                                          </p:val>
                                        </p:tav>
                                      </p:tavLst>
                                    </p:anim>
                                    <p:anim calcmode="lin" valueType="num">
                                      <p:cBhvr>
                                        <p:cTn id="39" dur="500" fill="hold"/>
                                        <p:tgtEl>
                                          <p:spTgt spid="67"/>
                                        </p:tgtEl>
                                        <p:attrNameLst>
                                          <p:attrName>style.rotation</p:attrName>
                                        </p:attrNameLst>
                                      </p:cBhvr>
                                      <p:tavLst>
                                        <p:tav tm="0">
                                          <p:val>
                                            <p:fltVal val="90"/>
                                          </p:val>
                                        </p:tav>
                                        <p:tav tm="100000">
                                          <p:val>
                                            <p:fltVal val="0"/>
                                          </p:val>
                                        </p:tav>
                                      </p:tavLst>
                                    </p:anim>
                                    <p:animEffect transition="in" filter="fade">
                                      <p:cBhvr>
                                        <p:cTn id="40" dur="500"/>
                                        <p:tgtEl>
                                          <p:spTgt spid="67"/>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p:cTn id="43" dur="500" fill="hold"/>
                                        <p:tgtEl>
                                          <p:spTgt spid="72"/>
                                        </p:tgtEl>
                                        <p:attrNameLst>
                                          <p:attrName>ppt_w</p:attrName>
                                        </p:attrNameLst>
                                      </p:cBhvr>
                                      <p:tavLst>
                                        <p:tav tm="0">
                                          <p:val>
                                            <p:fltVal val="0"/>
                                          </p:val>
                                        </p:tav>
                                        <p:tav tm="100000">
                                          <p:val>
                                            <p:strVal val="#ppt_w"/>
                                          </p:val>
                                        </p:tav>
                                      </p:tavLst>
                                    </p:anim>
                                    <p:anim calcmode="lin" valueType="num">
                                      <p:cBhvr>
                                        <p:cTn id="44" dur="500" fill="hold"/>
                                        <p:tgtEl>
                                          <p:spTgt spid="72"/>
                                        </p:tgtEl>
                                        <p:attrNameLst>
                                          <p:attrName>ppt_h</p:attrName>
                                        </p:attrNameLst>
                                      </p:cBhvr>
                                      <p:tavLst>
                                        <p:tav tm="0">
                                          <p:val>
                                            <p:fltVal val="0"/>
                                          </p:val>
                                        </p:tav>
                                        <p:tav tm="100000">
                                          <p:val>
                                            <p:strVal val="#ppt_h"/>
                                          </p:val>
                                        </p:tav>
                                      </p:tavLst>
                                    </p:anim>
                                    <p:anim calcmode="lin" valueType="num">
                                      <p:cBhvr>
                                        <p:cTn id="45" dur="500" fill="hold"/>
                                        <p:tgtEl>
                                          <p:spTgt spid="72"/>
                                        </p:tgtEl>
                                        <p:attrNameLst>
                                          <p:attrName>style.rotation</p:attrName>
                                        </p:attrNameLst>
                                      </p:cBhvr>
                                      <p:tavLst>
                                        <p:tav tm="0">
                                          <p:val>
                                            <p:fltVal val="90"/>
                                          </p:val>
                                        </p:tav>
                                        <p:tav tm="100000">
                                          <p:val>
                                            <p:fltVal val="0"/>
                                          </p:val>
                                        </p:tav>
                                      </p:tavLst>
                                    </p:anim>
                                    <p:animEffect transition="in" filter="fade">
                                      <p:cBhvr>
                                        <p:cTn id="46" dur="500"/>
                                        <p:tgtEl>
                                          <p:spTgt spid="72"/>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anim calcmode="lin" valueType="num">
                                      <p:cBhvr>
                                        <p:cTn id="49" dur="500" fill="hold"/>
                                        <p:tgtEl>
                                          <p:spTgt spid="73"/>
                                        </p:tgtEl>
                                        <p:attrNameLst>
                                          <p:attrName>ppt_w</p:attrName>
                                        </p:attrNameLst>
                                      </p:cBhvr>
                                      <p:tavLst>
                                        <p:tav tm="0">
                                          <p:val>
                                            <p:fltVal val="0"/>
                                          </p:val>
                                        </p:tav>
                                        <p:tav tm="100000">
                                          <p:val>
                                            <p:strVal val="#ppt_w"/>
                                          </p:val>
                                        </p:tav>
                                      </p:tavLst>
                                    </p:anim>
                                    <p:anim calcmode="lin" valueType="num">
                                      <p:cBhvr>
                                        <p:cTn id="50" dur="500" fill="hold"/>
                                        <p:tgtEl>
                                          <p:spTgt spid="73"/>
                                        </p:tgtEl>
                                        <p:attrNameLst>
                                          <p:attrName>ppt_h</p:attrName>
                                        </p:attrNameLst>
                                      </p:cBhvr>
                                      <p:tavLst>
                                        <p:tav tm="0">
                                          <p:val>
                                            <p:fltVal val="0"/>
                                          </p:val>
                                        </p:tav>
                                        <p:tav tm="100000">
                                          <p:val>
                                            <p:strVal val="#ppt_h"/>
                                          </p:val>
                                        </p:tav>
                                      </p:tavLst>
                                    </p:anim>
                                    <p:anim calcmode="lin" valueType="num">
                                      <p:cBhvr>
                                        <p:cTn id="51" dur="500" fill="hold"/>
                                        <p:tgtEl>
                                          <p:spTgt spid="73"/>
                                        </p:tgtEl>
                                        <p:attrNameLst>
                                          <p:attrName>style.rotation</p:attrName>
                                        </p:attrNameLst>
                                      </p:cBhvr>
                                      <p:tavLst>
                                        <p:tav tm="0">
                                          <p:val>
                                            <p:fltVal val="90"/>
                                          </p:val>
                                        </p:tav>
                                        <p:tav tm="100000">
                                          <p:val>
                                            <p:fltVal val="0"/>
                                          </p:val>
                                        </p:tav>
                                      </p:tavLst>
                                    </p:anim>
                                    <p:animEffect transition="in" filter="fade">
                                      <p:cBhvr>
                                        <p:cTn id="52" dur="500"/>
                                        <p:tgtEl>
                                          <p:spTgt spid="73"/>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p:cTn id="55" dur="500" fill="hold"/>
                                        <p:tgtEl>
                                          <p:spTgt spid="74"/>
                                        </p:tgtEl>
                                        <p:attrNameLst>
                                          <p:attrName>ppt_w</p:attrName>
                                        </p:attrNameLst>
                                      </p:cBhvr>
                                      <p:tavLst>
                                        <p:tav tm="0">
                                          <p:val>
                                            <p:fltVal val="0"/>
                                          </p:val>
                                        </p:tav>
                                        <p:tav tm="100000">
                                          <p:val>
                                            <p:strVal val="#ppt_w"/>
                                          </p:val>
                                        </p:tav>
                                      </p:tavLst>
                                    </p:anim>
                                    <p:anim calcmode="lin" valueType="num">
                                      <p:cBhvr>
                                        <p:cTn id="56" dur="500" fill="hold"/>
                                        <p:tgtEl>
                                          <p:spTgt spid="74"/>
                                        </p:tgtEl>
                                        <p:attrNameLst>
                                          <p:attrName>ppt_h</p:attrName>
                                        </p:attrNameLst>
                                      </p:cBhvr>
                                      <p:tavLst>
                                        <p:tav tm="0">
                                          <p:val>
                                            <p:fltVal val="0"/>
                                          </p:val>
                                        </p:tav>
                                        <p:tav tm="100000">
                                          <p:val>
                                            <p:strVal val="#ppt_h"/>
                                          </p:val>
                                        </p:tav>
                                      </p:tavLst>
                                    </p:anim>
                                    <p:anim calcmode="lin" valueType="num">
                                      <p:cBhvr>
                                        <p:cTn id="57" dur="500" fill="hold"/>
                                        <p:tgtEl>
                                          <p:spTgt spid="74"/>
                                        </p:tgtEl>
                                        <p:attrNameLst>
                                          <p:attrName>style.rotation</p:attrName>
                                        </p:attrNameLst>
                                      </p:cBhvr>
                                      <p:tavLst>
                                        <p:tav tm="0">
                                          <p:val>
                                            <p:fltVal val="90"/>
                                          </p:val>
                                        </p:tav>
                                        <p:tav tm="100000">
                                          <p:val>
                                            <p:fltVal val="0"/>
                                          </p:val>
                                        </p:tav>
                                      </p:tavLst>
                                    </p:anim>
                                    <p:animEffect transition="in" filter="fade">
                                      <p:cBhvr>
                                        <p:cTn id="58" dur="500"/>
                                        <p:tgtEl>
                                          <p:spTgt spid="74"/>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75"/>
                                        </p:tgtEl>
                                        <p:attrNameLst>
                                          <p:attrName>style.visibility</p:attrName>
                                        </p:attrNameLst>
                                      </p:cBhvr>
                                      <p:to>
                                        <p:strVal val="visible"/>
                                      </p:to>
                                    </p:set>
                                    <p:anim calcmode="lin" valueType="num">
                                      <p:cBhvr>
                                        <p:cTn id="61" dur="500" fill="hold"/>
                                        <p:tgtEl>
                                          <p:spTgt spid="75"/>
                                        </p:tgtEl>
                                        <p:attrNameLst>
                                          <p:attrName>ppt_w</p:attrName>
                                        </p:attrNameLst>
                                      </p:cBhvr>
                                      <p:tavLst>
                                        <p:tav tm="0">
                                          <p:val>
                                            <p:fltVal val="0"/>
                                          </p:val>
                                        </p:tav>
                                        <p:tav tm="100000">
                                          <p:val>
                                            <p:strVal val="#ppt_w"/>
                                          </p:val>
                                        </p:tav>
                                      </p:tavLst>
                                    </p:anim>
                                    <p:anim calcmode="lin" valueType="num">
                                      <p:cBhvr>
                                        <p:cTn id="62" dur="500" fill="hold"/>
                                        <p:tgtEl>
                                          <p:spTgt spid="75"/>
                                        </p:tgtEl>
                                        <p:attrNameLst>
                                          <p:attrName>ppt_h</p:attrName>
                                        </p:attrNameLst>
                                      </p:cBhvr>
                                      <p:tavLst>
                                        <p:tav tm="0">
                                          <p:val>
                                            <p:fltVal val="0"/>
                                          </p:val>
                                        </p:tav>
                                        <p:tav tm="100000">
                                          <p:val>
                                            <p:strVal val="#ppt_h"/>
                                          </p:val>
                                        </p:tav>
                                      </p:tavLst>
                                    </p:anim>
                                    <p:anim calcmode="lin" valueType="num">
                                      <p:cBhvr>
                                        <p:cTn id="63" dur="500" fill="hold"/>
                                        <p:tgtEl>
                                          <p:spTgt spid="75"/>
                                        </p:tgtEl>
                                        <p:attrNameLst>
                                          <p:attrName>style.rotation</p:attrName>
                                        </p:attrNameLst>
                                      </p:cBhvr>
                                      <p:tavLst>
                                        <p:tav tm="0">
                                          <p:val>
                                            <p:fltVal val="90"/>
                                          </p:val>
                                        </p:tav>
                                        <p:tav tm="100000">
                                          <p:val>
                                            <p:fltVal val="0"/>
                                          </p:val>
                                        </p:tav>
                                      </p:tavLst>
                                    </p:anim>
                                    <p:animEffect transition="in" filter="fade">
                                      <p:cBhvr>
                                        <p:cTn id="64" dur="500"/>
                                        <p:tgtEl>
                                          <p:spTgt spid="75"/>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 calcmode="lin" valueType="num">
                                      <p:cBhvr>
                                        <p:cTn id="67" dur="500" fill="hold"/>
                                        <p:tgtEl>
                                          <p:spTgt spid="76"/>
                                        </p:tgtEl>
                                        <p:attrNameLst>
                                          <p:attrName>ppt_w</p:attrName>
                                        </p:attrNameLst>
                                      </p:cBhvr>
                                      <p:tavLst>
                                        <p:tav tm="0">
                                          <p:val>
                                            <p:fltVal val="0"/>
                                          </p:val>
                                        </p:tav>
                                        <p:tav tm="100000">
                                          <p:val>
                                            <p:strVal val="#ppt_w"/>
                                          </p:val>
                                        </p:tav>
                                      </p:tavLst>
                                    </p:anim>
                                    <p:anim calcmode="lin" valueType="num">
                                      <p:cBhvr>
                                        <p:cTn id="68" dur="500" fill="hold"/>
                                        <p:tgtEl>
                                          <p:spTgt spid="76"/>
                                        </p:tgtEl>
                                        <p:attrNameLst>
                                          <p:attrName>ppt_h</p:attrName>
                                        </p:attrNameLst>
                                      </p:cBhvr>
                                      <p:tavLst>
                                        <p:tav tm="0">
                                          <p:val>
                                            <p:fltVal val="0"/>
                                          </p:val>
                                        </p:tav>
                                        <p:tav tm="100000">
                                          <p:val>
                                            <p:strVal val="#ppt_h"/>
                                          </p:val>
                                        </p:tav>
                                      </p:tavLst>
                                    </p:anim>
                                    <p:anim calcmode="lin" valueType="num">
                                      <p:cBhvr>
                                        <p:cTn id="69" dur="500" fill="hold"/>
                                        <p:tgtEl>
                                          <p:spTgt spid="76"/>
                                        </p:tgtEl>
                                        <p:attrNameLst>
                                          <p:attrName>style.rotation</p:attrName>
                                        </p:attrNameLst>
                                      </p:cBhvr>
                                      <p:tavLst>
                                        <p:tav tm="0">
                                          <p:val>
                                            <p:fltVal val="90"/>
                                          </p:val>
                                        </p:tav>
                                        <p:tav tm="100000">
                                          <p:val>
                                            <p:fltVal val="0"/>
                                          </p:val>
                                        </p:tav>
                                      </p:tavLst>
                                    </p:anim>
                                    <p:animEffect transition="in" filter="fade">
                                      <p:cBhvr>
                                        <p:cTn id="70" dur="500"/>
                                        <p:tgtEl>
                                          <p:spTgt spid="76"/>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anim calcmode="lin" valueType="num">
                                      <p:cBhvr>
                                        <p:cTn id="73" dur="500" fill="hold"/>
                                        <p:tgtEl>
                                          <p:spTgt spid="77"/>
                                        </p:tgtEl>
                                        <p:attrNameLst>
                                          <p:attrName>ppt_w</p:attrName>
                                        </p:attrNameLst>
                                      </p:cBhvr>
                                      <p:tavLst>
                                        <p:tav tm="0">
                                          <p:val>
                                            <p:fltVal val="0"/>
                                          </p:val>
                                        </p:tav>
                                        <p:tav tm="100000">
                                          <p:val>
                                            <p:strVal val="#ppt_w"/>
                                          </p:val>
                                        </p:tav>
                                      </p:tavLst>
                                    </p:anim>
                                    <p:anim calcmode="lin" valueType="num">
                                      <p:cBhvr>
                                        <p:cTn id="74" dur="500" fill="hold"/>
                                        <p:tgtEl>
                                          <p:spTgt spid="77"/>
                                        </p:tgtEl>
                                        <p:attrNameLst>
                                          <p:attrName>ppt_h</p:attrName>
                                        </p:attrNameLst>
                                      </p:cBhvr>
                                      <p:tavLst>
                                        <p:tav tm="0">
                                          <p:val>
                                            <p:fltVal val="0"/>
                                          </p:val>
                                        </p:tav>
                                        <p:tav tm="100000">
                                          <p:val>
                                            <p:strVal val="#ppt_h"/>
                                          </p:val>
                                        </p:tav>
                                      </p:tavLst>
                                    </p:anim>
                                    <p:anim calcmode="lin" valueType="num">
                                      <p:cBhvr>
                                        <p:cTn id="75" dur="500" fill="hold"/>
                                        <p:tgtEl>
                                          <p:spTgt spid="77"/>
                                        </p:tgtEl>
                                        <p:attrNameLst>
                                          <p:attrName>style.rotation</p:attrName>
                                        </p:attrNameLst>
                                      </p:cBhvr>
                                      <p:tavLst>
                                        <p:tav tm="0">
                                          <p:val>
                                            <p:fltVal val="90"/>
                                          </p:val>
                                        </p:tav>
                                        <p:tav tm="100000">
                                          <p:val>
                                            <p:fltVal val="0"/>
                                          </p:val>
                                        </p:tav>
                                      </p:tavLst>
                                    </p:anim>
                                    <p:animEffect transition="in" filter="fade">
                                      <p:cBhvr>
                                        <p:cTn id="76" dur="500"/>
                                        <p:tgtEl>
                                          <p:spTgt spid="77"/>
                                        </p:tgtEl>
                                      </p:cBhvr>
                                    </p:animEffect>
                                  </p:childTnLst>
                                </p:cTn>
                              </p:par>
                              <p:par>
                                <p:cTn id="77" presetID="31" presetClass="entr" presetSubtype="0" fill="hold" nodeType="withEffect">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cBhvr>
                                        <p:cTn id="79" dur="500" fill="hold"/>
                                        <p:tgtEl>
                                          <p:spTgt spid="83"/>
                                        </p:tgtEl>
                                        <p:attrNameLst>
                                          <p:attrName>ppt_w</p:attrName>
                                        </p:attrNameLst>
                                      </p:cBhvr>
                                      <p:tavLst>
                                        <p:tav tm="0">
                                          <p:val>
                                            <p:fltVal val="0"/>
                                          </p:val>
                                        </p:tav>
                                        <p:tav tm="100000">
                                          <p:val>
                                            <p:strVal val="#ppt_w"/>
                                          </p:val>
                                        </p:tav>
                                      </p:tavLst>
                                    </p:anim>
                                    <p:anim calcmode="lin" valueType="num">
                                      <p:cBhvr>
                                        <p:cTn id="80" dur="500" fill="hold"/>
                                        <p:tgtEl>
                                          <p:spTgt spid="83"/>
                                        </p:tgtEl>
                                        <p:attrNameLst>
                                          <p:attrName>ppt_h</p:attrName>
                                        </p:attrNameLst>
                                      </p:cBhvr>
                                      <p:tavLst>
                                        <p:tav tm="0">
                                          <p:val>
                                            <p:fltVal val="0"/>
                                          </p:val>
                                        </p:tav>
                                        <p:tav tm="100000">
                                          <p:val>
                                            <p:strVal val="#ppt_h"/>
                                          </p:val>
                                        </p:tav>
                                      </p:tavLst>
                                    </p:anim>
                                    <p:anim calcmode="lin" valueType="num">
                                      <p:cBhvr>
                                        <p:cTn id="81" dur="500" fill="hold"/>
                                        <p:tgtEl>
                                          <p:spTgt spid="83"/>
                                        </p:tgtEl>
                                        <p:attrNameLst>
                                          <p:attrName>style.rotation</p:attrName>
                                        </p:attrNameLst>
                                      </p:cBhvr>
                                      <p:tavLst>
                                        <p:tav tm="0">
                                          <p:val>
                                            <p:fltVal val="90"/>
                                          </p:val>
                                        </p:tav>
                                        <p:tav tm="100000">
                                          <p:val>
                                            <p:fltVal val="0"/>
                                          </p:val>
                                        </p:tav>
                                      </p:tavLst>
                                    </p:anim>
                                    <p:animEffect transition="in" filter="fade">
                                      <p:cBhvr>
                                        <p:cTn id="8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2" grpId="0" animBg="1"/>
      <p:bldP spid="73" grpId="0" animBg="1"/>
      <p:bldP spid="74" grpId="0" animBg="1"/>
      <p:bldP spid="75" grpId="0" animBg="1"/>
      <p:bldP spid="76" grpId="0" animBg="1"/>
      <p:bldP spid="7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283" y="586859"/>
            <a:ext cx="2901756" cy="646331"/>
          </a:xfrm>
          <a:prstGeom prst="rect">
            <a:avLst/>
          </a:prstGeom>
        </p:spPr>
        <p:txBody>
          <a:bodyPr wrap="none">
            <a:spAutoFit/>
          </a:bodyPr>
          <a:lstStyle/>
          <a:p>
            <a:r>
              <a:rPr lang="en-IN" sz="3600" dirty="0" smtClean="0">
                <a:latin typeface="Algerian" panose="04020705040A02060702" pitchFamily="82" charset="0"/>
              </a:rPr>
              <a:t>CONCLUSION </a:t>
            </a:r>
            <a:endParaRPr lang="en-IN" sz="3600" dirty="0">
              <a:latin typeface="Algerian" panose="04020705040A02060702" pitchFamily="82" charset="0"/>
            </a:endParaRPr>
          </a:p>
        </p:txBody>
      </p:sp>
      <p:sp>
        <p:nvSpPr>
          <p:cNvPr id="3" name="Rectangle 2"/>
          <p:cNvSpPr/>
          <p:nvPr/>
        </p:nvSpPr>
        <p:spPr>
          <a:xfrm>
            <a:off x="781050" y="1650564"/>
            <a:ext cx="10363200" cy="2677656"/>
          </a:xfrm>
          <a:prstGeom prst="rect">
            <a:avLst/>
          </a:prstGeom>
        </p:spPr>
        <p:txBody>
          <a:bodyPr wrap="square">
            <a:spAutoFit/>
          </a:bodyPr>
          <a:lstStyle/>
          <a:p>
            <a:pPr algn="just"/>
            <a:r>
              <a:rPr lang="en-IN" sz="2400" dirty="0"/>
              <a:t>In this seminar, big framework of the traditional augmented reality and the inverse augmented reality is proposed. Then it illustrate the main properties of this framework. Under this framework, we emphasize that the self intelligence would play an important role in the virtual world, which contributes greatly to building an inverse augmented reality </a:t>
            </a:r>
            <a:r>
              <a:rPr lang="en-IN" sz="2400" dirty="0" smtClean="0"/>
              <a:t>system. It </a:t>
            </a:r>
            <a:r>
              <a:rPr lang="en-IN" sz="2400" dirty="0"/>
              <a:t>also present a typical implementation of an inverse augmented reality system, which shows the inverse augmented reality can be realized with most current techniques. </a:t>
            </a:r>
          </a:p>
        </p:txBody>
      </p:sp>
    </p:spTree>
    <p:extLst>
      <p:ext uri="{BB962C8B-B14F-4D97-AF65-F5344CB8AC3E}">
        <p14:creationId xmlns:p14="http://schemas.microsoft.com/office/powerpoint/2010/main" val="75992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066" y="90471"/>
            <a:ext cx="3092513" cy="646331"/>
          </a:xfrm>
          <a:prstGeom prst="rect">
            <a:avLst/>
          </a:prstGeom>
        </p:spPr>
        <p:txBody>
          <a:bodyPr wrap="none">
            <a:spAutoFit/>
          </a:bodyPr>
          <a:lstStyle/>
          <a:p>
            <a:r>
              <a:rPr lang="en-IN" sz="3600" dirty="0" smtClean="0">
                <a:latin typeface="Algerian" panose="04020705040A02060702" pitchFamily="82" charset="0"/>
              </a:rPr>
              <a:t>REFERENCES </a:t>
            </a:r>
            <a:endParaRPr lang="en-IN" sz="3600" dirty="0">
              <a:latin typeface="Algerian" panose="04020705040A02060702" pitchFamily="82" charset="0"/>
            </a:endParaRPr>
          </a:p>
        </p:txBody>
      </p:sp>
      <p:sp>
        <p:nvSpPr>
          <p:cNvPr id="3" name="Rectangle 2"/>
          <p:cNvSpPr/>
          <p:nvPr/>
        </p:nvSpPr>
        <p:spPr>
          <a:xfrm>
            <a:off x="470263" y="979949"/>
            <a:ext cx="10546080" cy="5355312"/>
          </a:xfrm>
          <a:prstGeom prst="rect">
            <a:avLst/>
          </a:prstGeom>
        </p:spPr>
        <p:txBody>
          <a:bodyPr wrap="square">
            <a:spAutoFit/>
          </a:bodyPr>
          <a:lstStyle/>
          <a:p>
            <a:r>
              <a:rPr lang="en-IN" dirty="0"/>
              <a:t>[1] 2018 IEEE International Symposium on Mixed and Augmented Reality Adjunct (ISMAR-Adjunct) Inverse Augmented Reality: A Virtual Agent’s Perspective </a:t>
            </a:r>
            <a:r>
              <a:rPr lang="en-IN" dirty="0" err="1"/>
              <a:t>Zhenliang</a:t>
            </a:r>
            <a:r>
              <a:rPr lang="en-IN" dirty="0"/>
              <a:t> Zhang, </a:t>
            </a:r>
            <a:r>
              <a:rPr lang="en-IN" dirty="0" err="1"/>
              <a:t>Dongdong</a:t>
            </a:r>
            <a:r>
              <a:rPr lang="en-IN" dirty="0"/>
              <a:t> </a:t>
            </a:r>
            <a:r>
              <a:rPr lang="en-IN" dirty="0" err="1"/>
              <a:t>Weng</a:t>
            </a:r>
            <a:r>
              <a:rPr lang="en-IN" dirty="0"/>
              <a:t>*, Haiyan Jiang, Yue Liu, </a:t>
            </a:r>
            <a:r>
              <a:rPr lang="en-IN" dirty="0" err="1"/>
              <a:t>Yongtian</a:t>
            </a:r>
            <a:r>
              <a:rPr lang="en-IN" dirty="0"/>
              <a:t> Wang   </a:t>
            </a:r>
          </a:p>
          <a:p>
            <a:r>
              <a:rPr lang="en-IN" dirty="0" smtClean="0"/>
              <a:t>[</a:t>
            </a:r>
            <a:r>
              <a:rPr lang="en-IN" dirty="0"/>
              <a:t>2] T. Taylor. Evolution in virtual worlds. </a:t>
            </a:r>
            <a:r>
              <a:rPr lang="en-IN" dirty="0" err="1"/>
              <a:t>arXiv</a:t>
            </a:r>
            <a:r>
              <a:rPr lang="en-IN" dirty="0"/>
              <a:t> preprint arXiv:1710.06055, 2017. </a:t>
            </a:r>
          </a:p>
          <a:p>
            <a:r>
              <a:rPr lang="en-IN" dirty="0"/>
              <a:t>[3] Z. Zhang, B. Cao, J. </a:t>
            </a:r>
            <a:r>
              <a:rPr lang="en-IN" dirty="0" err="1"/>
              <a:t>Guo</a:t>
            </a:r>
            <a:r>
              <a:rPr lang="en-IN" dirty="0"/>
              <a:t>, D. </a:t>
            </a:r>
            <a:r>
              <a:rPr lang="en-IN" dirty="0" err="1"/>
              <a:t>Weng</a:t>
            </a:r>
            <a:r>
              <a:rPr lang="en-IN" dirty="0"/>
              <a:t>, Y. Liu, and Y. Wang. Inverse virtual reality: intelligence-driven mutually mirrored world. In Proceedings of IEEE Conference on Virtual Reality and 3D User Interfaces (VR). IEEE, 2018.  </a:t>
            </a:r>
          </a:p>
          <a:p>
            <a:r>
              <a:rPr lang="en-IN" dirty="0"/>
              <a:t>[4] Ronald Azuma, </a:t>
            </a:r>
            <a:r>
              <a:rPr lang="en-IN" dirty="0" err="1"/>
              <a:t>Yohan</a:t>
            </a:r>
            <a:r>
              <a:rPr lang="en-IN" dirty="0"/>
              <a:t> </a:t>
            </a:r>
            <a:r>
              <a:rPr lang="en-IN" dirty="0" err="1"/>
              <a:t>Baillot</a:t>
            </a:r>
            <a:r>
              <a:rPr lang="en-IN" dirty="0"/>
              <a:t>, Reinhold </a:t>
            </a:r>
            <a:r>
              <a:rPr lang="en-IN" dirty="0" err="1"/>
              <a:t>Behringer</a:t>
            </a:r>
            <a:r>
              <a:rPr lang="en-IN" dirty="0"/>
              <a:t>, Steven </a:t>
            </a:r>
            <a:r>
              <a:rPr lang="en-IN" dirty="0" err="1"/>
              <a:t>Feiner</a:t>
            </a:r>
            <a:r>
              <a:rPr lang="en-IN" dirty="0"/>
              <a:t>, Simon </a:t>
            </a:r>
            <a:r>
              <a:rPr lang="en-IN" dirty="0" err="1"/>
              <a:t>julier</a:t>
            </a:r>
            <a:r>
              <a:rPr lang="en-IN" dirty="0"/>
              <a:t>, Blair </a:t>
            </a:r>
            <a:r>
              <a:rPr lang="en-IN" dirty="0" err="1"/>
              <a:t>MacIntyre</a:t>
            </a:r>
            <a:r>
              <a:rPr lang="en-IN" dirty="0"/>
              <a:t> “Recent Advances in Augmented Reality”, Computers &amp; Graphics, November 2001K. Elissa, “Title of paper if known,” unpublished.  </a:t>
            </a:r>
          </a:p>
          <a:p>
            <a:r>
              <a:rPr lang="en-IN" dirty="0" smtClean="0"/>
              <a:t>[</a:t>
            </a:r>
            <a:r>
              <a:rPr lang="en-IN" dirty="0"/>
              <a:t>5] https://theappsolutions.com/blog/development/augmented-reality-challenges/ </a:t>
            </a:r>
          </a:p>
          <a:p>
            <a:r>
              <a:rPr lang="en-IN" dirty="0"/>
              <a:t>[6] https://www.digit.in/technology-guides/fasttrack-to-augmented-reality/ar-the-limitlesspossibilities.html </a:t>
            </a:r>
          </a:p>
          <a:p>
            <a:r>
              <a:rPr lang="en-IN" dirty="0"/>
              <a:t>[7] https://innovatar.io/types-augmented-reality/ </a:t>
            </a:r>
          </a:p>
          <a:p>
            <a:r>
              <a:rPr lang="en-IN" dirty="0"/>
              <a:t>[8] https://www.vox.com/platform/amp/2016/2/1/11587458/the-augmented-realityenterprise-opportunity </a:t>
            </a:r>
          </a:p>
          <a:p>
            <a:r>
              <a:rPr lang="en-IN" dirty="0"/>
              <a:t>[9]D.W.F. van </a:t>
            </a:r>
            <a:r>
              <a:rPr lang="en-IN" dirty="0" err="1"/>
              <a:t>Krevelen</a:t>
            </a:r>
            <a:r>
              <a:rPr lang="en-IN" dirty="0"/>
              <a:t> and R. </a:t>
            </a:r>
            <a:r>
              <a:rPr lang="en-IN" dirty="0" err="1"/>
              <a:t>Poelman</a:t>
            </a:r>
            <a:r>
              <a:rPr lang="en-IN" dirty="0"/>
              <a:t> “A Survey of Augmented Reality Technologies, Applications and Limitations” The International Journal of Virtual Reality, 2010, 9(2):120M. Young, The Technical Writer’s Handbook. Mill Valley, CA: University Science, 1989. </a:t>
            </a:r>
          </a:p>
          <a:p>
            <a:r>
              <a:rPr lang="en-IN" dirty="0"/>
              <a:t>[10] Nivedha.S1, Hemalatha.S2 “A Survey on Augmented Reality”, International Research Journal of Engineering and Technology, 2015  </a:t>
            </a:r>
          </a:p>
          <a:p>
            <a:r>
              <a:rPr lang="en-IN" dirty="0"/>
              <a:t> </a:t>
            </a:r>
          </a:p>
        </p:txBody>
      </p:sp>
    </p:spTree>
    <p:extLst>
      <p:ext uri="{BB962C8B-B14F-4D97-AF65-F5344CB8AC3E}">
        <p14:creationId xmlns:p14="http://schemas.microsoft.com/office/powerpoint/2010/main" val="1659611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0064" y="2510135"/>
            <a:ext cx="7502375" cy="1569660"/>
          </a:xfrm>
          <a:prstGeom prst="rect">
            <a:avLst/>
          </a:prstGeom>
          <a:noFill/>
        </p:spPr>
        <p:txBody>
          <a:bodyPr wrap="none" lIns="91440" tIns="45720" rIns="91440" bIns="45720">
            <a:spAutoFit/>
          </a:bodyPr>
          <a:lstStyle/>
          <a:p>
            <a:pPr algn="ctr"/>
            <a:r>
              <a:rPr lang="en-US" sz="9600" b="1" dirty="0" smtClean="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rPr>
              <a:t>Thank You !</a:t>
            </a:r>
            <a:endPar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endParaRPr>
          </a:p>
        </p:txBody>
      </p:sp>
    </p:spTree>
    <p:extLst>
      <p:ext uri="{BB962C8B-B14F-4D97-AF65-F5344CB8AC3E}">
        <p14:creationId xmlns:p14="http://schemas.microsoft.com/office/powerpoint/2010/main" val="51159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002" y="134557"/>
            <a:ext cx="3451774" cy="646331"/>
          </a:xfrm>
          <a:prstGeom prst="rect">
            <a:avLst/>
          </a:prstGeom>
        </p:spPr>
        <p:txBody>
          <a:bodyPr wrap="square">
            <a:spAutoFit/>
          </a:bodyPr>
          <a:lstStyle/>
          <a:p>
            <a:r>
              <a:rPr lang="en-US" sz="3600" dirty="0" smtClean="0">
                <a:latin typeface="Algerian" pitchFamily="82" charset="0"/>
              </a:rPr>
              <a:t>Contents</a:t>
            </a:r>
            <a:endParaRPr lang="en-IN" sz="2800" dirty="0">
              <a:latin typeface="Algerian" panose="04020705040A02060702" pitchFamily="82" charset="0"/>
            </a:endParaRPr>
          </a:p>
        </p:txBody>
      </p:sp>
      <p:sp>
        <p:nvSpPr>
          <p:cNvPr id="6" name="Rectangle 5"/>
          <p:cNvSpPr/>
          <p:nvPr/>
        </p:nvSpPr>
        <p:spPr>
          <a:xfrm>
            <a:off x="632002" y="780888"/>
            <a:ext cx="6289094" cy="669055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LITRATURE REVIEW</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INVERSE AUGMENTED REALITY : THE FUTURE OF AR</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INVERSE AUGMENTED RALITY (IAR)</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FRAMEWORK OF INVERSE AUGMENTED REALITY</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MATHEMATICAL MODEL</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PHYSICAL PERSEPECTIVE OF IAR</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REQUIREMENTS</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PROOF OF CONCEPT</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CHALLENGES FOR AR</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CHALLENGES FOR IAR</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AR &amp; IAR : THE LIMITLESS POSSIBILITIES</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REFERENCES</a:t>
            </a:r>
          </a:p>
          <a:p>
            <a:pPr marL="285750" indent="-285750">
              <a:lnSpc>
                <a:spcPct val="150000"/>
              </a:lnSpc>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52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1967" y="1425484"/>
            <a:ext cx="8934450" cy="489364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smtClean="0"/>
              <a:t>Augmented Reality (AR) is exactly what its name suggests </a:t>
            </a:r>
            <a:r>
              <a:rPr lang="en-US" sz="2400" dirty="0" smtClean="0"/>
              <a:t>it </a:t>
            </a:r>
            <a:r>
              <a:rPr lang="en-US" sz="2400" dirty="0"/>
              <a:t>is when a different reality is over-layered </a:t>
            </a:r>
            <a:r>
              <a:rPr lang="en-US" sz="2400" dirty="0" smtClean="0"/>
              <a:t>onto your </a:t>
            </a:r>
            <a:r>
              <a:rPr lang="en-US" sz="2400" dirty="0"/>
              <a:t>pre-existing reality using certain devices such as smartphones and smart-glasses. </a:t>
            </a:r>
            <a:endParaRPr lang="en-US" sz="2400" dirty="0" smtClean="0"/>
          </a:p>
          <a:p>
            <a:endParaRPr lang="en-US" sz="2400" dirty="0"/>
          </a:p>
          <a:p>
            <a:pPr marL="285750" indent="-285750">
              <a:buFont typeface="Wingdings" panose="05000000000000000000" pitchFamily="2" charset="2"/>
              <a:buChar char="Ø"/>
            </a:pPr>
            <a:r>
              <a:rPr lang="en-US" sz="2400" dirty="0" smtClean="0"/>
              <a:t>Combines real and virtual objects in real environment</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smtClean="0"/>
              <a:t>Uses real time view</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smtClean="0"/>
              <a:t>Alters perspective of reality</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smtClean="0"/>
              <a:t>Registers (aligns) real and virtual objects with one another</a:t>
            </a:r>
          </a:p>
          <a:p>
            <a:pPr marL="285750" indent="-285750">
              <a:buFont typeface="Wingdings" panose="05000000000000000000" pitchFamily="2" charset="2"/>
              <a:buChar char="Ø"/>
            </a:pPr>
            <a:endParaRPr lang="en-US" sz="2400" dirty="0">
              <a:latin typeface="Bahnschrift SemiBold SemiConden" panose="020B0502040204020203" pitchFamily="34" charset="0"/>
            </a:endParaRPr>
          </a:p>
          <a:p>
            <a:pPr marL="285750" indent="-285750">
              <a:buFont typeface="Wingdings" panose="05000000000000000000" pitchFamily="2" charset="2"/>
              <a:buChar char="Ø"/>
            </a:pPr>
            <a:endParaRPr lang="en-IN" sz="2400" dirty="0"/>
          </a:p>
        </p:txBody>
      </p:sp>
      <p:sp>
        <p:nvSpPr>
          <p:cNvPr id="3" name="Rectangle 2"/>
          <p:cNvSpPr/>
          <p:nvPr/>
        </p:nvSpPr>
        <p:spPr>
          <a:xfrm>
            <a:off x="1188747" y="518551"/>
            <a:ext cx="3256020" cy="646331"/>
          </a:xfrm>
          <a:prstGeom prst="rect">
            <a:avLst/>
          </a:prstGeom>
        </p:spPr>
        <p:txBody>
          <a:bodyPr wrap="none">
            <a:spAutoFit/>
          </a:bodyPr>
          <a:lstStyle/>
          <a:p>
            <a:r>
              <a:rPr lang="en-US" sz="3600" dirty="0">
                <a:latin typeface="Algerian" pitchFamily="82" charset="0"/>
              </a:rPr>
              <a:t>INTRODUCTION</a:t>
            </a:r>
            <a:endParaRPr lang="en-IN" sz="3600" dirty="0"/>
          </a:p>
        </p:txBody>
      </p:sp>
    </p:spTree>
    <p:extLst>
      <p:ext uri="{BB962C8B-B14F-4D97-AF65-F5344CB8AC3E}">
        <p14:creationId xmlns:p14="http://schemas.microsoft.com/office/powerpoint/2010/main" val="1639160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p:cNvSpPr/>
          <p:nvPr/>
        </p:nvSpPr>
        <p:spPr>
          <a:xfrm>
            <a:off x="562907" y="1705256"/>
            <a:ext cx="11066186" cy="2578837"/>
          </a:xfrm>
          <a:custGeom>
            <a:avLst/>
            <a:gdLst>
              <a:gd name="connsiteX0" fmla="*/ 1116000 w 9577855"/>
              <a:gd name="connsiteY0" fmla="*/ 0 h 2232000"/>
              <a:gd name="connsiteX1" fmla="*/ 1116000 w 9577855"/>
              <a:gd name="connsiteY1" fmla="*/ 395979 h 2232000"/>
              <a:gd name="connsiteX2" fmla="*/ 395978 w 9577855"/>
              <a:gd name="connsiteY2" fmla="*/ 1116000 h 2232000"/>
              <a:gd name="connsiteX3" fmla="*/ 1116000 w 9577855"/>
              <a:gd name="connsiteY3" fmla="*/ 1836021 h 2232000"/>
              <a:gd name="connsiteX4" fmla="*/ 1821392 w 9577855"/>
              <a:gd name="connsiteY4" fmla="*/ 1261110 h 2232000"/>
              <a:gd name="connsiteX5" fmla="*/ 1835903 w 9577855"/>
              <a:gd name="connsiteY5" fmla="*/ 1117164 h 2232000"/>
              <a:gd name="connsiteX6" fmla="*/ 1834504 w 9577855"/>
              <a:gd name="connsiteY6" fmla="*/ 1117164 h 2232000"/>
              <a:gd name="connsiteX7" fmla="*/ 1834445 w 9577855"/>
              <a:gd name="connsiteY7" fmla="*/ 1116000 h 2232000"/>
              <a:gd name="connsiteX8" fmla="*/ 2950445 w 9577855"/>
              <a:gd name="connsiteY8" fmla="*/ 0 h 2232000"/>
              <a:gd name="connsiteX9" fmla="*/ 4066445 w 9577855"/>
              <a:gd name="connsiteY9" fmla="*/ 1116000 h 2232000"/>
              <a:gd name="connsiteX10" fmla="*/ 4068906 w 9577855"/>
              <a:gd name="connsiteY10" fmla="*/ 1116000 h 2232000"/>
              <a:gd name="connsiteX11" fmla="*/ 4788927 w 9577855"/>
              <a:gd name="connsiteY11" fmla="*/ 1836021 h 2232000"/>
              <a:gd name="connsiteX12" fmla="*/ 5508948 w 9577855"/>
              <a:gd name="connsiteY12" fmla="*/ 1116000 h 2232000"/>
              <a:gd name="connsiteX13" fmla="*/ 5510178 w 9577855"/>
              <a:gd name="connsiteY13" fmla="*/ 1116000 h 2232000"/>
              <a:gd name="connsiteX14" fmla="*/ 6626178 w 9577855"/>
              <a:gd name="connsiteY14" fmla="*/ 0 h 2232000"/>
              <a:gd name="connsiteX15" fmla="*/ 7742178 w 9577855"/>
              <a:gd name="connsiteY15" fmla="*/ 1116000 h 2232000"/>
              <a:gd name="connsiteX16" fmla="*/ 7742119 w 9577855"/>
              <a:gd name="connsiteY16" fmla="*/ 1117164 h 2232000"/>
              <a:gd name="connsiteX17" fmla="*/ 7741951 w 9577855"/>
              <a:gd name="connsiteY17" fmla="*/ 1117164 h 2232000"/>
              <a:gd name="connsiteX18" fmla="*/ 7756462 w 9577855"/>
              <a:gd name="connsiteY18" fmla="*/ 1261110 h 2232000"/>
              <a:gd name="connsiteX19" fmla="*/ 8461855 w 9577855"/>
              <a:gd name="connsiteY19" fmla="*/ 1836021 h 2232000"/>
              <a:gd name="connsiteX20" fmla="*/ 9181876 w 9577855"/>
              <a:gd name="connsiteY20" fmla="*/ 1116000 h 2232000"/>
              <a:gd name="connsiteX21" fmla="*/ 9577855 w 9577855"/>
              <a:gd name="connsiteY21" fmla="*/ 1116000 h 2232000"/>
              <a:gd name="connsiteX22" fmla="*/ 8461855 w 9577855"/>
              <a:gd name="connsiteY22" fmla="*/ 2232000 h 2232000"/>
              <a:gd name="connsiteX23" fmla="*/ 7345855 w 9577855"/>
              <a:gd name="connsiteY23" fmla="*/ 1116000 h 2232000"/>
              <a:gd name="connsiteX24" fmla="*/ 7346199 w 9577855"/>
              <a:gd name="connsiteY24" fmla="*/ 1116000 h 2232000"/>
              <a:gd name="connsiteX25" fmla="*/ 6626178 w 9577855"/>
              <a:gd name="connsiteY25" fmla="*/ 395979 h 2232000"/>
              <a:gd name="connsiteX26" fmla="*/ 5906157 w 9577855"/>
              <a:gd name="connsiteY26" fmla="*/ 1116000 h 2232000"/>
              <a:gd name="connsiteX27" fmla="*/ 5906216 w 9577855"/>
              <a:gd name="connsiteY27" fmla="*/ 1117164 h 2232000"/>
              <a:gd name="connsiteX28" fmla="*/ 5904810 w 9577855"/>
              <a:gd name="connsiteY28" fmla="*/ 1117164 h 2232000"/>
              <a:gd name="connsiteX29" fmla="*/ 5882254 w 9577855"/>
              <a:gd name="connsiteY29" fmla="*/ 1340913 h 2232000"/>
              <a:gd name="connsiteX30" fmla="*/ 4788927 w 9577855"/>
              <a:gd name="connsiteY30" fmla="*/ 2232000 h 2232000"/>
              <a:gd name="connsiteX31" fmla="*/ 3695600 w 9577855"/>
              <a:gd name="connsiteY31" fmla="*/ 1340913 h 2232000"/>
              <a:gd name="connsiteX32" fmla="*/ 3673045 w 9577855"/>
              <a:gd name="connsiteY32" fmla="*/ 1117164 h 2232000"/>
              <a:gd name="connsiteX33" fmla="*/ 3670407 w 9577855"/>
              <a:gd name="connsiteY33" fmla="*/ 1117164 h 2232000"/>
              <a:gd name="connsiteX34" fmla="*/ 3670466 w 9577855"/>
              <a:gd name="connsiteY34" fmla="*/ 1116000 h 2232000"/>
              <a:gd name="connsiteX35" fmla="*/ 2950445 w 9577855"/>
              <a:gd name="connsiteY35" fmla="*/ 395979 h 2232000"/>
              <a:gd name="connsiteX36" fmla="*/ 2230425 w 9577855"/>
              <a:gd name="connsiteY36" fmla="*/ 1116000 h 2232000"/>
              <a:gd name="connsiteX37" fmla="*/ 2231999 w 9577855"/>
              <a:gd name="connsiteY37" fmla="*/ 1116000 h 2232000"/>
              <a:gd name="connsiteX38" fmla="*/ 1116000 w 9577855"/>
              <a:gd name="connsiteY38" fmla="*/ 2232000 h 2232000"/>
              <a:gd name="connsiteX39" fmla="*/ 0 w 9577855"/>
              <a:gd name="connsiteY39" fmla="*/ 1116000 h 2232000"/>
              <a:gd name="connsiteX40" fmla="*/ 1116000 w 9577855"/>
              <a:gd name="connsiteY40" fmla="*/ 0 h 22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577855" h="2232000">
                <a:moveTo>
                  <a:pt x="1116000" y="0"/>
                </a:moveTo>
                <a:lnTo>
                  <a:pt x="1116000" y="395979"/>
                </a:lnTo>
                <a:cubicBezTo>
                  <a:pt x="718343" y="395979"/>
                  <a:pt x="395978" y="718343"/>
                  <a:pt x="395978" y="1116000"/>
                </a:cubicBezTo>
                <a:cubicBezTo>
                  <a:pt x="395978" y="1513657"/>
                  <a:pt x="718343" y="1836021"/>
                  <a:pt x="1116000" y="1836021"/>
                </a:cubicBezTo>
                <a:cubicBezTo>
                  <a:pt x="1463949" y="1836021"/>
                  <a:pt x="1754253" y="1589211"/>
                  <a:pt x="1821392" y="1261110"/>
                </a:cubicBezTo>
                <a:lnTo>
                  <a:pt x="1835903" y="1117164"/>
                </a:lnTo>
                <a:lnTo>
                  <a:pt x="1834504" y="1117164"/>
                </a:lnTo>
                <a:lnTo>
                  <a:pt x="1834445" y="1116000"/>
                </a:lnTo>
                <a:cubicBezTo>
                  <a:pt x="1834445" y="499650"/>
                  <a:pt x="2334095" y="0"/>
                  <a:pt x="2950445" y="0"/>
                </a:cubicBezTo>
                <a:cubicBezTo>
                  <a:pt x="3566795" y="0"/>
                  <a:pt x="4066445" y="499650"/>
                  <a:pt x="4066445" y="1116000"/>
                </a:cubicBezTo>
                <a:lnTo>
                  <a:pt x="4068906" y="1116000"/>
                </a:lnTo>
                <a:cubicBezTo>
                  <a:pt x="4068906" y="1513657"/>
                  <a:pt x="4391270" y="1836021"/>
                  <a:pt x="4788927" y="1836021"/>
                </a:cubicBezTo>
                <a:cubicBezTo>
                  <a:pt x="5186584" y="1836021"/>
                  <a:pt x="5508948" y="1513657"/>
                  <a:pt x="5508948" y="1116000"/>
                </a:cubicBezTo>
                <a:lnTo>
                  <a:pt x="5510178" y="1116000"/>
                </a:lnTo>
                <a:cubicBezTo>
                  <a:pt x="5510178" y="499650"/>
                  <a:pt x="6009828" y="0"/>
                  <a:pt x="6626178" y="0"/>
                </a:cubicBezTo>
                <a:cubicBezTo>
                  <a:pt x="7242528" y="0"/>
                  <a:pt x="7742178" y="499650"/>
                  <a:pt x="7742178" y="1116000"/>
                </a:cubicBezTo>
                <a:lnTo>
                  <a:pt x="7742119" y="1117164"/>
                </a:lnTo>
                <a:lnTo>
                  <a:pt x="7741951" y="1117164"/>
                </a:lnTo>
                <a:lnTo>
                  <a:pt x="7756462" y="1261110"/>
                </a:lnTo>
                <a:cubicBezTo>
                  <a:pt x="7823601" y="1589211"/>
                  <a:pt x="8113905" y="1836021"/>
                  <a:pt x="8461855" y="1836021"/>
                </a:cubicBezTo>
                <a:cubicBezTo>
                  <a:pt x="8859512" y="1836021"/>
                  <a:pt x="9181876" y="1513657"/>
                  <a:pt x="9181876" y="1116000"/>
                </a:cubicBezTo>
                <a:lnTo>
                  <a:pt x="9577855" y="1116000"/>
                </a:lnTo>
                <a:cubicBezTo>
                  <a:pt x="9577855" y="1732350"/>
                  <a:pt x="9078205" y="2232000"/>
                  <a:pt x="8461855" y="2232000"/>
                </a:cubicBezTo>
                <a:cubicBezTo>
                  <a:pt x="7845505" y="2232000"/>
                  <a:pt x="7345855" y="1732350"/>
                  <a:pt x="7345855" y="1116000"/>
                </a:cubicBezTo>
                <a:lnTo>
                  <a:pt x="7346199" y="1116000"/>
                </a:lnTo>
                <a:cubicBezTo>
                  <a:pt x="7346199" y="718343"/>
                  <a:pt x="7023835" y="395979"/>
                  <a:pt x="6626178" y="395979"/>
                </a:cubicBezTo>
                <a:cubicBezTo>
                  <a:pt x="6228521" y="395979"/>
                  <a:pt x="5906157" y="718343"/>
                  <a:pt x="5906157" y="1116000"/>
                </a:cubicBezTo>
                <a:lnTo>
                  <a:pt x="5906216" y="1117164"/>
                </a:lnTo>
                <a:lnTo>
                  <a:pt x="5904810" y="1117164"/>
                </a:lnTo>
                <a:lnTo>
                  <a:pt x="5882254" y="1340913"/>
                </a:lnTo>
                <a:cubicBezTo>
                  <a:pt x="5778191" y="1849456"/>
                  <a:pt x="5328233" y="2232000"/>
                  <a:pt x="4788927" y="2232000"/>
                </a:cubicBezTo>
                <a:cubicBezTo>
                  <a:pt x="4249621" y="2232000"/>
                  <a:pt x="3799663" y="1849456"/>
                  <a:pt x="3695600" y="1340913"/>
                </a:cubicBezTo>
                <a:lnTo>
                  <a:pt x="3673045" y="1117164"/>
                </a:lnTo>
                <a:lnTo>
                  <a:pt x="3670407" y="1117164"/>
                </a:lnTo>
                <a:lnTo>
                  <a:pt x="3670466" y="1116000"/>
                </a:lnTo>
                <a:cubicBezTo>
                  <a:pt x="3670466" y="718343"/>
                  <a:pt x="3348102" y="395979"/>
                  <a:pt x="2950445" y="395979"/>
                </a:cubicBezTo>
                <a:cubicBezTo>
                  <a:pt x="2552788" y="395979"/>
                  <a:pt x="2230425" y="718343"/>
                  <a:pt x="2230425" y="1116000"/>
                </a:cubicBezTo>
                <a:lnTo>
                  <a:pt x="2231999" y="1116000"/>
                </a:lnTo>
                <a:cubicBezTo>
                  <a:pt x="2231999" y="1732350"/>
                  <a:pt x="1732350" y="2232000"/>
                  <a:pt x="1116000" y="2232000"/>
                </a:cubicBezTo>
                <a:cubicBezTo>
                  <a:pt x="499649" y="2232000"/>
                  <a:pt x="0" y="1732350"/>
                  <a:pt x="0" y="1116000"/>
                </a:cubicBezTo>
                <a:cubicBezTo>
                  <a:pt x="0" y="499650"/>
                  <a:pt x="499649" y="0"/>
                  <a:pt x="1116000" y="0"/>
                </a:cubicBezTo>
                <a:close/>
              </a:path>
            </a:pathLst>
          </a:custGeom>
          <a:gradFill flip="none" rotWithShape="1">
            <a:gsLst>
              <a:gs pos="75000">
                <a:srgbClr val="F24D16"/>
              </a:gs>
              <a:gs pos="50000">
                <a:srgbClr val="EDD834"/>
              </a:gs>
              <a:gs pos="25000">
                <a:srgbClr val="B17ED8"/>
              </a:gs>
              <a:gs pos="0">
                <a:srgbClr val="4CD4B0"/>
              </a:gs>
              <a:gs pos="100000">
                <a:srgbClr val="7D14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Rectangle: Rounded Corners 43"/>
          <p:cNvSpPr/>
          <p:nvPr/>
        </p:nvSpPr>
        <p:spPr>
          <a:xfrm>
            <a:off x="459141" y="4784144"/>
            <a:ext cx="11272294" cy="128336"/>
          </a:xfrm>
          <a:prstGeom prst="roundRect">
            <a:avLst/>
          </a:prstGeom>
          <a:solidFill>
            <a:srgbClr val="CBD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1676400" y="4679870"/>
            <a:ext cx="336884" cy="336884"/>
          </a:xfrm>
          <a:prstGeom prst="ellipse">
            <a:avLst/>
          </a:prstGeom>
          <a:solidFill>
            <a:srgbClr val="CBD1DD">
              <a:alpha val="8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3799444" y="4679870"/>
            <a:ext cx="336884" cy="336884"/>
          </a:xfrm>
          <a:prstGeom prst="ellipse">
            <a:avLst/>
          </a:prstGeom>
          <a:solidFill>
            <a:srgbClr val="CBD1DD">
              <a:alpha val="8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5921067" y="4679870"/>
            <a:ext cx="336884" cy="336884"/>
          </a:xfrm>
          <a:prstGeom prst="ellipse">
            <a:avLst/>
          </a:prstGeom>
          <a:solidFill>
            <a:srgbClr val="CBD1DD">
              <a:alpha val="8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8055671" y="4679870"/>
            <a:ext cx="336884" cy="336884"/>
          </a:xfrm>
          <a:prstGeom prst="ellipse">
            <a:avLst/>
          </a:prstGeom>
          <a:solidFill>
            <a:srgbClr val="CBD1DD">
              <a:alpha val="8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p:cNvSpPr/>
          <p:nvPr/>
        </p:nvSpPr>
        <p:spPr>
          <a:xfrm>
            <a:off x="10171232" y="4680498"/>
            <a:ext cx="336884" cy="336884"/>
          </a:xfrm>
          <a:prstGeom prst="ellipse">
            <a:avLst/>
          </a:prstGeom>
          <a:solidFill>
            <a:srgbClr val="CBD1DD">
              <a:alpha val="8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Connector 45"/>
          <p:cNvCxnSpPr>
            <a:cxnSpLocks/>
          </p:cNvCxnSpPr>
          <p:nvPr/>
        </p:nvCxnSpPr>
        <p:spPr>
          <a:xfrm>
            <a:off x="1844842" y="4284084"/>
            <a:ext cx="0" cy="564228"/>
          </a:xfrm>
          <a:prstGeom prst="line">
            <a:avLst/>
          </a:prstGeom>
          <a:ln w="38100">
            <a:solidFill>
              <a:srgbClr val="4CD4B0"/>
            </a:solidFill>
            <a:tailEnd type="oval"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a:off x="3966465" y="3853106"/>
            <a:ext cx="0" cy="995206"/>
          </a:xfrm>
          <a:prstGeom prst="line">
            <a:avLst/>
          </a:prstGeom>
          <a:ln w="38100">
            <a:solidFill>
              <a:srgbClr val="B17ED8"/>
            </a:solidFill>
            <a:tailEnd type="oval"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p:cNvCxnSpPr>
          <p:nvPr/>
        </p:nvCxnSpPr>
        <p:spPr>
          <a:xfrm>
            <a:off x="8224113" y="3831979"/>
            <a:ext cx="0" cy="1016333"/>
          </a:xfrm>
          <a:prstGeom prst="line">
            <a:avLst/>
          </a:prstGeom>
          <a:ln w="38100">
            <a:solidFill>
              <a:srgbClr val="F24D16"/>
            </a:solidFill>
            <a:tailEnd type="oval" w="lg"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6095999" y="4284093"/>
            <a:ext cx="1" cy="564219"/>
          </a:xfrm>
          <a:prstGeom prst="line">
            <a:avLst/>
          </a:prstGeom>
          <a:ln w="38100">
            <a:solidFill>
              <a:srgbClr val="EDD834"/>
            </a:solidFill>
            <a:tailEnd type="oval"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a:off x="10339674" y="4284093"/>
            <a:ext cx="0" cy="564219"/>
          </a:xfrm>
          <a:prstGeom prst="line">
            <a:avLst/>
          </a:prstGeom>
          <a:ln w="38100">
            <a:solidFill>
              <a:srgbClr val="7D1424"/>
            </a:solidFill>
            <a:tailEnd type="oval" w="lg" len="lg"/>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992870" y="2157361"/>
            <a:ext cx="1689541" cy="1674618"/>
          </a:xfrm>
          <a:prstGeom prst="ellipse">
            <a:avLst/>
          </a:prstGeom>
          <a:gradFill flip="none" rotWithShape="1">
            <a:gsLst>
              <a:gs pos="36000">
                <a:srgbClr val="DAD9DA"/>
              </a:gs>
              <a:gs pos="100000">
                <a:schemeClr val="bg1"/>
              </a:gs>
            </a:gsLst>
            <a:lin ang="2700000" scaled="1"/>
            <a:tileRect/>
          </a:gradFill>
          <a:ln>
            <a:solidFill>
              <a:schemeClr val="bg1"/>
            </a:solidFill>
          </a:ln>
          <a:effectLst>
            <a:outerShdw blurRad="381000" dir="2700000" sx="130000" sy="130000" algn="tl" rotWithShape="0">
              <a:schemeClr val="tx1">
                <a:lumMod val="85000"/>
                <a:lumOff val="15000"/>
                <a:alpha val="21000"/>
              </a:schemeClr>
            </a:outerShdw>
          </a:effectLst>
          <a:scene3d>
            <a:camera prst="orthographicFront"/>
            <a:lightRig rig="threePt" dir="t"/>
          </a:scene3d>
          <a:sp3d>
            <a:bevelT w="133350" h="63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3121694" y="2157361"/>
            <a:ext cx="1689541" cy="1674618"/>
          </a:xfrm>
          <a:prstGeom prst="ellipse">
            <a:avLst/>
          </a:prstGeom>
          <a:gradFill flip="none" rotWithShape="1">
            <a:gsLst>
              <a:gs pos="36000">
                <a:srgbClr val="DAD9DA"/>
              </a:gs>
              <a:gs pos="100000">
                <a:schemeClr val="bg1"/>
              </a:gs>
            </a:gsLst>
            <a:lin ang="2700000" scaled="1"/>
            <a:tileRect/>
          </a:gradFill>
          <a:ln>
            <a:solidFill>
              <a:schemeClr val="bg1"/>
            </a:solidFill>
          </a:ln>
          <a:effectLst>
            <a:outerShdw blurRad="381000" dir="2700000" sx="130000" sy="130000" algn="tl" rotWithShape="0">
              <a:schemeClr val="tx1">
                <a:lumMod val="85000"/>
                <a:lumOff val="15000"/>
                <a:alpha val="21000"/>
              </a:schemeClr>
            </a:outerShdw>
          </a:effectLst>
          <a:scene3d>
            <a:camera prst="orthographicFront"/>
            <a:lightRig rig="threePt" dir="t"/>
          </a:scene3d>
          <a:sp3d>
            <a:bevelT w="133350" h="63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p:cNvSpPr/>
          <p:nvPr/>
        </p:nvSpPr>
        <p:spPr>
          <a:xfrm>
            <a:off x="5250518" y="2157361"/>
            <a:ext cx="1689541" cy="1674618"/>
          </a:xfrm>
          <a:prstGeom prst="ellipse">
            <a:avLst/>
          </a:prstGeom>
          <a:gradFill flip="none" rotWithShape="1">
            <a:gsLst>
              <a:gs pos="36000">
                <a:srgbClr val="DAD9DA"/>
              </a:gs>
              <a:gs pos="100000">
                <a:schemeClr val="bg1"/>
              </a:gs>
            </a:gsLst>
            <a:lin ang="2700000" scaled="1"/>
            <a:tileRect/>
          </a:gradFill>
          <a:ln>
            <a:solidFill>
              <a:schemeClr val="bg1"/>
            </a:solidFill>
          </a:ln>
          <a:effectLst>
            <a:outerShdw blurRad="381000" dir="2700000" sx="130000" sy="130000" algn="tl" rotWithShape="0">
              <a:schemeClr val="tx1">
                <a:lumMod val="85000"/>
                <a:lumOff val="15000"/>
                <a:alpha val="21000"/>
              </a:schemeClr>
            </a:outerShdw>
          </a:effectLst>
          <a:scene3d>
            <a:camera prst="orthographicFront"/>
            <a:lightRig rig="threePt" dir="t"/>
          </a:scene3d>
          <a:sp3d>
            <a:bevelT w="133350" h="63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a:off x="7394039" y="2107455"/>
            <a:ext cx="1689541" cy="1674618"/>
          </a:xfrm>
          <a:prstGeom prst="ellipse">
            <a:avLst/>
          </a:prstGeom>
          <a:gradFill flip="none" rotWithShape="1">
            <a:gsLst>
              <a:gs pos="36000">
                <a:srgbClr val="DAD9DA"/>
              </a:gs>
              <a:gs pos="100000">
                <a:schemeClr val="bg1"/>
              </a:gs>
            </a:gsLst>
            <a:lin ang="2700000" scaled="1"/>
            <a:tileRect/>
          </a:gradFill>
          <a:ln>
            <a:solidFill>
              <a:schemeClr val="bg1"/>
            </a:solidFill>
          </a:ln>
          <a:effectLst>
            <a:outerShdw blurRad="381000" dir="2700000" sx="130000" sy="130000" algn="tl" rotWithShape="0">
              <a:schemeClr val="tx1">
                <a:lumMod val="85000"/>
                <a:lumOff val="15000"/>
                <a:alpha val="21000"/>
              </a:schemeClr>
            </a:outerShdw>
          </a:effectLst>
          <a:scene3d>
            <a:camera prst="orthographicFront"/>
            <a:lightRig rig="threePt" dir="t"/>
          </a:scene3d>
          <a:sp3d>
            <a:bevelT w="133350" h="63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a:off x="9508165" y="2157361"/>
            <a:ext cx="1689541" cy="1674618"/>
          </a:xfrm>
          <a:prstGeom prst="ellipse">
            <a:avLst/>
          </a:prstGeom>
          <a:gradFill flip="none" rotWithShape="1">
            <a:gsLst>
              <a:gs pos="36000">
                <a:srgbClr val="DAD9DA"/>
              </a:gs>
              <a:gs pos="100000">
                <a:schemeClr val="bg1"/>
              </a:gs>
            </a:gsLst>
            <a:lin ang="2700000" scaled="1"/>
            <a:tileRect/>
          </a:gradFill>
          <a:ln>
            <a:solidFill>
              <a:schemeClr val="bg1"/>
            </a:solidFill>
          </a:ln>
          <a:effectLst>
            <a:outerShdw blurRad="381000" dir="2700000" sx="130000" sy="130000" algn="tl" rotWithShape="0">
              <a:schemeClr val="tx1">
                <a:lumMod val="85000"/>
                <a:lumOff val="15000"/>
                <a:alpha val="21000"/>
              </a:schemeClr>
            </a:outerShdw>
          </a:effectLst>
          <a:scene3d>
            <a:camera prst="orthographicFront"/>
            <a:lightRig rig="threePt" dir="t"/>
          </a:scene3d>
          <a:sp3d>
            <a:bevelT w="133350" h="63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p:cNvSpPr txBox="1"/>
          <p:nvPr/>
        </p:nvSpPr>
        <p:spPr>
          <a:xfrm>
            <a:off x="1292893" y="2682742"/>
            <a:ext cx="1089497" cy="523220"/>
          </a:xfrm>
          <a:prstGeom prst="rect">
            <a:avLst/>
          </a:prstGeom>
          <a:noFill/>
        </p:spPr>
        <p:txBody>
          <a:bodyPr wrap="square" rtlCol="0">
            <a:spAutoFit/>
          </a:bodyPr>
          <a:lstStyle/>
          <a:p>
            <a:pPr algn="ctr"/>
            <a:r>
              <a:rPr lang="en-IN" sz="2800" dirty="0" smtClean="0">
                <a:solidFill>
                  <a:srgbClr val="4CD4B0"/>
                </a:solidFill>
                <a:latin typeface="Comic Sans MS" panose="030F0702030302020204" pitchFamily="66" charset="0"/>
                <a:ea typeface="Open Sans" panose="020B0606030504020204" pitchFamily="34" charset="0"/>
                <a:cs typeface="Open Sans" panose="020B0606030504020204" pitchFamily="34" charset="0"/>
              </a:rPr>
              <a:t>1960</a:t>
            </a:r>
            <a:endParaRPr lang="en-IN" sz="2800" dirty="0">
              <a:solidFill>
                <a:srgbClr val="4CD4B0"/>
              </a:solidFill>
              <a:latin typeface="Comic Sans MS" panose="030F0702030302020204" pitchFamily="66" charset="0"/>
              <a:ea typeface="Open Sans" panose="020B0606030504020204" pitchFamily="34" charset="0"/>
              <a:cs typeface="Open Sans" panose="020B0606030504020204" pitchFamily="34" charset="0"/>
            </a:endParaRPr>
          </a:p>
        </p:txBody>
      </p:sp>
      <p:sp>
        <p:nvSpPr>
          <p:cNvPr id="72" name="TextBox 71"/>
          <p:cNvSpPr txBox="1"/>
          <p:nvPr/>
        </p:nvSpPr>
        <p:spPr>
          <a:xfrm>
            <a:off x="3421715" y="2682742"/>
            <a:ext cx="1089498" cy="523220"/>
          </a:xfrm>
          <a:prstGeom prst="rect">
            <a:avLst/>
          </a:prstGeom>
          <a:noFill/>
        </p:spPr>
        <p:txBody>
          <a:bodyPr wrap="square" rtlCol="0">
            <a:spAutoFit/>
          </a:bodyPr>
          <a:lstStyle/>
          <a:p>
            <a:pPr algn="ctr"/>
            <a:r>
              <a:rPr lang="en-IN" sz="2800" dirty="0" smtClean="0">
                <a:solidFill>
                  <a:srgbClr val="B17ED8"/>
                </a:solidFill>
                <a:latin typeface="Comic Sans MS" panose="030F0702030302020204" pitchFamily="66" charset="0"/>
                <a:ea typeface="Open Sans" panose="020B0606030504020204" pitchFamily="34" charset="0"/>
                <a:cs typeface="Open Sans" panose="020B0606030504020204" pitchFamily="34" charset="0"/>
              </a:rPr>
              <a:t>1990</a:t>
            </a:r>
            <a:endParaRPr lang="en-IN" sz="2800" dirty="0">
              <a:solidFill>
                <a:srgbClr val="B17ED8"/>
              </a:solidFill>
              <a:latin typeface="Comic Sans MS" panose="030F0702030302020204" pitchFamily="66" charset="0"/>
              <a:ea typeface="Open Sans" panose="020B0606030504020204" pitchFamily="34" charset="0"/>
              <a:cs typeface="Open Sans" panose="020B0606030504020204" pitchFamily="34" charset="0"/>
            </a:endParaRPr>
          </a:p>
        </p:txBody>
      </p:sp>
      <p:sp>
        <p:nvSpPr>
          <p:cNvPr id="73" name="TextBox 72"/>
          <p:cNvSpPr txBox="1"/>
          <p:nvPr/>
        </p:nvSpPr>
        <p:spPr>
          <a:xfrm>
            <a:off x="5579829" y="2682742"/>
            <a:ext cx="1060314" cy="523220"/>
          </a:xfrm>
          <a:prstGeom prst="rect">
            <a:avLst/>
          </a:prstGeom>
          <a:noFill/>
        </p:spPr>
        <p:txBody>
          <a:bodyPr wrap="square" rtlCol="0">
            <a:spAutoFit/>
          </a:bodyPr>
          <a:lstStyle/>
          <a:p>
            <a:pPr algn="ctr"/>
            <a:r>
              <a:rPr lang="en-IN" sz="2800" dirty="0" smtClean="0">
                <a:solidFill>
                  <a:srgbClr val="EDD834"/>
                </a:solidFill>
                <a:latin typeface="Comic Sans MS" panose="030F0702030302020204" pitchFamily="66" charset="0"/>
                <a:ea typeface="Open Sans" panose="020B0606030504020204" pitchFamily="34" charset="0"/>
                <a:cs typeface="Open Sans" panose="020B0606030504020204" pitchFamily="34" charset="0"/>
              </a:rPr>
              <a:t>2001</a:t>
            </a:r>
            <a:endParaRPr lang="en-IN" sz="2800" dirty="0">
              <a:solidFill>
                <a:srgbClr val="EDD834"/>
              </a:solidFill>
              <a:latin typeface="Comic Sans MS" panose="030F0702030302020204" pitchFamily="66" charset="0"/>
              <a:ea typeface="Open Sans" panose="020B0606030504020204" pitchFamily="34" charset="0"/>
              <a:cs typeface="Open Sans" panose="020B0606030504020204" pitchFamily="34" charset="0"/>
            </a:endParaRPr>
          </a:p>
        </p:txBody>
      </p:sp>
      <p:sp>
        <p:nvSpPr>
          <p:cNvPr id="74" name="TextBox 73"/>
          <p:cNvSpPr txBox="1"/>
          <p:nvPr/>
        </p:nvSpPr>
        <p:spPr>
          <a:xfrm>
            <a:off x="7698924" y="2682742"/>
            <a:ext cx="1079770" cy="523220"/>
          </a:xfrm>
          <a:prstGeom prst="rect">
            <a:avLst/>
          </a:prstGeom>
          <a:noFill/>
        </p:spPr>
        <p:txBody>
          <a:bodyPr wrap="square" rtlCol="0">
            <a:spAutoFit/>
          </a:bodyPr>
          <a:lstStyle/>
          <a:p>
            <a:pPr algn="ctr"/>
            <a:r>
              <a:rPr lang="en-IN" sz="2800" dirty="0" smtClean="0">
                <a:solidFill>
                  <a:srgbClr val="F24D16"/>
                </a:solidFill>
                <a:latin typeface="Comic Sans MS" panose="030F0702030302020204" pitchFamily="66" charset="0"/>
                <a:ea typeface="Open Sans" panose="020B0606030504020204" pitchFamily="34" charset="0"/>
                <a:cs typeface="Open Sans" panose="020B0606030504020204" pitchFamily="34" charset="0"/>
              </a:rPr>
              <a:t>2012</a:t>
            </a:r>
            <a:endParaRPr lang="en-IN" sz="2800" dirty="0">
              <a:solidFill>
                <a:srgbClr val="F24D16"/>
              </a:solidFill>
              <a:latin typeface="Comic Sans MS" panose="030F0702030302020204" pitchFamily="66" charset="0"/>
              <a:ea typeface="Open Sans" panose="020B0606030504020204" pitchFamily="34" charset="0"/>
              <a:cs typeface="Open Sans" panose="020B0606030504020204" pitchFamily="34" charset="0"/>
            </a:endParaRPr>
          </a:p>
        </p:txBody>
      </p:sp>
      <p:sp>
        <p:nvSpPr>
          <p:cNvPr id="75" name="TextBox 74"/>
          <p:cNvSpPr txBox="1"/>
          <p:nvPr/>
        </p:nvSpPr>
        <p:spPr>
          <a:xfrm>
            <a:off x="9852110" y="2683154"/>
            <a:ext cx="1040860" cy="523220"/>
          </a:xfrm>
          <a:prstGeom prst="rect">
            <a:avLst/>
          </a:prstGeom>
          <a:noFill/>
        </p:spPr>
        <p:txBody>
          <a:bodyPr wrap="square" rtlCol="0">
            <a:spAutoFit/>
          </a:bodyPr>
          <a:lstStyle/>
          <a:p>
            <a:pPr algn="ctr"/>
            <a:r>
              <a:rPr lang="en-IN" sz="2800" dirty="0" smtClean="0">
                <a:solidFill>
                  <a:srgbClr val="7D1424"/>
                </a:solidFill>
                <a:latin typeface="Comic Sans MS" panose="030F0702030302020204" pitchFamily="66" charset="0"/>
                <a:ea typeface="Open Sans" panose="020B0606030504020204" pitchFamily="34" charset="0"/>
                <a:cs typeface="Open Sans" panose="020B0606030504020204" pitchFamily="34" charset="0"/>
              </a:rPr>
              <a:t>2016</a:t>
            </a:r>
            <a:endParaRPr lang="en-IN" sz="2800" dirty="0">
              <a:solidFill>
                <a:srgbClr val="7D1424"/>
              </a:solidFill>
              <a:latin typeface="Comic Sans MS" panose="030F0702030302020204" pitchFamily="66" charset="0"/>
              <a:ea typeface="Open Sans" panose="020B0606030504020204" pitchFamily="34" charset="0"/>
              <a:cs typeface="Open Sans" panose="020B0606030504020204" pitchFamily="34" charset="0"/>
            </a:endParaRPr>
          </a:p>
        </p:txBody>
      </p:sp>
      <p:sp>
        <p:nvSpPr>
          <p:cNvPr id="87" name="TextBox 86"/>
          <p:cNvSpPr txBox="1"/>
          <p:nvPr/>
        </p:nvSpPr>
        <p:spPr>
          <a:xfrm>
            <a:off x="858252" y="5209028"/>
            <a:ext cx="1973179" cy="830997"/>
          </a:xfrm>
          <a:prstGeom prst="rect">
            <a:avLst/>
          </a:prstGeom>
          <a:noFill/>
        </p:spPr>
        <p:txBody>
          <a:bodyPr wrap="square" rtlCol="0">
            <a:spAutoFit/>
          </a:bodyPr>
          <a:lstStyle/>
          <a:p>
            <a:pPr algn="ctr"/>
            <a:r>
              <a:rPr lang="en-IN" sz="2400" b="1" dirty="0" smtClean="0">
                <a:solidFill>
                  <a:srgbClr val="4CD4B0"/>
                </a:solidFill>
                <a:latin typeface="Segoe UI Black" panose="020B0A02040204020203" pitchFamily="34" charset="0"/>
                <a:ea typeface="Segoe UI Black" panose="020B0A02040204020203" pitchFamily="34" charset="0"/>
                <a:cs typeface="Open Sans" panose="020B0606030504020204" pitchFamily="34" charset="0"/>
              </a:rPr>
              <a:t>3D Graphics</a:t>
            </a:r>
            <a:endParaRPr lang="en-IN" sz="2400" b="1" dirty="0">
              <a:solidFill>
                <a:srgbClr val="4CD4B0"/>
              </a:solidFill>
              <a:latin typeface="Segoe UI Black" panose="020B0A02040204020203" pitchFamily="34" charset="0"/>
              <a:ea typeface="Segoe UI Black" panose="020B0A02040204020203" pitchFamily="34" charset="0"/>
              <a:cs typeface="Open Sans" panose="020B0606030504020204" pitchFamily="34" charset="0"/>
            </a:endParaRPr>
          </a:p>
        </p:txBody>
      </p:sp>
      <p:sp>
        <p:nvSpPr>
          <p:cNvPr id="88" name="TextBox 87"/>
          <p:cNvSpPr txBox="1"/>
          <p:nvPr/>
        </p:nvSpPr>
        <p:spPr>
          <a:xfrm>
            <a:off x="2981960" y="5209028"/>
            <a:ext cx="1973179" cy="830997"/>
          </a:xfrm>
          <a:prstGeom prst="rect">
            <a:avLst/>
          </a:prstGeom>
          <a:noFill/>
        </p:spPr>
        <p:txBody>
          <a:bodyPr wrap="square" rtlCol="0">
            <a:spAutoFit/>
          </a:bodyPr>
          <a:lstStyle/>
          <a:p>
            <a:pPr algn="ctr"/>
            <a:r>
              <a:rPr lang="en-IN" sz="2400" b="1" dirty="0" smtClean="0">
                <a:solidFill>
                  <a:srgbClr val="B17ED8"/>
                </a:solidFill>
                <a:latin typeface="Segoe UI Black" panose="020B0A02040204020203" pitchFamily="34" charset="0"/>
                <a:ea typeface="Segoe UI Black" panose="020B0A02040204020203" pitchFamily="34" charset="0"/>
                <a:cs typeface="Open Sans" panose="020B0606030504020204" pitchFamily="34" charset="0"/>
              </a:rPr>
              <a:t>Augmented </a:t>
            </a:r>
          </a:p>
          <a:p>
            <a:pPr algn="ctr"/>
            <a:r>
              <a:rPr lang="en-IN" sz="2400" b="1" dirty="0" smtClean="0">
                <a:solidFill>
                  <a:srgbClr val="B17ED8"/>
                </a:solidFill>
                <a:latin typeface="Segoe UI Black" panose="020B0A02040204020203" pitchFamily="34" charset="0"/>
                <a:ea typeface="Segoe UI Black" panose="020B0A02040204020203" pitchFamily="34" charset="0"/>
                <a:cs typeface="Open Sans" panose="020B0606030504020204" pitchFamily="34" charset="0"/>
              </a:rPr>
              <a:t>Reality</a:t>
            </a:r>
            <a:endParaRPr lang="en-IN" sz="2400" b="1" dirty="0">
              <a:solidFill>
                <a:srgbClr val="B17ED8"/>
              </a:solidFill>
              <a:latin typeface="Segoe UI Black" panose="020B0A02040204020203" pitchFamily="34" charset="0"/>
              <a:ea typeface="Segoe UI Black" panose="020B0A02040204020203" pitchFamily="34" charset="0"/>
              <a:cs typeface="Open Sans" panose="020B0606030504020204" pitchFamily="34" charset="0"/>
            </a:endParaRPr>
          </a:p>
        </p:txBody>
      </p:sp>
      <p:sp>
        <p:nvSpPr>
          <p:cNvPr id="89" name="TextBox 88"/>
          <p:cNvSpPr txBox="1"/>
          <p:nvPr/>
        </p:nvSpPr>
        <p:spPr>
          <a:xfrm>
            <a:off x="5105668" y="5209028"/>
            <a:ext cx="2123708" cy="461665"/>
          </a:xfrm>
          <a:prstGeom prst="rect">
            <a:avLst/>
          </a:prstGeom>
          <a:noFill/>
        </p:spPr>
        <p:txBody>
          <a:bodyPr wrap="square" rtlCol="0">
            <a:spAutoFit/>
          </a:bodyPr>
          <a:lstStyle/>
          <a:p>
            <a:pPr algn="ctr"/>
            <a:r>
              <a:rPr lang="en-IN" sz="2400" b="1" dirty="0" smtClean="0">
                <a:solidFill>
                  <a:srgbClr val="EDD834"/>
                </a:solidFill>
                <a:latin typeface="Segoe UI Black" panose="020B0A02040204020203" pitchFamily="34" charset="0"/>
                <a:ea typeface="Segoe UI Black" panose="020B0A02040204020203" pitchFamily="34" charset="0"/>
                <a:cs typeface="Open Sans" panose="020B0606030504020204" pitchFamily="34" charset="0"/>
              </a:rPr>
              <a:t>Archioguide</a:t>
            </a:r>
            <a:endParaRPr lang="en-IN" sz="2400" b="1" dirty="0">
              <a:solidFill>
                <a:srgbClr val="EDD834"/>
              </a:solidFill>
              <a:latin typeface="Segoe UI Black" panose="020B0A02040204020203" pitchFamily="34" charset="0"/>
              <a:ea typeface="Segoe UI Black" panose="020B0A02040204020203" pitchFamily="34" charset="0"/>
              <a:cs typeface="Open Sans" panose="020B0606030504020204" pitchFamily="34" charset="0"/>
            </a:endParaRPr>
          </a:p>
        </p:txBody>
      </p:sp>
      <p:sp>
        <p:nvSpPr>
          <p:cNvPr id="90" name="TextBox 89"/>
          <p:cNvSpPr txBox="1"/>
          <p:nvPr/>
        </p:nvSpPr>
        <p:spPr>
          <a:xfrm>
            <a:off x="7229376" y="5209028"/>
            <a:ext cx="1973179" cy="830997"/>
          </a:xfrm>
          <a:prstGeom prst="rect">
            <a:avLst/>
          </a:prstGeom>
          <a:noFill/>
        </p:spPr>
        <p:txBody>
          <a:bodyPr wrap="square" rtlCol="0">
            <a:spAutoFit/>
          </a:bodyPr>
          <a:lstStyle/>
          <a:p>
            <a:pPr algn="ctr"/>
            <a:r>
              <a:rPr lang="en-IN" sz="2400" b="1" dirty="0" smtClean="0">
                <a:solidFill>
                  <a:srgbClr val="F24D16"/>
                </a:solidFill>
                <a:latin typeface="Segoe UI Black" panose="020B0A02040204020203" pitchFamily="34" charset="0"/>
                <a:ea typeface="Segoe UI Black" panose="020B0A02040204020203" pitchFamily="34" charset="0"/>
                <a:cs typeface="Open Sans" panose="020B0606030504020204" pitchFamily="34" charset="0"/>
              </a:rPr>
              <a:t>First AR Application</a:t>
            </a:r>
            <a:endParaRPr lang="en-IN" sz="2400" b="1" dirty="0">
              <a:solidFill>
                <a:srgbClr val="F24D16"/>
              </a:solidFill>
              <a:latin typeface="Segoe UI Black" panose="020B0A02040204020203" pitchFamily="34" charset="0"/>
              <a:ea typeface="Segoe UI Black" panose="020B0A02040204020203" pitchFamily="34" charset="0"/>
              <a:cs typeface="Open Sans" panose="020B0606030504020204" pitchFamily="34" charset="0"/>
            </a:endParaRPr>
          </a:p>
        </p:txBody>
      </p:sp>
      <p:sp>
        <p:nvSpPr>
          <p:cNvPr id="91" name="TextBox 90"/>
          <p:cNvSpPr txBox="1"/>
          <p:nvPr/>
        </p:nvSpPr>
        <p:spPr>
          <a:xfrm>
            <a:off x="9353084" y="5209028"/>
            <a:ext cx="2378351" cy="461665"/>
          </a:xfrm>
          <a:prstGeom prst="rect">
            <a:avLst/>
          </a:prstGeom>
          <a:noFill/>
        </p:spPr>
        <p:txBody>
          <a:bodyPr wrap="square" rtlCol="0">
            <a:spAutoFit/>
          </a:bodyPr>
          <a:lstStyle/>
          <a:p>
            <a:pPr algn="ctr"/>
            <a:r>
              <a:rPr lang="en-IN" sz="2400" b="1" dirty="0" err="1" smtClean="0">
                <a:solidFill>
                  <a:srgbClr val="7D1424"/>
                </a:solidFill>
                <a:latin typeface="Segoe UI Black" panose="020B0A02040204020203" pitchFamily="34" charset="0"/>
                <a:ea typeface="Segoe UI Black" panose="020B0A02040204020203" pitchFamily="34" charset="0"/>
                <a:cs typeface="Open Sans" panose="020B0606030504020204" pitchFamily="34" charset="0"/>
              </a:rPr>
              <a:t>Pokemon</a:t>
            </a:r>
            <a:r>
              <a:rPr lang="en-IN" sz="2400" b="1" dirty="0" smtClean="0">
                <a:solidFill>
                  <a:srgbClr val="7D1424"/>
                </a:solidFill>
                <a:latin typeface="Segoe UI Black" panose="020B0A02040204020203" pitchFamily="34" charset="0"/>
                <a:ea typeface="Segoe UI Black" panose="020B0A02040204020203" pitchFamily="34" charset="0"/>
                <a:cs typeface="Open Sans" panose="020B0606030504020204" pitchFamily="34" charset="0"/>
              </a:rPr>
              <a:t> Go</a:t>
            </a:r>
            <a:endParaRPr lang="en-IN" sz="2400" b="1" dirty="0">
              <a:solidFill>
                <a:srgbClr val="7D1424"/>
              </a:solidFill>
              <a:latin typeface="Segoe UI Black" panose="020B0A02040204020203" pitchFamily="34" charset="0"/>
              <a:ea typeface="Segoe UI Black" panose="020B0A02040204020203" pitchFamily="34" charset="0"/>
              <a:cs typeface="Open Sans" panose="020B0606030504020204" pitchFamily="34" charset="0"/>
            </a:endParaRPr>
          </a:p>
        </p:txBody>
      </p:sp>
      <p:sp>
        <p:nvSpPr>
          <p:cNvPr id="43" name="Rectangle 42"/>
          <p:cNvSpPr/>
          <p:nvPr/>
        </p:nvSpPr>
        <p:spPr>
          <a:xfrm>
            <a:off x="829751" y="421897"/>
            <a:ext cx="8372804" cy="646331"/>
          </a:xfrm>
          <a:prstGeom prst="rect">
            <a:avLst/>
          </a:prstGeom>
        </p:spPr>
        <p:txBody>
          <a:bodyPr wrap="square">
            <a:spAutoFit/>
          </a:bodyPr>
          <a:lstStyle/>
          <a:p>
            <a:r>
              <a:rPr lang="en-US" sz="3600" dirty="0" smtClean="0">
                <a:latin typeface="Algerian" pitchFamily="82" charset="0"/>
              </a:rPr>
              <a:t>Literature review</a:t>
            </a:r>
            <a:endParaRPr lang="en-IN" sz="2800" dirty="0">
              <a:latin typeface="Algerian" panose="04020705040A02060702" pitchFamily="82" charset="0"/>
            </a:endParaRPr>
          </a:p>
        </p:txBody>
      </p:sp>
    </p:spTree>
    <p:extLst>
      <p:ext uri="{BB962C8B-B14F-4D97-AF65-F5344CB8AC3E}">
        <p14:creationId xmlns:p14="http://schemas.microsoft.com/office/powerpoint/2010/main" val="220744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500"/>
                                        <p:tgtEl>
                                          <p:spTgt spid="4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heel(1)">
                                      <p:cBhvr>
                                        <p:cTn id="10" dur="500"/>
                                        <p:tgtEl>
                                          <p:spTgt spid="44"/>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wheel(1)">
                                      <p:cBhvr>
                                        <p:cTn id="13" dur="500"/>
                                        <p:tgtEl>
                                          <p:spTgt spid="65"/>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heel(1)">
                                      <p:cBhvr>
                                        <p:cTn id="16" dur="500"/>
                                        <p:tgtEl>
                                          <p:spTgt spid="67"/>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heel(1)">
                                      <p:cBhvr>
                                        <p:cTn id="19" dur="500"/>
                                        <p:tgtEl>
                                          <p:spTgt spid="6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heel(1)">
                                      <p:cBhvr>
                                        <p:cTn id="22" dur="500"/>
                                        <p:tgtEl>
                                          <p:spTgt spid="69"/>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heel(1)">
                                      <p:cBhvr>
                                        <p:cTn id="25" dur="500"/>
                                        <p:tgtEl>
                                          <p:spTgt spid="70"/>
                                        </p:tgtEl>
                                      </p:cBhvr>
                                    </p:animEffect>
                                  </p:childTnLst>
                                </p:cTn>
                              </p:par>
                              <p:par>
                                <p:cTn id="26" presetID="21" presetClass="entr" presetSubtype="1"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heel(1)">
                                      <p:cBhvr>
                                        <p:cTn id="28" dur="500"/>
                                        <p:tgtEl>
                                          <p:spTgt spid="46"/>
                                        </p:tgtEl>
                                      </p:cBhvr>
                                    </p:animEffect>
                                  </p:childTnLst>
                                </p:cTn>
                              </p:par>
                              <p:par>
                                <p:cTn id="29" presetID="21" presetClass="entr" presetSubtype="1"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heel(1)">
                                      <p:cBhvr>
                                        <p:cTn id="31" dur="500"/>
                                        <p:tgtEl>
                                          <p:spTgt spid="49"/>
                                        </p:tgtEl>
                                      </p:cBhvr>
                                    </p:animEffect>
                                  </p:childTnLst>
                                </p:cTn>
                              </p:par>
                              <p:par>
                                <p:cTn id="32" presetID="21" presetClass="entr" presetSubtype="1"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heel(1)">
                                      <p:cBhvr>
                                        <p:cTn id="34" dur="500"/>
                                        <p:tgtEl>
                                          <p:spTgt spid="53"/>
                                        </p:tgtEl>
                                      </p:cBhvr>
                                    </p:animEffect>
                                  </p:childTnLst>
                                </p:cTn>
                              </p:par>
                              <p:par>
                                <p:cTn id="35" presetID="21" presetClass="entr" presetSubtype="1"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heel(1)">
                                      <p:cBhvr>
                                        <p:cTn id="37" dur="500"/>
                                        <p:tgtEl>
                                          <p:spTgt spid="56"/>
                                        </p:tgtEl>
                                      </p:cBhvr>
                                    </p:animEffect>
                                  </p:childTnLst>
                                </p:cTn>
                              </p:par>
                              <p:par>
                                <p:cTn id="38" presetID="21" presetClass="entr" presetSubtype="1"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heel(1)">
                                      <p:cBhvr>
                                        <p:cTn id="40" dur="500"/>
                                        <p:tgtEl>
                                          <p:spTgt spid="59"/>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heel(1)">
                                      <p:cBhvr>
                                        <p:cTn id="43" dur="500"/>
                                        <p:tgtEl>
                                          <p:spTgt spid="37"/>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heel(1)">
                                      <p:cBhvr>
                                        <p:cTn id="46" dur="500"/>
                                        <p:tgtEl>
                                          <p:spTgt spid="38"/>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heel(1)">
                                      <p:cBhvr>
                                        <p:cTn id="49" dur="500"/>
                                        <p:tgtEl>
                                          <p:spTgt spid="39"/>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heel(1)">
                                      <p:cBhvr>
                                        <p:cTn id="52" dur="500"/>
                                        <p:tgtEl>
                                          <p:spTgt spid="40"/>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heel(1)">
                                      <p:cBhvr>
                                        <p:cTn id="55" dur="500"/>
                                        <p:tgtEl>
                                          <p:spTgt spid="41"/>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wheel(1)">
                                      <p:cBhvr>
                                        <p:cTn id="58" dur="500"/>
                                        <p:tgtEl>
                                          <p:spTgt spid="71"/>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heel(1)">
                                      <p:cBhvr>
                                        <p:cTn id="61" dur="500"/>
                                        <p:tgtEl>
                                          <p:spTgt spid="72"/>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wheel(1)">
                                      <p:cBhvr>
                                        <p:cTn id="64" dur="500"/>
                                        <p:tgtEl>
                                          <p:spTgt spid="73"/>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wheel(1)">
                                      <p:cBhvr>
                                        <p:cTn id="67" dur="500"/>
                                        <p:tgtEl>
                                          <p:spTgt spid="74"/>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wheel(1)">
                                      <p:cBhvr>
                                        <p:cTn id="70" dur="500"/>
                                        <p:tgtEl>
                                          <p:spTgt spid="75"/>
                                        </p:tgtEl>
                                      </p:cBhvr>
                                    </p:animEffect>
                                  </p:childTnLst>
                                </p:cTn>
                              </p:par>
                              <p:par>
                                <p:cTn id="71" presetID="21" presetClass="entr" presetSubtype="1" fill="hold" grpId="0" nodeType="with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wheel(1)">
                                      <p:cBhvr>
                                        <p:cTn id="73" dur="500"/>
                                        <p:tgtEl>
                                          <p:spTgt spid="87"/>
                                        </p:tgtEl>
                                      </p:cBhvr>
                                    </p:animEffect>
                                  </p:childTnLst>
                                </p:cTn>
                              </p:par>
                              <p:par>
                                <p:cTn id="74" presetID="21" presetClass="entr" presetSubtype="1" fill="hold" grpId="0" nodeType="with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wheel(1)">
                                      <p:cBhvr>
                                        <p:cTn id="76" dur="500"/>
                                        <p:tgtEl>
                                          <p:spTgt spid="88"/>
                                        </p:tgtEl>
                                      </p:cBhvr>
                                    </p:animEffect>
                                  </p:childTnLst>
                                </p:cTn>
                              </p:par>
                              <p:par>
                                <p:cTn id="77" presetID="21" presetClass="entr" presetSubtype="1" fill="hold" grpId="0" nodeType="withEffect">
                                  <p:stCondLst>
                                    <p:cond delay="0"/>
                                  </p:stCondLst>
                                  <p:childTnLst>
                                    <p:set>
                                      <p:cBhvr>
                                        <p:cTn id="78" dur="1" fill="hold">
                                          <p:stCondLst>
                                            <p:cond delay="0"/>
                                          </p:stCondLst>
                                        </p:cTn>
                                        <p:tgtEl>
                                          <p:spTgt spid="89"/>
                                        </p:tgtEl>
                                        <p:attrNameLst>
                                          <p:attrName>style.visibility</p:attrName>
                                        </p:attrNameLst>
                                      </p:cBhvr>
                                      <p:to>
                                        <p:strVal val="visible"/>
                                      </p:to>
                                    </p:set>
                                    <p:animEffect transition="in" filter="wheel(1)">
                                      <p:cBhvr>
                                        <p:cTn id="79" dur="500"/>
                                        <p:tgtEl>
                                          <p:spTgt spid="89"/>
                                        </p:tgtEl>
                                      </p:cBhvr>
                                    </p:animEffect>
                                  </p:childTnLst>
                                </p:cTn>
                              </p:par>
                              <p:par>
                                <p:cTn id="80" presetID="21" presetClass="entr" presetSubtype="1" fill="hold" grpId="0" nodeType="with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wheel(1)">
                                      <p:cBhvr>
                                        <p:cTn id="82" dur="500"/>
                                        <p:tgtEl>
                                          <p:spTgt spid="90"/>
                                        </p:tgtEl>
                                      </p:cBhvr>
                                    </p:animEffect>
                                  </p:childTnLst>
                                </p:cTn>
                              </p:par>
                              <p:par>
                                <p:cTn id="83" presetID="21" presetClass="entr" presetSubtype="1" fill="hold" grpId="0" nodeType="with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wheel(1)">
                                      <p:cBhvr>
                                        <p:cTn id="85" dur="500"/>
                                        <p:tgtEl>
                                          <p:spTgt spid="91"/>
                                        </p:tgtEl>
                                      </p:cBhvr>
                                    </p:animEffect>
                                  </p:childTnLst>
                                </p:cTn>
                              </p:par>
                              <p:par>
                                <p:cTn id="86" presetID="21" presetClass="entr" presetSubtype="1"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1)">
                                      <p:cBhvr>
                                        <p:cTn id="8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65" grpId="0" animBg="1"/>
      <p:bldP spid="67" grpId="0" animBg="1"/>
      <p:bldP spid="68" grpId="0" animBg="1"/>
      <p:bldP spid="69" grpId="0" animBg="1"/>
      <p:bldP spid="70" grpId="0" animBg="1"/>
      <p:bldP spid="37" grpId="0" animBg="1"/>
      <p:bldP spid="38" grpId="0" animBg="1"/>
      <p:bldP spid="39" grpId="0" animBg="1"/>
      <p:bldP spid="40" grpId="0" animBg="1"/>
      <p:bldP spid="41" grpId="0" animBg="1"/>
      <p:bldP spid="71" grpId="0"/>
      <p:bldP spid="72" grpId="0"/>
      <p:bldP spid="73" grpId="0"/>
      <p:bldP spid="74" grpId="0"/>
      <p:bldP spid="75" grpId="0"/>
      <p:bldP spid="87" grpId="0"/>
      <p:bldP spid="88" grpId="0"/>
      <p:bldP spid="89" grpId="0"/>
      <p:bldP spid="90" grpId="0"/>
      <p:bldP spid="91" grpId="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362" y="404266"/>
            <a:ext cx="11527276" cy="646331"/>
          </a:xfrm>
          <a:prstGeom prst="rect">
            <a:avLst/>
          </a:prstGeom>
        </p:spPr>
        <p:txBody>
          <a:bodyPr wrap="square">
            <a:spAutoFit/>
          </a:bodyPr>
          <a:lstStyle/>
          <a:p>
            <a:r>
              <a:rPr lang="en-US" sz="3600" dirty="0" smtClean="0">
                <a:latin typeface="Algerian" pitchFamily="82" charset="0"/>
              </a:rPr>
              <a:t>Inverse Augmented reality : The future of AR</a:t>
            </a:r>
            <a:endParaRPr lang="en-IN" sz="2800" dirty="0">
              <a:latin typeface="Algerian" panose="04020705040A02060702" pitchFamily="82" charset="0"/>
            </a:endParaRPr>
          </a:p>
        </p:txBody>
      </p:sp>
      <p:grpSp>
        <p:nvGrpSpPr>
          <p:cNvPr id="7" name="Group 6">
            <a:extLst>
              <a:ext uri="{FF2B5EF4-FFF2-40B4-BE49-F238E27FC236}">
                <a16:creationId xmlns:a16="http://schemas.microsoft.com/office/drawing/2014/main" id="{14AC22B1-D517-485F-B169-1504560B7B9C}"/>
              </a:ext>
            </a:extLst>
          </p:cNvPr>
          <p:cNvGrpSpPr/>
          <p:nvPr/>
        </p:nvGrpSpPr>
        <p:grpSpPr>
          <a:xfrm>
            <a:off x="1501547" y="2439067"/>
            <a:ext cx="1988096" cy="3625350"/>
            <a:chOff x="7692797" y="1572292"/>
            <a:chExt cx="1988096" cy="3625350"/>
          </a:xfrm>
          <a:effectLst>
            <a:reflection blurRad="63500" stA="47000" endPos="16000" dir="5400000" sy="-100000" algn="bl" rotWithShape="0"/>
          </a:effectLst>
        </p:grpSpPr>
        <p:grpSp>
          <p:nvGrpSpPr>
            <p:cNvPr id="8" name="Group 7">
              <a:extLst>
                <a:ext uri="{FF2B5EF4-FFF2-40B4-BE49-F238E27FC236}">
                  <a16:creationId xmlns:a16="http://schemas.microsoft.com/office/drawing/2014/main" id="{6E6B9533-1F4B-4692-ABFF-6DFB4F88390E}"/>
                </a:ext>
              </a:extLst>
            </p:cNvPr>
            <p:cNvGrpSpPr/>
            <p:nvPr/>
          </p:nvGrpSpPr>
          <p:grpSpPr>
            <a:xfrm>
              <a:off x="7692797" y="1572292"/>
              <a:ext cx="1988096" cy="3625350"/>
              <a:chOff x="4235256" y="618916"/>
              <a:chExt cx="3060000" cy="5580000"/>
            </a:xfrm>
            <a:effectLst>
              <a:outerShdw blurRad="381000" dist="38100" dir="2700000" sx="102000" sy="102000" algn="tl" rotWithShape="0">
                <a:schemeClr val="tx1">
                  <a:lumMod val="75000"/>
                  <a:lumOff val="25000"/>
                  <a:alpha val="40000"/>
                </a:schemeClr>
              </a:outerShdw>
            </a:effectLst>
          </p:grpSpPr>
          <p:sp>
            <p:nvSpPr>
              <p:cNvPr id="13" name="Rectangle: Rounded Corners 27">
                <a:extLst>
                  <a:ext uri="{FF2B5EF4-FFF2-40B4-BE49-F238E27FC236}">
                    <a16:creationId xmlns:a16="http://schemas.microsoft.com/office/drawing/2014/main" id="{FB5E6751-B3D0-4662-AA2C-5BEFDE3062F2}"/>
                  </a:ext>
                </a:extLst>
              </p:cNvPr>
              <p:cNvSpPr/>
              <p:nvPr/>
            </p:nvSpPr>
            <p:spPr>
              <a:xfrm>
                <a:off x="4235256" y="618916"/>
                <a:ext cx="3060000" cy="5580000"/>
              </a:xfrm>
              <a:prstGeom prst="roundRect">
                <a:avLst>
                  <a:gd name="adj" fmla="val 50000"/>
                </a:avLst>
              </a:prstGeom>
              <a:gradFill flip="none" rotWithShape="1">
                <a:gsLst>
                  <a:gs pos="0">
                    <a:schemeClr val="bg2">
                      <a:lumMod val="90000"/>
                    </a:schemeClr>
                  </a:gs>
                  <a:gs pos="52000">
                    <a:schemeClr val="accent3">
                      <a:lumMod val="0"/>
                      <a:lumOff val="100000"/>
                    </a:schemeClr>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8C45C84F-67B7-4C44-9DC0-568877324C91}"/>
                  </a:ext>
                </a:extLst>
              </p:cNvPr>
              <p:cNvGrpSpPr/>
              <p:nvPr/>
            </p:nvGrpSpPr>
            <p:grpSpPr>
              <a:xfrm>
                <a:off x="4325256" y="708916"/>
                <a:ext cx="2880000" cy="5400000"/>
                <a:chOff x="4325256" y="708916"/>
                <a:chExt cx="2880000" cy="5400000"/>
              </a:xfrm>
            </p:grpSpPr>
            <p:sp>
              <p:nvSpPr>
                <p:cNvPr id="15" name="Rectangle: Rounded Corners 29">
                  <a:extLst>
                    <a:ext uri="{FF2B5EF4-FFF2-40B4-BE49-F238E27FC236}">
                      <a16:creationId xmlns:a16="http://schemas.microsoft.com/office/drawing/2014/main" id="{25E74A97-1270-4D2B-A1D5-BFF39E99B5C8}"/>
                    </a:ext>
                  </a:extLst>
                </p:cNvPr>
                <p:cNvSpPr/>
                <p:nvPr/>
              </p:nvSpPr>
              <p:spPr>
                <a:xfrm>
                  <a:off x="4325256" y="708916"/>
                  <a:ext cx="2880000" cy="5400000"/>
                </a:xfrm>
                <a:prstGeom prst="roundRect">
                  <a:avLst>
                    <a:gd name="adj" fmla="val 50000"/>
                  </a:avLst>
                </a:prstGeom>
                <a:gradFill>
                  <a:gsLst>
                    <a:gs pos="0">
                      <a:srgbClr val="F3532B"/>
                    </a:gs>
                    <a:gs pos="31000">
                      <a:schemeClr val="bg1"/>
                    </a:gs>
                    <a:gs pos="83000">
                      <a:srgbClr val="025C6E"/>
                    </a:gs>
                    <a:gs pos="49000">
                      <a:srgbClr val="25D9FA"/>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30">
                  <a:extLst>
                    <a:ext uri="{FF2B5EF4-FFF2-40B4-BE49-F238E27FC236}">
                      <a16:creationId xmlns:a16="http://schemas.microsoft.com/office/drawing/2014/main" id="{1B31CEAE-06E5-4DA4-83D8-A4BEF48DD61A}"/>
                    </a:ext>
                  </a:extLst>
                </p:cNvPr>
                <p:cNvSpPr/>
                <p:nvPr/>
              </p:nvSpPr>
              <p:spPr>
                <a:xfrm>
                  <a:off x="4325256" y="708916"/>
                  <a:ext cx="2025140" cy="1921083"/>
                </a:xfrm>
                <a:custGeom>
                  <a:avLst/>
                  <a:gdLst>
                    <a:gd name="connsiteX0" fmla="*/ 1440000 w 2025140"/>
                    <a:gd name="connsiteY0" fmla="*/ 0 h 1921083"/>
                    <a:gd name="connsiteX1" fmla="*/ 2000513 w 2025140"/>
                    <a:gd name="connsiteY1" fmla="*/ 113162 h 1921083"/>
                    <a:gd name="connsiteX2" fmla="*/ 2025140 w 2025140"/>
                    <a:gd name="connsiteY2" fmla="*/ 125026 h 1921083"/>
                    <a:gd name="connsiteX3" fmla="*/ 1557771 w 2025140"/>
                    <a:gd name="connsiteY3" fmla="*/ 1921083 h 1921083"/>
                    <a:gd name="connsiteX4" fmla="*/ 0 w 2025140"/>
                    <a:gd name="connsiteY4" fmla="*/ 1921083 h 1921083"/>
                    <a:gd name="connsiteX5" fmla="*/ 0 w 2025140"/>
                    <a:gd name="connsiteY5" fmla="*/ 1440000 h 1921083"/>
                    <a:gd name="connsiteX6" fmla="*/ 1440000 w 2025140"/>
                    <a:gd name="connsiteY6" fmla="*/ 0 h 192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5140" h="1921083">
                      <a:moveTo>
                        <a:pt x="1440000" y="0"/>
                      </a:moveTo>
                      <a:cubicBezTo>
                        <a:pt x="1638823" y="0"/>
                        <a:pt x="1828234" y="40295"/>
                        <a:pt x="2000513" y="113162"/>
                      </a:cubicBezTo>
                      <a:lnTo>
                        <a:pt x="2025140" y="125026"/>
                      </a:lnTo>
                      <a:lnTo>
                        <a:pt x="1557771" y="1921083"/>
                      </a:lnTo>
                      <a:lnTo>
                        <a:pt x="0" y="1921083"/>
                      </a:lnTo>
                      <a:lnTo>
                        <a:pt x="0" y="1440000"/>
                      </a:lnTo>
                      <a:cubicBezTo>
                        <a:pt x="0" y="644710"/>
                        <a:pt x="644710" y="0"/>
                        <a:pt x="1440000" y="0"/>
                      </a:cubicBezTo>
                      <a:close/>
                    </a:path>
                  </a:pathLst>
                </a:custGeom>
                <a:gradFill>
                  <a:gsLst>
                    <a:gs pos="0">
                      <a:schemeClr val="bg1">
                        <a:alpha val="0"/>
                      </a:schemeClr>
                    </a:gs>
                    <a:gs pos="100000">
                      <a:schemeClr val="bg1">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0" name="TextBox 9">
              <a:extLst>
                <a:ext uri="{FF2B5EF4-FFF2-40B4-BE49-F238E27FC236}">
                  <a16:creationId xmlns:a16="http://schemas.microsoft.com/office/drawing/2014/main" id="{0F6B7D95-FA25-477D-95D7-D43853BFA5DD}"/>
                </a:ext>
              </a:extLst>
            </p:cNvPr>
            <p:cNvSpPr txBox="1"/>
            <p:nvPr/>
          </p:nvSpPr>
          <p:spPr>
            <a:xfrm>
              <a:off x="7741810" y="2520841"/>
              <a:ext cx="1876926" cy="954107"/>
            </a:xfrm>
            <a:prstGeom prst="rect">
              <a:avLst/>
            </a:prstGeom>
            <a:noFill/>
          </p:spPr>
          <p:txBody>
            <a:bodyPr wrap="square" rtlCol="0">
              <a:spAutoFit/>
            </a:bodyPr>
            <a:lstStyle/>
            <a:p>
              <a:pPr algn="ctr"/>
              <a:r>
                <a:rPr lang="en-IN" sz="2800" b="1" spc="3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AR, VR &amp; MR</a:t>
              </a:r>
              <a:endParaRPr lang="en-IN" sz="2800" b="1"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7" name="Group 16">
            <a:extLst>
              <a:ext uri="{FF2B5EF4-FFF2-40B4-BE49-F238E27FC236}">
                <a16:creationId xmlns:a16="http://schemas.microsoft.com/office/drawing/2014/main" id="{3F5EB960-3053-4423-AEF9-C7CB6F49E2AA}"/>
              </a:ext>
            </a:extLst>
          </p:cNvPr>
          <p:cNvGrpSpPr/>
          <p:nvPr/>
        </p:nvGrpSpPr>
        <p:grpSpPr>
          <a:xfrm>
            <a:off x="4821295" y="1871958"/>
            <a:ext cx="2238199" cy="4081422"/>
            <a:chOff x="5173720" y="1347702"/>
            <a:chExt cx="2238199" cy="4081422"/>
          </a:xfrm>
          <a:effectLst>
            <a:reflection blurRad="63500" stA="47000" endPos="16000" dir="5400000" sy="-100000" algn="bl" rotWithShape="0"/>
          </a:effectLst>
        </p:grpSpPr>
        <p:grpSp>
          <p:nvGrpSpPr>
            <p:cNvPr id="18" name="Group 17">
              <a:extLst>
                <a:ext uri="{FF2B5EF4-FFF2-40B4-BE49-F238E27FC236}">
                  <a16:creationId xmlns:a16="http://schemas.microsoft.com/office/drawing/2014/main" id="{8C99FE3D-A438-4020-9679-9944566DA402}"/>
                </a:ext>
              </a:extLst>
            </p:cNvPr>
            <p:cNvGrpSpPr/>
            <p:nvPr/>
          </p:nvGrpSpPr>
          <p:grpSpPr>
            <a:xfrm>
              <a:off x="5173720" y="1347702"/>
              <a:ext cx="2238199" cy="4081422"/>
              <a:chOff x="4235256" y="618916"/>
              <a:chExt cx="3060000" cy="5580001"/>
            </a:xfrm>
            <a:effectLst>
              <a:outerShdw blurRad="381000" dist="38100" dir="2700000" sx="102000" sy="102000" algn="tl" rotWithShape="0">
                <a:schemeClr val="tx1">
                  <a:lumMod val="75000"/>
                  <a:lumOff val="25000"/>
                  <a:alpha val="40000"/>
                </a:schemeClr>
              </a:outerShdw>
            </a:effectLst>
          </p:grpSpPr>
          <p:sp>
            <p:nvSpPr>
              <p:cNvPr id="23" name="Rectangle: Rounded Corners 22">
                <a:extLst>
                  <a:ext uri="{FF2B5EF4-FFF2-40B4-BE49-F238E27FC236}">
                    <a16:creationId xmlns:a16="http://schemas.microsoft.com/office/drawing/2014/main" id="{EA89F487-3886-404B-B39D-A90887E06020}"/>
                  </a:ext>
                </a:extLst>
              </p:cNvPr>
              <p:cNvSpPr/>
              <p:nvPr/>
            </p:nvSpPr>
            <p:spPr>
              <a:xfrm>
                <a:off x="4235256" y="618916"/>
                <a:ext cx="3060000" cy="5580000"/>
              </a:xfrm>
              <a:prstGeom prst="roundRect">
                <a:avLst>
                  <a:gd name="adj" fmla="val 50000"/>
                </a:avLst>
              </a:prstGeom>
              <a:gradFill flip="none" rotWithShape="1">
                <a:gsLst>
                  <a:gs pos="0">
                    <a:schemeClr val="bg2">
                      <a:lumMod val="90000"/>
                    </a:schemeClr>
                  </a:gs>
                  <a:gs pos="52000">
                    <a:schemeClr val="accent3">
                      <a:lumMod val="0"/>
                      <a:lumOff val="100000"/>
                    </a:schemeClr>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39B9605E-F112-4DC8-A5D6-D73F85CDE3AB}"/>
                  </a:ext>
                </a:extLst>
              </p:cNvPr>
              <p:cNvGrpSpPr/>
              <p:nvPr/>
            </p:nvGrpSpPr>
            <p:grpSpPr>
              <a:xfrm>
                <a:off x="4325256" y="708916"/>
                <a:ext cx="2880000" cy="5490001"/>
                <a:chOff x="4325256" y="708916"/>
                <a:chExt cx="2880000" cy="5490001"/>
              </a:xfrm>
            </p:grpSpPr>
            <p:sp>
              <p:nvSpPr>
                <p:cNvPr id="25" name="Rectangle: Rounded Corners 24">
                  <a:extLst>
                    <a:ext uri="{FF2B5EF4-FFF2-40B4-BE49-F238E27FC236}">
                      <a16:creationId xmlns:a16="http://schemas.microsoft.com/office/drawing/2014/main" id="{47B0FBCB-00C8-4DD4-99B4-CA35528A3B61}"/>
                    </a:ext>
                  </a:extLst>
                </p:cNvPr>
                <p:cNvSpPr/>
                <p:nvPr/>
              </p:nvSpPr>
              <p:spPr>
                <a:xfrm>
                  <a:off x="4325256" y="798917"/>
                  <a:ext cx="2880000" cy="5400000"/>
                </a:xfrm>
                <a:prstGeom prst="roundRect">
                  <a:avLst>
                    <a:gd name="adj" fmla="val 50000"/>
                  </a:avLst>
                </a:prstGeom>
                <a:gradFill>
                  <a:gsLst>
                    <a:gs pos="0">
                      <a:srgbClr val="F3532B"/>
                    </a:gs>
                    <a:gs pos="31000">
                      <a:schemeClr val="bg1"/>
                    </a:gs>
                    <a:gs pos="83000">
                      <a:srgbClr val="025C6E"/>
                    </a:gs>
                    <a:gs pos="49000">
                      <a:srgbClr val="25D9FA"/>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reeform: Shape 25">
                  <a:extLst>
                    <a:ext uri="{FF2B5EF4-FFF2-40B4-BE49-F238E27FC236}">
                      <a16:creationId xmlns:a16="http://schemas.microsoft.com/office/drawing/2014/main" id="{9178524E-1F41-499A-9A02-A39E1C92747D}"/>
                    </a:ext>
                  </a:extLst>
                </p:cNvPr>
                <p:cNvSpPr/>
                <p:nvPr/>
              </p:nvSpPr>
              <p:spPr>
                <a:xfrm>
                  <a:off x="4325256" y="708916"/>
                  <a:ext cx="2025140" cy="1921083"/>
                </a:xfrm>
                <a:custGeom>
                  <a:avLst/>
                  <a:gdLst>
                    <a:gd name="connsiteX0" fmla="*/ 1440000 w 2025140"/>
                    <a:gd name="connsiteY0" fmla="*/ 0 h 1921083"/>
                    <a:gd name="connsiteX1" fmla="*/ 2000513 w 2025140"/>
                    <a:gd name="connsiteY1" fmla="*/ 113162 h 1921083"/>
                    <a:gd name="connsiteX2" fmla="*/ 2025140 w 2025140"/>
                    <a:gd name="connsiteY2" fmla="*/ 125026 h 1921083"/>
                    <a:gd name="connsiteX3" fmla="*/ 1557771 w 2025140"/>
                    <a:gd name="connsiteY3" fmla="*/ 1921083 h 1921083"/>
                    <a:gd name="connsiteX4" fmla="*/ 0 w 2025140"/>
                    <a:gd name="connsiteY4" fmla="*/ 1921083 h 1921083"/>
                    <a:gd name="connsiteX5" fmla="*/ 0 w 2025140"/>
                    <a:gd name="connsiteY5" fmla="*/ 1440000 h 1921083"/>
                    <a:gd name="connsiteX6" fmla="*/ 1440000 w 2025140"/>
                    <a:gd name="connsiteY6" fmla="*/ 0 h 192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5140" h="1921083">
                      <a:moveTo>
                        <a:pt x="1440000" y="0"/>
                      </a:moveTo>
                      <a:cubicBezTo>
                        <a:pt x="1638823" y="0"/>
                        <a:pt x="1828234" y="40295"/>
                        <a:pt x="2000513" y="113162"/>
                      </a:cubicBezTo>
                      <a:lnTo>
                        <a:pt x="2025140" y="125026"/>
                      </a:lnTo>
                      <a:lnTo>
                        <a:pt x="1557771" y="1921083"/>
                      </a:lnTo>
                      <a:lnTo>
                        <a:pt x="0" y="1921083"/>
                      </a:lnTo>
                      <a:lnTo>
                        <a:pt x="0" y="1440000"/>
                      </a:lnTo>
                      <a:cubicBezTo>
                        <a:pt x="0" y="644710"/>
                        <a:pt x="644710" y="0"/>
                        <a:pt x="1440000" y="0"/>
                      </a:cubicBezTo>
                      <a:close/>
                    </a:path>
                  </a:pathLst>
                </a:custGeom>
                <a:gradFill>
                  <a:gsLst>
                    <a:gs pos="0">
                      <a:schemeClr val="bg1">
                        <a:alpha val="0"/>
                      </a:schemeClr>
                    </a:gs>
                    <a:gs pos="100000">
                      <a:schemeClr val="bg1">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0" name="TextBox 19">
              <a:extLst>
                <a:ext uri="{FF2B5EF4-FFF2-40B4-BE49-F238E27FC236}">
                  <a16:creationId xmlns:a16="http://schemas.microsoft.com/office/drawing/2014/main" id="{74891ED9-2533-439F-945B-CFAD7CB168D3}"/>
                </a:ext>
              </a:extLst>
            </p:cNvPr>
            <p:cNvSpPr txBox="1"/>
            <p:nvPr/>
          </p:nvSpPr>
          <p:spPr>
            <a:xfrm>
              <a:off x="5354356" y="2341630"/>
              <a:ext cx="1876926" cy="954107"/>
            </a:xfrm>
            <a:prstGeom prst="rect">
              <a:avLst/>
            </a:prstGeom>
            <a:noFill/>
          </p:spPr>
          <p:txBody>
            <a:bodyPr wrap="square" rtlCol="0">
              <a:spAutoFit/>
            </a:bodyPr>
            <a:lstStyle/>
            <a:p>
              <a:pPr algn="ctr"/>
              <a:r>
                <a:rPr lang="en-IN" sz="2800" b="1" spc="3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AI Virtual</a:t>
              </a:r>
            </a:p>
            <a:p>
              <a:pPr algn="ctr"/>
              <a:r>
                <a:rPr lang="en-IN" sz="2800" b="1" spc="3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Agents</a:t>
              </a:r>
              <a:endParaRPr lang="en-IN" sz="2800" b="1" spc="3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2" name="Graphic 45" descr="Walk">
              <a:extLst>
                <a:ext uri="{FF2B5EF4-FFF2-40B4-BE49-F238E27FC236}">
                  <a16:creationId xmlns:a16="http://schemas.microsoft.com/office/drawing/2014/main" id="{7D19326B-2512-4F1B-872D-F52C9A02EF2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094819" y="4621271"/>
              <a:ext cx="396000" cy="396000"/>
            </a:xfrm>
            <a:prstGeom prst="rect">
              <a:avLst/>
            </a:prstGeom>
          </p:spPr>
        </p:pic>
      </p:grpSp>
      <p:grpSp>
        <p:nvGrpSpPr>
          <p:cNvPr id="37" name="Group 36">
            <a:extLst>
              <a:ext uri="{FF2B5EF4-FFF2-40B4-BE49-F238E27FC236}">
                <a16:creationId xmlns:a16="http://schemas.microsoft.com/office/drawing/2014/main" id="{A1BE0DDB-5665-4A9C-BFDE-9CA9FB00B27A}"/>
              </a:ext>
            </a:extLst>
          </p:cNvPr>
          <p:cNvGrpSpPr/>
          <p:nvPr/>
        </p:nvGrpSpPr>
        <p:grpSpPr>
          <a:xfrm>
            <a:off x="2277619" y="1400211"/>
            <a:ext cx="8492148" cy="4563251"/>
            <a:chOff x="-3599306" y="1106788"/>
            <a:chExt cx="8492148" cy="4563251"/>
          </a:xfrm>
          <a:effectLst>
            <a:reflection blurRad="63500" stA="47000" endPos="16000" dir="5400000" sy="-100000" algn="bl" rotWithShape="0"/>
          </a:effectLst>
        </p:grpSpPr>
        <p:grpSp>
          <p:nvGrpSpPr>
            <p:cNvPr id="38" name="Group 37">
              <a:extLst>
                <a:ext uri="{FF2B5EF4-FFF2-40B4-BE49-F238E27FC236}">
                  <a16:creationId xmlns:a16="http://schemas.microsoft.com/office/drawing/2014/main" id="{A6D98582-D176-4731-AEDC-80A7421CCC28}"/>
                </a:ext>
              </a:extLst>
            </p:cNvPr>
            <p:cNvGrpSpPr/>
            <p:nvPr/>
          </p:nvGrpSpPr>
          <p:grpSpPr>
            <a:xfrm>
              <a:off x="2390414" y="1106788"/>
              <a:ext cx="2502428" cy="4563251"/>
              <a:chOff x="4235256" y="618916"/>
              <a:chExt cx="3060000" cy="5580000"/>
            </a:xfrm>
            <a:effectLst>
              <a:outerShdw blurRad="381000" dist="38100" dir="2700000" sx="102000" sy="102000" algn="tl" rotWithShape="0">
                <a:schemeClr val="tx1">
                  <a:lumMod val="75000"/>
                  <a:lumOff val="25000"/>
                  <a:alpha val="40000"/>
                </a:schemeClr>
              </a:outerShdw>
            </a:effectLst>
          </p:grpSpPr>
          <p:sp>
            <p:nvSpPr>
              <p:cNvPr id="43" name="Rectangle: Rounded Corners 13">
                <a:extLst>
                  <a:ext uri="{FF2B5EF4-FFF2-40B4-BE49-F238E27FC236}">
                    <a16:creationId xmlns:a16="http://schemas.microsoft.com/office/drawing/2014/main" id="{06435F3D-AF7E-4885-87A7-2C80515E0E31}"/>
                  </a:ext>
                </a:extLst>
              </p:cNvPr>
              <p:cNvSpPr/>
              <p:nvPr/>
            </p:nvSpPr>
            <p:spPr>
              <a:xfrm>
                <a:off x="4235256" y="618916"/>
                <a:ext cx="3060000" cy="5580000"/>
              </a:xfrm>
              <a:prstGeom prst="roundRect">
                <a:avLst>
                  <a:gd name="adj" fmla="val 50000"/>
                </a:avLst>
              </a:prstGeom>
              <a:gradFill flip="none" rotWithShape="1">
                <a:gsLst>
                  <a:gs pos="0">
                    <a:schemeClr val="bg2">
                      <a:lumMod val="90000"/>
                    </a:schemeClr>
                  </a:gs>
                  <a:gs pos="52000">
                    <a:schemeClr val="accent3">
                      <a:lumMod val="0"/>
                      <a:lumOff val="100000"/>
                    </a:schemeClr>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4" name="Group 43">
                <a:extLst>
                  <a:ext uri="{FF2B5EF4-FFF2-40B4-BE49-F238E27FC236}">
                    <a16:creationId xmlns:a16="http://schemas.microsoft.com/office/drawing/2014/main" id="{CA70E910-35D1-4436-8144-2E8F39961A7F}"/>
                  </a:ext>
                </a:extLst>
              </p:cNvPr>
              <p:cNvGrpSpPr/>
              <p:nvPr/>
            </p:nvGrpSpPr>
            <p:grpSpPr>
              <a:xfrm>
                <a:off x="4325256" y="708916"/>
                <a:ext cx="2880000" cy="5400000"/>
                <a:chOff x="4325256" y="708916"/>
                <a:chExt cx="2880000" cy="5400000"/>
              </a:xfrm>
            </p:grpSpPr>
            <p:sp>
              <p:nvSpPr>
                <p:cNvPr id="45" name="Rectangle: Rounded Corners 12">
                  <a:extLst>
                    <a:ext uri="{FF2B5EF4-FFF2-40B4-BE49-F238E27FC236}">
                      <a16:creationId xmlns:a16="http://schemas.microsoft.com/office/drawing/2014/main" id="{6C3A0437-E7E8-492D-B832-1D4DE34840C1}"/>
                    </a:ext>
                  </a:extLst>
                </p:cNvPr>
                <p:cNvSpPr/>
                <p:nvPr/>
              </p:nvSpPr>
              <p:spPr>
                <a:xfrm>
                  <a:off x="4325256" y="708916"/>
                  <a:ext cx="2880000" cy="5400000"/>
                </a:xfrm>
                <a:prstGeom prst="roundRect">
                  <a:avLst>
                    <a:gd name="adj" fmla="val 50000"/>
                  </a:avLst>
                </a:prstGeom>
                <a:gradFill>
                  <a:gsLst>
                    <a:gs pos="0">
                      <a:srgbClr val="F3532B"/>
                    </a:gs>
                    <a:gs pos="31000">
                      <a:schemeClr val="bg1"/>
                    </a:gs>
                    <a:gs pos="83000">
                      <a:srgbClr val="025C6E"/>
                    </a:gs>
                    <a:gs pos="49000">
                      <a:srgbClr val="25D9FA"/>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reeform: Shape 18">
                  <a:extLst>
                    <a:ext uri="{FF2B5EF4-FFF2-40B4-BE49-F238E27FC236}">
                      <a16:creationId xmlns:a16="http://schemas.microsoft.com/office/drawing/2014/main" id="{5C766F5B-77BD-433A-9F3C-E1006DAFA8EC}"/>
                    </a:ext>
                  </a:extLst>
                </p:cNvPr>
                <p:cNvSpPr/>
                <p:nvPr/>
              </p:nvSpPr>
              <p:spPr>
                <a:xfrm>
                  <a:off x="4325256" y="708916"/>
                  <a:ext cx="2025140" cy="1921083"/>
                </a:xfrm>
                <a:custGeom>
                  <a:avLst/>
                  <a:gdLst>
                    <a:gd name="connsiteX0" fmla="*/ 1440000 w 2025140"/>
                    <a:gd name="connsiteY0" fmla="*/ 0 h 1921083"/>
                    <a:gd name="connsiteX1" fmla="*/ 2000513 w 2025140"/>
                    <a:gd name="connsiteY1" fmla="*/ 113162 h 1921083"/>
                    <a:gd name="connsiteX2" fmla="*/ 2025140 w 2025140"/>
                    <a:gd name="connsiteY2" fmla="*/ 125026 h 1921083"/>
                    <a:gd name="connsiteX3" fmla="*/ 1557771 w 2025140"/>
                    <a:gd name="connsiteY3" fmla="*/ 1921083 h 1921083"/>
                    <a:gd name="connsiteX4" fmla="*/ 0 w 2025140"/>
                    <a:gd name="connsiteY4" fmla="*/ 1921083 h 1921083"/>
                    <a:gd name="connsiteX5" fmla="*/ 0 w 2025140"/>
                    <a:gd name="connsiteY5" fmla="*/ 1440000 h 1921083"/>
                    <a:gd name="connsiteX6" fmla="*/ 1440000 w 2025140"/>
                    <a:gd name="connsiteY6" fmla="*/ 0 h 192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5140" h="1921083">
                      <a:moveTo>
                        <a:pt x="1440000" y="0"/>
                      </a:moveTo>
                      <a:cubicBezTo>
                        <a:pt x="1638823" y="0"/>
                        <a:pt x="1828234" y="40295"/>
                        <a:pt x="2000513" y="113162"/>
                      </a:cubicBezTo>
                      <a:lnTo>
                        <a:pt x="2025140" y="125026"/>
                      </a:lnTo>
                      <a:lnTo>
                        <a:pt x="1557771" y="1921083"/>
                      </a:lnTo>
                      <a:lnTo>
                        <a:pt x="0" y="1921083"/>
                      </a:lnTo>
                      <a:lnTo>
                        <a:pt x="0" y="1440000"/>
                      </a:lnTo>
                      <a:cubicBezTo>
                        <a:pt x="0" y="644710"/>
                        <a:pt x="644710" y="0"/>
                        <a:pt x="1440000" y="0"/>
                      </a:cubicBezTo>
                      <a:close/>
                    </a:path>
                  </a:pathLst>
                </a:custGeom>
                <a:gradFill>
                  <a:gsLst>
                    <a:gs pos="0">
                      <a:schemeClr val="bg1">
                        <a:alpha val="0"/>
                      </a:schemeClr>
                    </a:gs>
                    <a:gs pos="100000">
                      <a:schemeClr val="bg1">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pic>
          <p:nvPicPr>
            <p:cNvPr id="42" name="Graphic 41" descr="Crawl">
              <a:extLst>
                <a:ext uri="{FF2B5EF4-FFF2-40B4-BE49-F238E27FC236}">
                  <a16:creationId xmlns:a16="http://schemas.microsoft.com/office/drawing/2014/main" id="{1ACCC3C2-A1BC-4701-BBA5-56EFAE56512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599306" y="4919422"/>
              <a:ext cx="432000" cy="432000"/>
            </a:xfrm>
            <a:prstGeom prst="rect">
              <a:avLst/>
            </a:prstGeom>
          </p:spPr>
        </p:pic>
      </p:grpSp>
      <p:pic>
        <p:nvPicPr>
          <p:cNvPr id="47" name="Graphic 43" descr="Run">
            <a:extLst>
              <a:ext uri="{FF2B5EF4-FFF2-40B4-BE49-F238E27FC236}">
                <a16:creationId xmlns:a16="http://schemas.microsoft.com/office/drawing/2014/main" id="{030E0AF2-CC86-413B-9149-C7DA5483E0A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313228" y="5145527"/>
            <a:ext cx="360000" cy="360000"/>
          </a:xfrm>
          <a:prstGeom prst="rect">
            <a:avLst/>
          </a:prstGeom>
        </p:spPr>
      </p:pic>
      <p:sp>
        <p:nvSpPr>
          <p:cNvPr id="48" name="TextBox 47">
            <a:extLst>
              <a:ext uri="{FF2B5EF4-FFF2-40B4-BE49-F238E27FC236}">
                <a16:creationId xmlns:a16="http://schemas.microsoft.com/office/drawing/2014/main" id="{74891ED9-2533-439F-945B-CFAD7CB168D3}"/>
              </a:ext>
            </a:extLst>
          </p:cNvPr>
          <p:cNvSpPr txBox="1"/>
          <p:nvPr/>
        </p:nvSpPr>
        <p:spPr>
          <a:xfrm>
            <a:off x="8482353" y="2153758"/>
            <a:ext cx="2085975" cy="1815882"/>
          </a:xfrm>
          <a:prstGeom prst="rect">
            <a:avLst/>
          </a:prstGeom>
          <a:noFill/>
        </p:spPr>
        <p:txBody>
          <a:bodyPr wrap="square" rtlCol="0">
            <a:spAutoFit/>
          </a:bodyPr>
          <a:lstStyle/>
          <a:p>
            <a:pPr algn="ctr"/>
            <a:r>
              <a:rPr lang="en-IN" sz="2800" b="1" spc="3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Inverse Augmented Reality</a:t>
            </a:r>
          </a:p>
          <a:p>
            <a:pPr algn="ctr"/>
            <a:endParaRPr lang="en-IN" sz="2800" b="1" spc="3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239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750"/>
                                        <p:tgtEl>
                                          <p:spTgt spid="2"/>
                                        </p:tgtEl>
                                      </p:cBhvr>
                                    </p:animEffect>
                                  </p:childTnLst>
                                </p:cTn>
                              </p:par>
                              <p:par>
                                <p:cTn id="8" presetID="2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edge">
                                      <p:cBhvr>
                                        <p:cTn id="10" dur="750"/>
                                        <p:tgtEl>
                                          <p:spTgt spid="7"/>
                                        </p:tgtEl>
                                      </p:cBhvr>
                                    </p:animEffect>
                                  </p:childTnLst>
                                </p:cTn>
                              </p:par>
                              <p:par>
                                <p:cTn id="11" presetID="2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edge">
                                      <p:cBhvr>
                                        <p:cTn id="13" dur="750"/>
                                        <p:tgtEl>
                                          <p:spTgt spid="17"/>
                                        </p:tgtEl>
                                      </p:cBhvr>
                                    </p:animEffect>
                                  </p:childTnLst>
                                </p:cTn>
                              </p:par>
                              <p:par>
                                <p:cTn id="14" presetID="2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edge">
                                      <p:cBhvr>
                                        <p:cTn id="16" dur="750"/>
                                        <p:tgtEl>
                                          <p:spTgt spid="37"/>
                                        </p:tgtEl>
                                      </p:cBhvr>
                                    </p:animEffect>
                                  </p:childTnLst>
                                </p:cTn>
                              </p:par>
                              <p:par>
                                <p:cTn id="17" presetID="20"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edge">
                                      <p:cBhvr>
                                        <p:cTn id="19" dur="750"/>
                                        <p:tgtEl>
                                          <p:spTgt spid="47"/>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edge">
                                      <p:cBhvr>
                                        <p:cTn id="22" dur="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362" y="404266"/>
            <a:ext cx="11527276" cy="646331"/>
          </a:xfrm>
          <a:prstGeom prst="rect">
            <a:avLst/>
          </a:prstGeom>
        </p:spPr>
        <p:txBody>
          <a:bodyPr wrap="square">
            <a:spAutoFit/>
          </a:bodyPr>
          <a:lstStyle/>
          <a:p>
            <a:r>
              <a:rPr lang="en-US" sz="3600" dirty="0" smtClean="0">
                <a:latin typeface="Algerian" pitchFamily="82" charset="0"/>
              </a:rPr>
              <a:t>Inverse Augmented reality (IAR)</a:t>
            </a:r>
            <a:endParaRPr lang="en-IN" sz="2800" dirty="0">
              <a:latin typeface="Algerian" panose="04020705040A02060702" pitchFamily="82" charset="0"/>
            </a:endParaRPr>
          </a:p>
        </p:txBody>
      </p:sp>
      <p:sp>
        <p:nvSpPr>
          <p:cNvPr id="3" name="Rectangle 2"/>
          <p:cNvSpPr/>
          <p:nvPr/>
        </p:nvSpPr>
        <p:spPr>
          <a:xfrm>
            <a:off x="905691" y="1668921"/>
            <a:ext cx="10241280" cy="4524315"/>
          </a:xfrm>
          <a:prstGeom prst="rect">
            <a:avLst/>
          </a:prstGeom>
        </p:spPr>
        <p:txBody>
          <a:bodyPr wrap="square">
            <a:spAutoFit/>
          </a:bodyPr>
          <a:lstStyle/>
          <a:p>
            <a:pPr marL="285750" indent="-285750">
              <a:buFont typeface="Wingdings" panose="05000000000000000000" pitchFamily="2" charset="2"/>
              <a:buChar char="Ø"/>
            </a:pPr>
            <a:r>
              <a:rPr lang="en-IN" dirty="0"/>
              <a:t>As artificial intelligence develops rapidly, a virtual agent will finally possess an independent mind similar to that of humans. </a:t>
            </a:r>
            <a:endParaRPr lang="en-IN" dirty="0" smtClean="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t> </a:t>
            </a:r>
            <a:r>
              <a:rPr lang="en-US" dirty="0" smtClean="0"/>
              <a:t>A </a:t>
            </a:r>
            <a:r>
              <a:rPr lang="en-US" dirty="0"/>
              <a:t>virtual agent can have equal status with real humans.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But the </a:t>
            </a:r>
            <a:r>
              <a:rPr lang="en-US" dirty="0"/>
              <a:t>basic frameworks for augmented reality (AR), mixed reality (MR) and virtual reality (VR) are designed for the human-centered world.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well-known augmented reality can transfer from a human centered framework to a virtual agent-centered </a:t>
            </a:r>
            <a:r>
              <a:rPr lang="en-US" dirty="0" smtClean="0"/>
              <a:t>framework.</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When the virtual agent is the center of the system, it can observe both virtual objects in the virtual world and real objects in the physical </a:t>
            </a:r>
            <a:r>
              <a:rPr lang="en-US" dirty="0" smtClean="0"/>
              <a:t>world</a:t>
            </a:r>
            <a:r>
              <a:rPr lang="en-US" dirty="0"/>
              <a:t> </a:t>
            </a:r>
            <a:r>
              <a:rPr lang="en-US" dirty="0" smtClean="0"/>
              <a:t>, called IAR.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This </a:t>
            </a:r>
            <a:r>
              <a:rPr lang="en-US" dirty="0"/>
              <a:t>is called inverse augmented reality (IAR), because it uses an exactly opposite observing direction compared to the traditional augmented reality</a:t>
            </a:r>
            <a:endParaRPr lang="en-IN" dirty="0"/>
          </a:p>
        </p:txBody>
      </p:sp>
    </p:spTree>
    <p:extLst>
      <p:ext uri="{BB962C8B-B14F-4D97-AF65-F5344CB8AC3E}">
        <p14:creationId xmlns:p14="http://schemas.microsoft.com/office/powerpoint/2010/main" val="1579185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175" y="241220"/>
            <a:ext cx="11087099" cy="1200329"/>
          </a:xfrm>
          <a:prstGeom prst="rect">
            <a:avLst/>
          </a:prstGeom>
        </p:spPr>
        <p:txBody>
          <a:bodyPr wrap="square">
            <a:spAutoFit/>
          </a:bodyPr>
          <a:lstStyle/>
          <a:p>
            <a:r>
              <a:rPr lang="en-IN" sz="3600" dirty="0" smtClean="0">
                <a:latin typeface="Algerian" panose="04020705040A02060702" pitchFamily="82" charset="0"/>
              </a:rPr>
              <a:t>FRAMEWORK </a:t>
            </a:r>
            <a:r>
              <a:rPr lang="en-IN" sz="3600" dirty="0">
                <a:latin typeface="Algerian" panose="04020705040A02060702" pitchFamily="82" charset="0"/>
              </a:rPr>
              <a:t>OF INVERSE </a:t>
            </a:r>
            <a:r>
              <a:rPr lang="en-IN" sz="3600" dirty="0" smtClean="0">
                <a:latin typeface="Algerian" panose="04020705040A02060702" pitchFamily="82" charset="0"/>
              </a:rPr>
              <a:t>AUGMENTED REALITY </a:t>
            </a:r>
            <a:endParaRPr lang="en-IN" sz="3600" dirty="0">
              <a:latin typeface="Algerian" panose="04020705040A02060702" pitchFamily="82" charset="0"/>
            </a:endParaRPr>
          </a:p>
          <a:p>
            <a:endParaRPr lang="en-IN" sz="3600" dirty="0">
              <a:latin typeface="Algerian" panose="04020705040A02060702" pitchFamily="82" charset="0"/>
            </a:endParaRPr>
          </a:p>
        </p:txBody>
      </p:sp>
      <p:sp>
        <p:nvSpPr>
          <p:cNvPr id="6" name="TextBox 5"/>
          <p:cNvSpPr txBox="1"/>
          <p:nvPr/>
        </p:nvSpPr>
        <p:spPr>
          <a:xfrm>
            <a:off x="1438275" y="2651016"/>
            <a:ext cx="4933950" cy="369332"/>
          </a:xfrm>
          <a:prstGeom prst="rect">
            <a:avLst/>
          </a:prstGeom>
          <a:noFill/>
        </p:spPr>
        <p:txBody>
          <a:bodyPr wrap="square" rtlCol="0">
            <a:spAutoFit/>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174" y="930183"/>
            <a:ext cx="6989099" cy="2867026"/>
          </a:xfrm>
          <a:prstGeom prst="rect">
            <a:avLst/>
          </a:prstGeom>
        </p:spPr>
      </p:pic>
      <p:sp>
        <p:nvSpPr>
          <p:cNvPr id="3" name="Rectangle 2"/>
          <p:cNvSpPr/>
          <p:nvPr/>
        </p:nvSpPr>
        <p:spPr>
          <a:xfrm>
            <a:off x="1155791" y="4164598"/>
            <a:ext cx="10189028" cy="2308324"/>
          </a:xfrm>
          <a:prstGeom prst="rect">
            <a:avLst/>
          </a:prstGeom>
        </p:spPr>
        <p:txBody>
          <a:bodyPr wrap="square">
            <a:spAutoFit/>
          </a:bodyPr>
          <a:lstStyle/>
          <a:p>
            <a:pPr algn="just"/>
            <a:r>
              <a:rPr lang="en-IN" sz="2400" dirty="0"/>
              <a:t>In the right rounded rectangle of the ﬁgure, it shows the typical scene of the traditional augmented reality, which can be observed by humans. In the left rounded rectangle of the ﬁgure, it shows the typical scene of the inverse augmented reality, which can be observed by virtual agents. Augmented reality and inverse augmented reality share the same structure except that they have opposite observing directions and different observers. </a:t>
            </a:r>
          </a:p>
        </p:txBody>
      </p:sp>
      <p:sp>
        <p:nvSpPr>
          <p:cNvPr id="5" name="Rectangle 4"/>
          <p:cNvSpPr/>
          <p:nvPr/>
        </p:nvSpPr>
        <p:spPr>
          <a:xfrm>
            <a:off x="4034268" y="3723306"/>
            <a:ext cx="3479029" cy="369332"/>
          </a:xfrm>
          <a:prstGeom prst="rect">
            <a:avLst/>
          </a:prstGeom>
        </p:spPr>
        <p:txBody>
          <a:bodyPr wrap="none">
            <a:spAutoFit/>
          </a:bodyPr>
          <a:lstStyle/>
          <a:p>
            <a:r>
              <a:rPr lang="en-IN" b="1" dirty="0" smtClean="0"/>
              <a:t> </a:t>
            </a:r>
            <a:r>
              <a:rPr lang="en-IN" b="1" dirty="0"/>
              <a:t>Relationship between AR and IAR </a:t>
            </a:r>
          </a:p>
        </p:txBody>
      </p:sp>
    </p:spTree>
    <p:extLst>
      <p:ext uri="{BB962C8B-B14F-4D97-AF65-F5344CB8AC3E}">
        <p14:creationId xmlns:p14="http://schemas.microsoft.com/office/powerpoint/2010/main" val="2115285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650" y="682109"/>
            <a:ext cx="5477782" cy="646331"/>
          </a:xfrm>
          <a:prstGeom prst="rect">
            <a:avLst/>
          </a:prstGeom>
        </p:spPr>
        <p:txBody>
          <a:bodyPr wrap="none">
            <a:spAutoFit/>
          </a:bodyPr>
          <a:lstStyle/>
          <a:p>
            <a:r>
              <a:rPr lang="en-IN" sz="3600" dirty="0" smtClean="0">
                <a:latin typeface="Algerian" panose="04020705040A02060702" pitchFamily="82" charset="0"/>
              </a:rPr>
              <a:t> Mathematical Model </a:t>
            </a:r>
            <a:endParaRPr lang="en-IN" sz="3600" dirty="0">
              <a:latin typeface="Algerian" panose="04020705040A02060702" pitchFamily="82" charset="0"/>
            </a:endParaRPr>
          </a:p>
        </p:txBody>
      </p:sp>
      <p:sp>
        <p:nvSpPr>
          <p:cNvPr id="3" name="Rectangle 2"/>
          <p:cNvSpPr/>
          <p:nvPr/>
        </p:nvSpPr>
        <p:spPr>
          <a:xfrm>
            <a:off x="863525" y="1703338"/>
            <a:ext cx="10204525" cy="1938992"/>
          </a:xfrm>
          <a:prstGeom prst="rect">
            <a:avLst/>
          </a:prstGeom>
        </p:spPr>
        <p:txBody>
          <a:bodyPr wrap="square">
            <a:spAutoFit/>
          </a:bodyPr>
          <a:lstStyle/>
          <a:p>
            <a:r>
              <a:rPr lang="en-IN" sz="2400" dirty="0"/>
              <a:t> </a:t>
            </a:r>
            <a:r>
              <a:rPr lang="en-IN" sz="2400" dirty="0">
                <a:cs typeface="Times New Roman" panose="02020603050405020304" pitchFamily="18" charset="0"/>
              </a:rPr>
              <a:t>Take the visual AR and IAR as an example, the formulation for AR and IAR can be as follows.         </a:t>
            </a:r>
            <a:endParaRPr lang="en-IN" sz="2400" dirty="0" smtClean="0">
              <a:cs typeface="Times New Roman" panose="02020603050405020304" pitchFamily="18" charset="0"/>
            </a:endParaRPr>
          </a:p>
          <a:p>
            <a:r>
              <a:rPr lang="en-IN" sz="2400" dirty="0">
                <a:cs typeface="Times New Roman" panose="02020603050405020304" pitchFamily="18" charset="0"/>
              </a:rPr>
              <a:t> </a:t>
            </a:r>
            <a:r>
              <a:rPr lang="en-IN" sz="2400" dirty="0" smtClean="0">
                <a:cs typeface="Times New Roman" panose="02020603050405020304" pitchFamily="18" charset="0"/>
              </a:rPr>
              <a:t>          </a:t>
            </a:r>
            <a:r>
              <a:rPr lang="en-IN" sz="2400" dirty="0">
                <a:cs typeface="Times New Roman" panose="02020603050405020304" pitchFamily="18" charset="0"/>
              </a:rPr>
              <a:t>Let </a:t>
            </a:r>
            <a:r>
              <a:rPr lang="en-IN" sz="2400" dirty="0" smtClean="0">
                <a:cs typeface="Times New Roman" panose="02020603050405020304" pitchFamily="18" charset="0"/>
              </a:rPr>
              <a:t>O</a:t>
            </a:r>
            <a:r>
              <a:rPr lang="en-IN" sz="2400" baseline="-25000" dirty="0" smtClean="0">
                <a:cs typeface="Times New Roman" panose="02020603050405020304" pitchFamily="18" charset="0"/>
              </a:rPr>
              <a:t>R</a:t>
            </a:r>
            <a:r>
              <a:rPr lang="en-IN" sz="2400" dirty="0" smtClean="0">
                <a:cs typeface="Times New Roman" panose="02020603050405020304" pitchFamily="18" charset="0"/>
              </a:rPr>
              <a:t> </a:t>
            </a:r>
            <a:r>
              <a:rPr lang="en-IN" sz="2400" dirty="0">
                <a:cs typeface="Times New Roman" panose="02020603050405020304" pitchFamily="18" charset="0"/>
              </a:rPr>
              <a:t>denote the real objects, </a:t>
            </a:r>
            <a:r>
              <a:rPr lang="en-IN" sz="2400" dirty="0" smtClean="0">
                <a:cs typeface="Times New Roman" panose="02020603050405020304" pitchFamily="18" charset="0"/>
              </a:rPr>
              <a:t>O</a:t>
            </a:r>
            <a:r>
              <a:rPr lang="en-IN" sz="2400" baseline="-25000" dirty="0" smtClean="0">
                <a:cs typeface="Times New Roman" panose="02020603050405020304" pitchFamily="18" charset="0"/>
              </a:rPr>
              <a:t>H</a:t>
            </a:r>
            <a:r>
              <a:rPr lang="en-IN" sz="2400" dirty="0" smtClean="0">
                <a:cs typeface="Times New Roman" panose="02020603050405020304" pitchFamily="18" charset="0"/>
              </a:rPr>
              <a:t> </a:t>
            </a:r>
            <a:r>
              <a:rPr lang="en-IN" sz="2400" dirty="0">
                <a:cs typeface="Times New Roman" panose="02020603050405020304" pitchFamily="18" charset="0"/>
              </a:rPr>
              <a:t>the virtual objects, H the humans, A the virtual agents, then we get </a:t>
            </a:r>
            <a:r>
              <a:rPr lang="en-IN" sz="2400" dirty="0" smtClean="0">
                <a:cs typeface="Times New Roman" panose="02020603050405020304" pitchFamily="18" charset="0"/>
              </a:rPr>
              <a:t>equation </a:t>
            </a:r>
            <a:r>
              <a:rPr lang="en-IN" sz="2400" dirty="0">
                <a:cs typeface="Times New Roman" panose="02020603050405020304" pitchFamily="18" charset="0"/>
              </a:rPr>
              <a:t>as,  </a:t>
            </a:r>
            <a:endParaRPr lang="en-IN" sz="2400" dirty="0" smtClean="0">
              <a:cs typeface="Times New Roman" panose="02020603050405020304" pitchFamily="18" charset="0"/>
            </a:endParaRPr>
          </a:p>
          <a:p>
            <a:endParaRPr lang="en-IN" sz="2400" dirty="0">
              <a:cs typeface="Times New Roman" panose="02020603050405020304" pitchFamily="18" charset="0"/>
            </a:endParaRPr>
          </a:p>
        </p:txBody>
      </p:sp>
      <p:sp>
        <p:nvSpPr>
          <p:cNvPr id="6" name="TextBox 5"/>
          <p:cNvSpPr txBox="1"/>
          <p:nvPr/>
        </p:nvSpPr>
        <p:spPr>
          <a:xfrm>
            <a:off x="863525" y="4905375"/>
            <a:ext cx="9915525" cy="1569660"/>
          </a:xfrm>
          <a:prstGeom prst="rect">
            <a:avLst/>
          </a:prstGeom>
          <a:noFill/>
        </p:spPr>
        <p:txBody>
          <a:bodyPr wrap="square" rtlCol="0">
            <a:spAutoFit/>
          </a:bodyPr>
          <a:lstStyle/>
          <a:p>
            <a:r>
              <a:rPr lang="en-US" sz="2400" dirty="0">
                <a:cs typeface="Times New Roman" panose="02020603050405020304" pitchFamily="18" charset="0"/>
              </a:rPr>
              <a:t>where </a:t>
            </a:r>
            <a:r>
              <a:rPr lang="en-US" sz="2400" dirty="0" smtClean="0">
                <a:cs typeface="Times New Roman" panose="02020603050405020304" pitchFamily="18" charset="0"/>
              </a:rPr>
              <a:t>S</a:t>
            </a:r>
            <a:r>
              <a:rPr lang="en-US" sz="2400" baseline="-25000" dirty="0">
                <a:cs typeface="Times New Roman" panose="02020603050405020304" pitchFamily="18" charset="0"/>
              </a:rPr>
              <a:t>H</a:t>
            </a:r>
            <a:r>
              <a:rPr lang="en-US" sz="2400" dirty="0" smtClean="0">
                <a:cs typeface="Times New Roman" panose="02020603050405020304" pitchFamily="18" charset="0"/>
              </a:rPr>
              <a:t> </a:t>
            </a:r>
            <a:r>
              <a:rPr lang="en-US" sz="2400" dirty="0">
                <a:cs typeface="Times New Roman" panose="02020603050405020304" pitchFamily="18" charset="0"/>
              </a:rPr>
              <a:t>denotes the observation function of humans, and </a:t>
            </a:r>
            <a:r>
              <a:rPr lang="en-US" sz="2400" dirty="0" smtClean="0">
                <a:cs typeface="Times New Roman" panose="02020603050405020304" pitchFamily="18" charset="0"/>
              </a:rPr>
              <a:t>S</a:t>
            </a:r>
            <a:r>
              <a:rPr lang="en-US" sz="2400" baseline="-25000" dirty="0" smtClean="0">
                <a:cs typeface="Times New Roman" panose="02020603050405020304" pitchFamily="18" charset="0"/>
              </a:rPr>
              <a:t>A</a:t>
            </a:r>
            <a:r>
              <a:rPr lang="en-US" sz="2400" dirty="0" smtClean="0">
                <a:cs typeface="Times New Roman" panose="02020603050405020304" pitchFamily="18" charset="0"/>
              </a:rPr>
              <a:t> </a:t>
            </a:r>
            <a:r>
              <a:rPr lang="en-US" sz="2400" dirty="0">
                <a:cs typeface="Times New Roman" panose="02020603050405020304" pitchFamily="18" charset="0"/>
              </a:rPr>
              <a:t>denotes the observation function of virtual agents. </a:t>
            </a:r>
          </a:p>
          <a:p>
            <a:r>
              <a:rPr lang="en-US" sz="2400" dirty="0">
                <a:cs typeface="Times New Roman" panose="02020603050405020304" pitchFamily="18" charset="0"/>
              </a:rPr>
              <a:t> </a:t>
            </a:r>
          </a:p>
          <a:p>
            <a:r>
              <a:rPr lang="en-US" sz="2400" dirty="0">
                <a:cs typeface="Times New Roman" panose="02020603050405020304" pitchFamily="18" charset="0"/>
              </a:rPr>
              <a:t> </a:t>
            </a:r>
            <a:endParaRPr lang="en-IN" sz="2400" dirty="0">
              <a:cs typeface="Times New Roman" panose="02020603050405020304" pitchFamily="18" charset="0"/>
            </a:endParaRPr>
          </a:p>
        </p:txBody>
      </p:sp>
      <p:sp>
        <p:nvSpPr>
          <p:cNvPr id="5" name="Rectangle 4"/>
          <p:cNvSpPr/>
          <p:nvPr/>
        </p:nvSpPr>
        <p:spPr>
          <a:xfrm>
            <a:off x="4267200" y="3680596"/>
            <a:ext cx="3553097" cy="1200329"/>
          </a:xfrm>
          <a:prstGeom prst="rect">
            <a:avLst/>
          </a:prstGeom>
        </p:spPr>
        <p:txBody>
          <a:bodyPr wrap="square">
            <a:spAutoFit/>
          </a:bodyPr>
          <a:lstStyle/>
          <a:p>
            <a:pPr algn="ctr"/>
            <a:r>
              <a:rPr lang="en-IN" sz="2400" b="1" dirty="0">
                <a:cs typeface="Times New Roman" panose="02020603050405020304" pitchFamily="18" charset="0"/>
              </a:rPr>
              <a:t>AR </a:t>
            </a:r>
            <a:r>
              <a:rPr lang="en-IN" sz="2400" b="1" dirty="0" smtClean="0">
                <a:cs typeface="Times New Roman" panose="02020603050405020304" pitchFamily="18" charset="0"/>
              </a:rPr>
              <a:t>⇔ S</a:t>
            </a:r>
            <a:r>
              <a:rPr lang="en-IN" sz="2400" b="1" baseline="-25000" dirty="0" smtClean="0">
                <a:cs typeface="Times New Roman" panose="02020603050405020304" pitchFamily="18" charset="0"/>
              </a:rPr>
              <a:t>H</a:t>
            </a:r>
            <a:r>
              <a:rPr lang="en-IN" sz="2400" b="1" dirty="0" smtClean="0">
                <a:cs typeface="Times New Roman" panose="02020603050405020304" pitchFamily="18" charset="0"/>
              </a:rPr>
              <a:t>(O</a:t>
            </a:r>
            <a:r>
              <a:rPr lang="en-IN" sz="2400" b="1" baseline="-25000" dirty="0" smtClean="0">
                <a:cs typeface="Times New Roman" panose="02020603050405020304" pitchFamily="18" charset="0"/>
              </a:rPr>
              <a:t>R</a:t>
            </a:r>
            <a:r>
              <a:rPr lang="en-IN" sz="2400" b="1" dirty="0">
                <a:cs typeface="Times New Roman" panose="02020603050405020304" pitchFamily="18" charset="0"/>
              </a:rPr>
              <a:t> </a:t>
            </a:r>
            <a:r>
              <a:rPr lang="en-IN" sz="2400" b="1" dirty="0" smtClean="0">
                <a:cs typeface="Times New Roman" panose="02020603050405020304" pitchFamily="18" charset="0"/>
              </a:rPr>
              <a:t>, O</a:t>
            </a:r>
            <a:r>
              <a:rPr lang="en-IN" sz="2400" b="1" baseline="-25000" dirty="0" smtClean="0">
                <a:cs typeface="Times New Roman" panose="02020603050405020304" pitchFamily="18" charset="0"/>
              </a:rPr>
              <a:t>v</a:t>
            </a:r>
            <a:r>
              <a:rPr lang="en-IN" sz="2400" b="1" dirty="0" smtClean="0">
                <a:cs typeface="Times New Roman" panose="02020603050405020304" pitchFamily="18" charset="0"/>
              </a:rPr>
              <a:t> , A)</a:t>
            </a:r>
          </a:p>
          <a:p>
            <a:pPr algn="ctr"/>
            <a:r>
              <a:rPr lang="en-IN" sz="2400" b="1" dirty="0" smtClean="0">
                <a:cs typeface="Times New Roman" panose="02020603050405020304" pitchFamily="18" charset="0"/>
              </a:rPr>
              <a:t>IAR </a:t>
            </a:r>
            <a:r>
              <a:rPr lang="en-IN" sz="2400" b="1" dirty="0">
                <a:cs typeface="Times New Roman" panose="02020603050405020304" pitchFamily="18" charset="0"/>
              </a:rPr>
              <a:t>⇔ </a:t>
            </a:r>
            <a:r>
              <a:rPr lang="en-IN" sz="2400" b="1" dirty="0" smtClean="0">
                <a:cs typeface="Times New Roman" panose="02020603050405020304" pitchFamily="18" charset="0"/>
              </a:rPr>
              <a:t>S</a:t>
            </a:r>
            <a:r>
              <a:rPr lang="en-IN" sz="2400" b="1" baseline="-25000" dirty="0" smtClean="0">
                <a:cs typeface="Times New Roman" panose="02020603050405020304" pitchFamily="18" charset="0"/>
              </a:rPr>
              <a:t>A</a:t>
            </a:r>
            <a:r>
              <a:rPr lang="en-IN" sz="2400" b="1" dirty="0" smtClean="0">
                <a:cs typeface="Times New Roman" panose="02020603050405020304" pitchFamily="18" charset="0"/>
              </a:rPr>
              <a:t>(O</a:t>
            </a:r>
            <a:r>
              <a:rPr lang="en-IN" sz="2400" b="1" baseline="-25000" dirty="0">
                <a:cs typeface="Times New Roman" panose="02020603050405020304" pitchFamily="18" charset="0"/>
              </a:rPr>
              <a:t>H</a:t>
            </a:r>
            <a:r>
              <a:rPr lang="en-IN" sz="2400" b="1" dirty="0" smtClean="0">
                <a:cs typeface="Times New Roman" panose="02020603050405020304" pitchFamily="18" charset="0"/>
              </a:rPr>
              <a:t> </a:t>
            </a:r>
            <a:r>
              <a:rPr lang="en-IN" sz="2400" b="1" dirty="0">
                <a:cs typeface="Times New Roman" panose="02020603050405020304" pitchFamily="18" charset="0"/>
              </a:rPr>
              <a:t>, O</a:t>
            </a:r>
            <a:r>
              <a:rPr lang="en-IN" sz="2400" b="1" baseline="-25000" dirty="0">
                <a:cs typeface="Times New Roman" panose="02020603050405020304" pitchFamily="18" charset="0"/>
              </a:rPr>
              <a:t>v</a:t>
            </a:r>
            <a:r>
              <a:rPr lang="en-IN" sz="2400" b="1" dirty="0">
                <a:cs typeface="Times New Roman" panose="02020603050405020304" pitchFamily="18" charset="0"/>
              </a:rPr>
              <a:t> , </a:t>
            </a:r>
            <a:r>
              <a:rPr lang="en-IN" sz="2400" b="1" dirty="0" smtClean="0">
                <a:cs typeface="Times New Roman" panose="02020603050405020304" pitchFamily="18" charset="0"/>
              </a:rPr>
              <a:t>H)</a:t>
            </a:r>
            <a:endParaRPr lang="en-IN" sz="2400" b="1" dirty="0">
              <a:cs typeface="Times New Roman" panose="02020603050405020304" pitchFamily="18" charset="0"/>
            </a:endParaRPr>
          </a:p>
          <a:p>
            <a:pPr algn="ctr"/>
            <a:endParaRPr lang="en-IN" sz="2400" b="1" dirty="0" smtClean="0">
              <a:cs typeface="Times New Roman" panose="02020603050405020304" pitchFamily="18" charset="0"/>
            </a:endParaRPr>
          </a:p>
        </p:txBody>
      </p:sp>
    </p:spTree>
    <p:extLst>
      <p:ext uri="{BB962C8B-B14F-4D97-AF65-F5344CB8AC3E}">
        <p14:creationId xmlns:p14="http://schemas.microsoft.com/office/powerpoint/2010/main" val="3013005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216" y="285869"/>
            <a:ext cx="7021474" cy="646331"/>
          </a:xfrm>
          <a:prstGeom prst="rect">
            <a:avLst/>
          </a:prstGeom>
        </p:spPr>
        <p:txBody>
          <a:bodyPr wrap="none">
            <a:spAutoFit/>
          </a:bodyPr>
          <a:lstStyle/>
          <a:p>
            <a:r>
              <a:rPr lang="en-IN" sz="3600" dirty="0" smtClean="0">
                <a:latin typeface="Algerian" panose="04020705040A02060702" pitchFamily="82" charset="0"/>
              </a:rPr>
              <a:t>PHYSICAL PERSPECTIVE OF IAR </a:t>
            </a:r>
            <a:endParaRPr lang="en-IN" sz="36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84" y="1038770"/>
            <a:ext cx="7938288" cy="3028950"/>
          </a:xfrm>
          <a:prstGeom prst="rect">
            <a:avLst/>
          </a:prstGeom>
        </p:spPr>
      </p:pic>
      <p:sp>
        <p:nvSpPr>
          <p:cNvPr id="3" name="Rectangle 2"/>
          <p:cNvSpPr/>
          <p:nvPr/>
        </p:nvSpPr>
        <p:spPr>
          <a:xfrm>
            <a:off x="644434" y="4365878"/>
            <a:ext cx="10972799" cy="1938992"/>
          </a:xfrm>
          <a:prstGeom prst="rect">
            <a:avLst/>
          </a:prstGeom>
        </p:spPr>
        <p:txBody>
          <a:bodyPr wrap="square">
            <a:spAutoFit/>
          </a:bodyPr>
          <a:lstStyle/>
          <a:p>
            <a:pPr marL="342900" indent="-342900" algn="just">
              <a:buFont typeface="Wingdings" panose="05000000000000000000" pitchFamily="2" charset="2"/>
              <a:buChar char="Ø"/>
            </a:pPr>
            <a:r>
              <a:rPr lang="en-IN" sz="2000" dirty="0"/>
              <a:t>In this work, emphasize is on the equivalence of the virtual world and the physical world regarding the structure in physics. </a:t>
            </a:r>
            <a:endParaRPr lang="en-IN" sz="2000" dirty="0" smtClean="0"/>
          </a:p>
          <a:p>
            <a:pPr marL="342900" indent="-342900" algn="just">
              <a:buFont typeface="Wingdings" panose="05000000000000000000" pitchFamily="2" charset="2"/>
              <a:buChar char="Ø"/>
            </a:pPr>
            <a:r>
              <a:rPr lang="en-IN" sz="2000" dirty="0" smtClean="0"/>
              <a:t> </a:t>
            </a:r>
            <a:r>
              <a:rPr lang="en-IN" sz="2000" dirty="0"/>
              <a:t>IAR has the same important role as the traditional AR. It uses a deﬁnition called physical equivalence to elaborate the equivalence of the physical world and the virtual world. </a:t>
            </a:r>
            <a:endParaRPr lang="en-IN" sz="2000" dirty="0" smtClean="0"/>
          </a:p>
          <a:p>
            <a:pPr marL="342900" indent="-342900" algn="just">
              <a:buFont typeface="Wingdings" panose="05000000000000000000" pitchFamily="2" charset="2"/>
              <a:buChar char="Ø"/>
            </a:pPr>
            <a:r>
              <a:rPr lang="en-IN" sz="2000" dirty="0" smtClean="0"/>
              <a:t>This </a:t>
            </a:r>
            <a:r>
              <a:rPr lang="en-IN" sz="2000" dirty="0"/>
              <a:t>means the two worlds should be the same when talking about the physical structure, which can also be seen </a:t>
            </a:r>
            <a:r>
              <a:rPr lang="en-IN" sz="2000" dirty="0" smtClean="0"/>
              <a:t>in above equation. </a:t>
            </a:r>
            <a:endParaRPr lang="en-IN" sz="2000" dirty="0"/>
          </a:p>
        </p:txBody>
      </p:sp>
      <p:sp>
        <p:nvSpPr>
          <p:cNvPr id="5" name="Rectangle 4"/>
          <p:cNvSpPr/>
          <p:nvPr/>
        </p:nvSpPr>
        <p:spPr>
          <a:xfrm>
            <a:off x="3204415" y="3996546"/>
            <a:ext cx="5407058" cy="369332"/>
          </a:xfrm>
          <a:prstGeom prst="rect">
            <a:avLst/>
          </a:prstGeom>
        </p:spPr>
        <p:txBody>
          <a:bodyPr wrap="none">
            <a:spAutoFit/>
          </a:bodyPr>
          <a:lstStyle/>
          <a:p>
            <a:r>
              <a:rPr lang="en-IN" b="1" dirty="0"/>
              <a:t> Interaction between physical world and virtual world. </a:t>
            </a:r>
          </a:p>
        </p:txBody>
      </p:sp>
    </p:spTree>
    <p:extLst>
      <p:ext uri="{BB962C8B-B14F-4D97-AF65-F5344CB8AC3E}">
        <p14:creationId xmlns:p14="http://schemas.microsoft.com/office/powerpoint/2010/main" val="3547968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1960</TotalTime>
  <Words>1200</Words>
  <Application>Microsoft Office PowerPoint</Application>
  <PresentationFormat>Widescreen</PresentationFormat>
  <Paragraphs>145</Paragraphs>
  <Slides>18</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18</vt:i4>
      </vt:variant>
    </vt:vector>
  </HeadingPairs>
  <TitlesOfParts>
    <vt:vector size="34" baseType="lpstr">
      <vt:lpstr>Algerian</vt:lpstr>
      <vt:lpstr>Arial</vt:lpstr>
      <vt:lpstr>Bahnschrift SemiBold SemiConden</vt:lpstr>
      <vt:lpstr>Calibri</vt:lpstr>
      <vt:lpstr>Calibri Light</vt:lpstr>
      <vt:lpstr>Century Gothic</vt:lpstr>
      <vt:lpstr>Comic Sans MS</vt:lpstr>
      <vt:lpstr>DFKai-SB</vt:lpstr>
      <vt:lpstr>Eurostile BQ</vt:lpstr>
      <vt:lpstr>Open Sans</vt:lpstr>
      <vt:lpstr>Roboto Black</vt:lpstr>
      <vt:lpstr>Roboto Medium</vt:lpstr>
      <vt:lpstr>Segoe UI Black</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Rathi</dc:creator>
  <cp:lastModifiedBy>Neha Rathi</cp:lastModifiedBy>
  <cp:revision>63</cp:revision>
  <dcterms:created xsi:type="dcterms:W3CDTF">2019-08-07T16:55:51Z</dcterms:created>
  <dcterms:modified xsi:type="dcterms:W3CDTF">2020-02-09T17:41:59Z</dcterms:modified>
</cp:coreProperties>
</file>