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350" r:id="rId5"/>
    <p:sldId id="361" r:id="rId6"/>
    <p:sldId id="365" r:id="rId7"/>
    <p:sldId id="367" r:id="rId8"/>
    <p:sldId id="368" r:id="rId9"/>
    <p:sldId id="369" r:id="rId10"/>
    <p:sldId id="370" r:id="rId11"/>
    <p:sldId id="34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26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25, 2020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25, 2020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25, 2020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25, 2020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25, 2020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25, 2020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25, 2020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25, 2020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25, 2020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October 25, 2020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3"/>
            <a:ext cx="5491571" cy="1312818"/>
          </a:xfrm>
        </p:spPr>
        <p:txBody>
          <a:bodyPr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Capstone </a:t>
            </a:r>
            <a:r>
              <a:rPr lang="en-GB" sz="4400" b="1" dirty="0">
                <a:effectLst/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GB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Car Accident Severity: Seattle </a:t>
            </a:r>
            <a:endParaRPr lang="en-US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b="1" dirty="0"/>
              <a:t>NC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Road traffic injuries cause considerable economic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Road traffic accident caused most countries 3% of their GDP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Hence it is important to analyse the severity of accidents and their causes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E7BA26C-0763-4A05-952B-CA8087AE57E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842" r="5842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799551"/>
            <a:ext cx="4941477" cy="6108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1275472"/>
          </a:xfrm>
        </p:spPr>
        <p:txBody>
          <a:bodyPr/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Business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predict the severity of accidents happening on the roads of Seattle based on multiple attributes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891AA78-21F3-4B8C-8204-940749467284}"/>
              </a:ext>
            </a:extLst>
          </p:cNvPr>
          <p:cNvSpPr txBox="1">
            <a:spLocks/>
          </p:cNvSpPr>
          <p:nvPr/>
        </p:nvSpPr>
        <p:spPr>
          <a:xfrm>
            <a:off x="971550" y="3885562"/>
            <a:ext cx="4572001" cy="1275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Target Audience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Departments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Drivers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 Companies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Cab Companies etc.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A730BE7-4479-46B1-B145-9CB550D9179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842" r="5842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2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b="1" dirty="0">
                <a:effectLst/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Acquisition and Cleaning</a:t>
            </a:r>
            <a:endParaRPr lang="en-US" sz="4000" dirty="0">
              <a:latin typeface="Franklin Gothic Medium" panose="020B06030201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36355"/>
            <a:ext cx="4572001" cy="1275472"/>
          </a:xfrm>
        </p:spPr>
        <p:txBody>
          <a:bodyPr/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Data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is from Seattle Department of Transportation in CSV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is around 200,000 events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891AA78-21F3-4B8C-8204-940749467284}"/>
              </a:ext>
            </a:extLst>
          </p:cNvPr>
          <p:cNvSpPr txBox="1">
            <a:spLocks/>
          </p:cNvSpPr>
          <p:nvPr/>
        </p:nvSpPr>
        <p:spPr>
          <a:xfrm>
            <a:off x="971550" y="3495262"/>
            <a:ext cx="4572001" cy="17452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7CA655">
                  <a:lumMod val="75000"/>
                </a:srgb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CA655">
                    <a:lumMod val="75000"/>
                  </a:srgb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Data Cleaning &amp; Feature Selection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otal 37 attributes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attributes were chosen based on negative correlation with the severity – WEATHER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ROADCOND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LIGHTCOND,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VEHCOUNT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7CA655">
                  <a:lumMod val="75000"/>
                </a:srgb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7CA655">
                  <a:lumMod val="75000"/>
                </a:srgb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A730BE7-4479-46B1-B145-9CB550D9179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842" r="5842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7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547391"/>
            <a:ext cx="4941477" cy="942536"/>
          </a:xfrm>
        </p:spPr>
        <p:txBody>
          <a:bodyPr>
            <a:noAutofit/>
          </a:bodyPr>
          <a:lstStyle/>
          <a:p>
            <a:r>
              <a:rPr lang="en-GB" sz="4000" b="1" dirty="0">
                <a:effectLst/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Methodology</a:t>
            </a:r>
            <a:endParaRPr lang="en-US" sz="4000" dirty="0">
              <a:latin typeface="Franklin Gothic Medium" panose="020B06030201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143591"/>
            <a:ext cx="4572001" cy="467089"/>
          </a:xfrm>
        </p:spPr>
        <p:txBody>
          <a:bodyPr/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Data Analysis</a:t>
            </a:r>
          </a:p>
          <a:p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891AA78-21F3-4B8C-8204-940749467284}"/>
              </a:ext>
            </a:extLst>
          </p:cNvPr>
          <p:cNvSpPr txBox="1">
            <a:spLocks/>
          </p:cNvSpPr>
          <p:nvPr/>
        </p:nvSpPr>
        <p:spPr>
          <a:xfrm>
            <a:off x="952498" y="2151843"/>
            <a:ext cx="4572001" cy="942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b="1" dirty="0">
                <a:solidFill>
                  <a:srgbClr val="7CA655">
                    <a:lumMod val="75000"/>
                  </a:srgbClr>
                </a:solidFill>
                <a:latin typeface="Franklin Gothic Book"/>
              </a:rPr>
              <a:t>                        &amp;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CA655">
                    <a:lumMod val="75000"/>
                  </a:srgb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Preparation and Normalization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Balancing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&amp; change the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dtype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Normalize the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 Test Spilt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7CA655">
                  <a:lumMod val="75000"/>
                </a:srgb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7CA655">
                  <a:lumMod val="75000"/>
                </a:srgb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7CA655">
                  <a:lumMod val="75000"/>
                </a:srgb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7CA655">
                  <a:lumMod val="75000"/>
                </a:srgb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A730BE7-4479-46B1-B145-9CB550D9179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842" r="584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C76BCC8-9957-4426-B193-C919C1A31FE9}"/>
              </a:ext>
            </a:extLst>
          </p:cNvPr>
          <p:cNvSpPr txBox="1">
            <a:spLocks/>
          </p:cNvSpPr>
          <p:nvPr/>
        </p:nvSpPr>
        <p:spPr>
          <a:xfrm>
            <a:off x="952499" y="4621756"/>
            <a:ext cx="4572001" cy="1275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Modelling/ Classification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K-Nearest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Neighbours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(KNN)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 (DT)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 (LR)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1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1275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best model: combination of high F1-score, high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jaccard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similarity score and the smallest log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best performance is observed in Decision Tree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891AA78-21F3-4B8C-8204-940749467284}"/>
              </a:ext>
            </a:extLst>
          </p:cNvPr>
          <p:cNvSpPr txBox="1">
            <a:spLocks/>
          </p:cNvSpPr>
          <p:nvPr/>
        </p:nvSpPr>
        <p:spPr>
          <a:xfrm>
            <a:off x="971550" y="3561522"/>
            <a:ext cx="4572001" cy="17452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7CA655">
                  <a:lumMod val="75000"/>
                </a:srgb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7CA655">
                  <a:lumMod val="75000"/>
                </a:srgb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7CA655">
                  <a:lumMod val="75000"/>
                </a:srgb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A730BE7-4479-46B1-B145-9CB550D9179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842" r="584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56B9E0C-7666-4129-9AAD-B5086EB4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 and Discussion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577681F-6D5E-4E9E-8F86-83C9A2D83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004272"/>
              </p:ext>
            </p:extLst>
          </p:nvPr>
        </p:nvGraphicFramePr>
        <p:xfrm>
          <a:off x="539465" y="3930486"/>
          <a:ext cx="5547995" cy="852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3380">
                  <a:extLst>
                    <a:ext uri="{9D8B030D-6E8A-4147-A177-3AD203B41FA5}">
                      <a16:colId xmlns:a16="http://schemas.microsoft.com/office/drawing/2014/main" val="1674153265"/>
                    </a:ext>
                  </a:extLst>
                </a:gridCol>
                <a:gridCol w="1310005">
                  <a:extLst>
                    <a:ext uri="{9D8B030D-6E8A-4147-A177-3AD203B41FA5}">
                      <a16:colId xmlns:a16="http://schemas.microsoft.com/office/drawing/2014/main" val="106755764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4068039137"/>
                    </a:ext>
                  </a:extLst>
                </a:gridCol>
                <a:gridCol w="1296035">
                  <a:extLst>
                    <a:ext uri="{9D8B030D-6E8A-4147-A177-3AD203B41FA5}">
                      <a16:colId xmlns:a16="http://schemas.microsoft.com/office/drawing/2014/main" val="29787391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KNN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DT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7064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0.5999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0.6075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0.5233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4317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F1-Score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0.5953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0.5828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0.5139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8350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Jaccard similarity 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0.4684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0.5200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0.2869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7594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Log Loss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0.6811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8182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92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1275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predict the severity of the car accidents that will happen in Seattle based on the known conditions like weather, lighting conditions, road condition and vehicle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can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used by individuals and many sectors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Prepare them to ha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ndle the situation more effectively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891AA78-21F3-4B8C-8204-940749467284}"/>
              </a:ext>
            </a:extLst>
          </p:cNvPr>
          <p:cNvSpPr txBox="1">
            <a:spLocks/>
          </p:cNvSpPr>
          <p:nvPr/>
        </p:nvSpPr>
        <p:spPr>
          <a:xfrm>
            <a:off x="971550" y="3561522"/>
            <a:ext cx="4572001" cy="17452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7CA655">
                  <a:lumMod val="75000"/>
                </a:srgb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7CA655">
                  <a:lumMod val="75000"/>
                </a:srgb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7CA655">
                  <a:lumMod val="75000"/>
                </a:srgb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A730BE7-4479-46B1-B145-9CB550D9179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842" r="584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56B9E0C-7666-4129-9AAD-B5086EB4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2208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6C1BC97-586B-4972-BA4F-24B780FA46A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556" r="5556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104</TotalTime>
  <Words>269</Words>
  <Application>Microsoft Office PowerPoint</Application>
  <PresentationFormat>Widescreen</PresentationFormat>
  <Paragraphs>99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Franklin Gothic Book</vt:lpstr>
      <vt:lpstr>Franklin Gothic Demi</vt:lpstr>
      <vt:lpstr>Franklin Gothic Medium</vt:lpstr>
      <vt:lpstr>Wingdings</vt:lpstr>
      <vt:lpstr>Theme1</vt:lpstr>
      <vt:lpstr>Capstone Project – Car Accident Severity: Seattle </vt:lpstr>
      <vt:lpstr>Introduction</vt:lpstr>
      <vt:lpstr>Introduction</vt:lpstr>
      <vt:lpstr>Data Acquisition and Cleaning</vt:lpstr>
      <vt:lpstr>Methodology</vt:lpstr>
      <vt:lpstr>Result and Discussion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– Car Accident Severity </dc:title>
  <dc:creator>sourabh</dc:creator>
  <cp:lastModifiedBy>sourabh</cp:lastModifiedBy>
  <cp:revision>20</cp:revision>
  <dcterms:created xsi:type="dcterms:W3CDTF">2020-10-25T20:32:03Z</dcterms:created>
  <dcterms:modified xsi:type="dcterms:W3CDTF">2020-10-25T22:16:34Z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