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5"/>
  </p:notesMasterIdLst>
  <p:sldIdLst>
    <p:sldId id="257" r:id="rId3"/>
    <p:sldId id="260" r:id="rId4"/>
    <p:sldId id="304" r:id="rId5"/>
    <p:sldId id="291" r:id="rId6"/>
    <p:sldId id="303" r:id="rId7"/>
    <p:sldId id="292" r:id="rId8"/>
    <p:sldId id="305" r:id="rId9"/>
    <p:sldId id="307" r:id="rId10"/>
    <p:sldId id="308" r:id="rId11"/>
    <p:sldId id="309" r:id="rId12"/>
    <p:sldId id="275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>
        <p:scale>
          <a:sx n="80" d="100"/>
          <a:sy n="80" d="100"/>
        </p:scale>
        <p:origin x="252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AD5E1-B30A-4F03-9A5E-B7114BF94874}" type="datetimeFigureOut">
              <a:rPr lang="en-IN" smtClean="0"/>
              <a:t>20-01-2019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40C46-C677-4340-9D4E-732D60B508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89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895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C428FF-E08F-45DE-BAC9-258D4444EC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 W3" pitchFamily="124" charset="-128"/>
                <a:cs typeface="+mn-cs"/>
              </a:rPr>
              <a:pPr marL="0" marR="0" lvl="0" indent="0" algn="r" defTabSz="8895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ヒラギノ角ゴ Pro W3" pitchFamily="12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2" y="608438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7473" y="4306924"/>
            <a:ext cx="7408984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2133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0200" y="6082521"/>
            <a:ext cx="1825741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30" y="356634"/>
            <a:ext cx="918741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6" y="356633"/>
            <a:ext cx="1152972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1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949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423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2" y="608438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38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0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11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20/01/2019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4253" y="974760"/>
            <a:ext cx="11486969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359838" y="320570"/>
            <a:ext cx="11459013" cy="512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405" y="-4976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2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33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519488" algn="l" rtl="0" eaLnBrk="0" fontAlgn="base" hangingPunct="0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1038977" algn="l" rtl="0" eaLnBrk="0" fontAlgn="base" hangingPunct="0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558465" algn="l" rtl="0" eaLnBrk="0" fontAlgn="base" hangingPunct="0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2077952" algn="l" rtl="0" eaLnBrk="0" fontAlgn="base" hangingPunct="0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94808" indent="-194808" algn="l" defTabSz="2088776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391421" indent="-194808" algn="l" defTabSz="2088776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588032" indent="-194808" algn="l" defTabSz="2088776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779233" indent="-189398" algn="l" defTabSz="2088776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968629" indent="-187593" algn="l" defTabSz="2088776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488117" indent="-187593" algn="l" defTabSz="2088776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6pPr>
      <a:lvl7pPr marL="2007606" indent="-187593" algn="l" defTabSz="2088776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7pPr>
      <a:lvl8pPr marL="2527094" indent="-187593" algn="l" defTabSz="2088776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8pPr>
      <a:lvl9pPr marL="3046583" indent="-187593" algn="l" defTabSz="2088776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52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4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9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90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20" y="2381049"/>
            <a:ext cx="292236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7098" y="1159377"/>
            <a:ext cx="7415499" cy="1661993"/>
          </a:xfrm>
        </p:spPr>
        <p:txBody>
          <a:bodyPr/>
          <a:lstStyle/>
          <a:p>
            <a:pPr algn="ctr"/>
            <a:r>
              <a:rPr lang="en-US" sz="5400" b="1" dirty="0" smtClean="0">
                <a:solidFill>
                  <a:srgbClr val="ED8B00"/>
                </a:solidFill>
                <a:latin typeface="+mn-lt"/>
              </a:rPr>
              <a:t>RONAQ Co-Operative Bank</a:t>
            </a:r>
            <a:endParaRPr lang="en-US" sz="5400" b="1" dirty="0">
              <a:solidFill>
                <a:srgbClr val="ED8B00"/>
              </a:solidFill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08244" y="3334025"/>
            <a:ext cx="6955186" cy="3087849"/>
          </a:xfrm>
        </p:spPr>
        <p:txBody>
          <a:bodyPr/>
          <a:lstStyle/>
          <a:p>
            <a:pPr algn="ctr"/>
            <a:r>
              <a:rPr lang="en-US" sz="3733" dirty="0">
                <a:solidFill>
                  <a:srgbClr val="00B0B9"/>
                </a:solidFill>
              </a:rPr>
              <a:t>	</a:t>
            </a:r>
            <a:endParaRPr lang="en-US" sz="3733" b="1" dirty="0" smtClean="0">
              <a:solidFill>
                <a:srgbClr val="002060"/>
              </a:solidFill>
            </a:endParaRPr>
          </a:p>
          <a:p>
            <a:r>
              <a:rPr lang="en-US" dirty="0"/>
              <a:t>		</a:t>
            </a:r>
            <a:r>
              <a:rPr lang="en-US" sz="2400" b="1" dirty="0">
                <a:solidFill>
                  <a:srgbClr val="002060"/>
                </a:solidFill>
              </a:rPr>
              <a:t> GROUP 04</a:t>
            </a:r>
            <a:endParaRPr lang="en-US" sz="2400" dirty="0"/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	   </a:t>
            </a:r>
          </a:p>
          <a:p>
            <a:pPr marL="1371600" lvl="3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sz="2800" b="1" dirty="0" smtClean="0">
                <a:solidFill>
                  <a:srgbClr val="00B0F0"/>
                </a:solidFill>
              </a:rPr>
              <a:t>Our </a:t>
            </a:r>
            <a:r>
              <a:rPr lang="en-US" sz="2800" b="1" dirty="0">
                <a:solidFill>
                  <a:srgbClr val="00B0F0"/>
                </a:solidFill>
              </a:rPr>
              <a:t>Team:</a:t>
            </a:r>
          </a:p>
          <a:p>
            <a:pPr marL="1828800" lvl="4" indent="0">
              <a:buNone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</a:t>
            </a:r>
            <a:r>
              <a:rPr lang="en-US" sz="2800" b="1" dirty="0" smtClean="0">
                <a:solidFill>
                  <a:schemeClr val="accent1"/>
                </a:solidFill>
              </a:rPr>
              <a:t>M</a:t>
            </a:r>
            <a:r>
              <a:rPr lang="en-US" sz="2800" b="1" dirty="0">
                <a:solidFill>
                  <a:schemeClr val="accent1"/>
                </a:solidFill>
              </a:rPr>
              <a:t>. </a:t>
            </a:r>
            <a:r>
              <a:rPr lang="en-US" sz="2800" b="1" dirty="0" err="1">
                <a:solidFill>
                  <a:schemeClr val="accent1"/>
                </a:solidFill>
              </a:rPr>
              <a:t>Qasim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Charolia</a:t>
            </a:r>
            <a:endParaRPr lang="en-US" sz="2800" b="1" dirty="0">
              <a:solidFill>
                <a:schemeClr val="accent1"/>
              </a:solidFill>
            </a:endParaRPr>
          </a:p>
          <a:p>
            <a:pPr marL="1828800" lvl="4" indent="0">
              <a:buNone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</a:t>
            </a:r>
            <a:r>
              <a:rPr lang="en-US" sz="2800" b="1" dirty="0" smtClean="0">
                <a:solidFill>
                  <a:schemeClr val="accent1"/>
                </a:solidFill>
              </a:rPr>
              <a:t>      </a:t>
            </a:r>
            <a:r>
              <a:rPr lang="en-US" sz="2800" b="1" dirty="0" err="1" smtClean="0">
                <a:solidFill>
                  <a:schemeClr val="accent1"/>
                </a:solidFill>
              </a:rPr>
              <a:t>Neha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Bhutkar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pPr marL="1828800" lvl="4" indent="0">
              <a:buNone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</a:t>
            </a:r>
            <a:r>
              <a:rPr lang="en-US" sz="2800" b="1" dirty="0" smtClean="0">
                <a:solidFill>
                  <a:schemeClr val="accent1"/>
                </a:solidFill>
              </a:rPr>
              <a:t>  R</a:t>
            </a:r>
            <a:r>
              <a:rPr lang="en-IN" sz="2800" b="1" dirty="0" err="1" smtClean="0">
                <a:solidFill>
                  <a:schemeClr val="accent1"/>
                </a:solidFill>
              </a:rPr>
              <a:t>achel</a:t>
            </a:r>
            <a:r>
              <a:rPr lang="en-IN" sz="2800" b="1" dirty="0" smtClean="0">
                <a:solidFill>
                  <a:schemeClr val="accent1"/>
                </a:solidFill>
              </a:rPr>
              <a:t> Mathias</a:t>
            </a:r>
            <a:endParaRPr lang="en-US" sz="2800" b="1" dirty="0" smtClean="0">
              <a:solidFill>
                <a:schemeClr val="accent1"/>
              </a:solidFill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sz="3733" dirty="0">
              <a:solidFill>
                <a:srgbClr val="00B0B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5E1DC72-7FF9-40B1-8AE3-FAA174FE181C}"/>
              </a:ext>
            </a:extLst>
          </p:cNvPr>
          <p:cNvSpPr txBox="1"/>
          <p:nvPr/>
        </p:nvSpPr>
        <p:spPr>
          <a:xfrm>
            <a:off x="1177086" y="3800731"/>
            <a:ext cx="3265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F0"/>
                </a:solidFill>
                <a:latin typeface="Arial" pitchFamily="34" charset="0"/>
                <a:ea typeface="STKaiti"/>
              </a:rPr>
              <a:t>UNDER THE </a:t>
            </a:r>
            <a:r>
              <a:rPr lang="en-IN" sz="2000" b="1" dirty="0" smtClean="0">
                <a:solidFill>
                  <a:srgbClr val="00B0F0"/>
                </a:solidFill>
                <a:latin typeface="Arial" pitchFamily="34" charset="0"/>
                <a:ea typeface="STKaiti"/>
              </a:rPr>
              <a:t>GUIDANCE OF</a:t>
            </a:r>
            <a:r>
              <a:rPr lang="en-IN" sz="2000" dirty="0" smtClean="0">
                <a:solidFill>
                  <a:srgbClr val="00B0F0"/>
                </a:solidFill>
                <a:latin typeface="Arial" pitchFamily="34" charset="0"/>
                <a:ea typeface="STKaiti"/>
              </a:rPr>
              <a:t>: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>
                <a:solidFill>
                  <a:srgbClr val="7C7C7C"/>
                </a:solidFill>
                <a:latin typeface="Arial" pitchFamily="34" charset="0"/>
                <a:ea typeface="STKaiti"/>
              </a:rPr>
              <a:t> </a:t>
            </a:r>
            <a:r>
              <a:rPr lang="en-IN" sz="2400" dirty="0" err="1" smtClean="0">
                <a:solidFill>
                  <a:schemeClr val="accent1"/>
                </a:solidFill>
                <a:latin typeface="Arial" pitchFamily="34" charset="0"/>
                <a:ea typeface="STKaiti"/>
              </a:rPr>
              <a:t>Muskaan</a:t>
            </a:r>
            <a:r>
              <a:rPr lang="en-IN" sz="2400" dirty="0" smtClean="0">
                <a:solidFill>
                  <a:schemeClr val="accent1"/>
                </a:solidFill>
                <a:latin typeface="Arial" pitchFamily="34" charset="0"/>
                <a:ea typeface="STKaiti"/>
              </a:rPr>
              <a:t> </a:t>
            </a:r>
            <a:r>
              <a:rPr lang="en-IN" sz="2400" dirty="0" err="1" smtClean="0">
                <a:solidFill>
                  <a:schemeClr val="accent1"/>
                </a:solidFill>
                <a:latin typeface="Arial" pitchFamily="34" charset="0"/>
                <a:ea typeface="STKaiti"/>
              </a:rPr>
              <a:t>Gulrajani</a:t>
            </a:r>
            <a:endParaRPr lang="en-IN" sz="2400" dirty="0">
              <a:solidFill>
                <a:schemeClr val="accent1"/>
              </a:solidFill>
              <a:latin typeface="Arial" pitchFamily="34" charset="0"/>
              <a:ea typeface="STKaiti"/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FB5A9D2-0246-4D56-B99F-1AC5E5FE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8" y="320570"/>
            <a:ext cx="10699044" cy="2790251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800" b="1" dirty="0" smtClean="0"/>
              <a:t>THANK </a:t>
            </a:r>
            <a:r>
              <a:rPr lang="en-US" sz="4800" b="1" dirty="0"/>
              <a:t>YOU!!</a:t>
            </a:r>
            <a:endParaRPr lang="en-IN" sz="4800" dirty="0"/>
          </a:p>
        </p:txBody>
      </p:sp>
      <p:sp>
        <p:nvSpPr>
          <p:cNvPr id="2" name="Rectangle 1"/>
          <p:cNvSpPr/>
          <p:nvPr/>
        </p:nvSpPr>
        <p:spPr>
          <a:xfrm>
            <a:off x="5909953" y="32958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 smtClean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endParaRPr lang="en-US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solidFill>
                  <a:srgbClr val="ED8B00"/>
                </a:solidFill>
                <a:latin typeface="Comic Sans MS" panose="030F0702030302020204" pitchFamily="66" charset="0"/>
              </a:rPr>
              <a:t>    “</a:t>
            </a:r>
            <a:r>
              <a:rPr lang="en-US" b="1" dirty="0">
                <a:solidFill>
                  <a:srgbClr val="ED8B00"/>
                </a:solidFill>
                <a:latin typeface="Comic Sans MS" panose="030F0702030302020204" pitchFamily="66" charset="0"/>
              </a:rPr>
              <a:t>Talent wins games, but teamwork </a:t>
            </a:r>
            <a:r>
              <a:rPr lang="en-US" b="1" dirty="0" smtClean="0">
                <a:solidFill>
                  <a:srgbClr val="ED8B00"/>
                </a:solidFill>
                <a:latin typeface="Comic Sans MS" panose="030F0702030302020204" pitchFamily="66" charset="0"/>
              </a:rPr>
              <a:t>                and </a:t>
            </a:r>
            <a:r>
              <a:rPr lang="en-US" b="1" dirty="0">
                <a:solidFill>
                  <a:srgbClr val="ED8B00"/>
                </a:solidFill>
                <a:latin typeface="Comic Sans MS" panose="030F0702030302020204" pitchFamily="66" charset="0"/>
              </a:rPr>
              <a:t>intelligence </a:t>
            </a:r>
            <a:r>
              <a:rPr lang="en-US" b="1">
                <a:solidFill>
                  <a:srgbClr val="ED8B00"/>
                </a:solidFill>
                <a:latin typeface="Comic Sans MS" panose="030F0702030302020204" pitchFamily="66" charset="0"/>
              </a:rPr>
              <a:t>wins </a:t>
            </a:r>
            <a:r>
              <a:rPr lang="en-US" b="1" smtClean="0">
                <a:solidFill>
                  <a:srgbClr val="ED8B00"/>
                </a:solidFill>
                <a:latin typeface="Comic Sans MS" panose="030F0702030302020204" pitchFamily="66" charset="0"/>
              </a:rPr>
              <a:t>championships”</a:t>
            </a:r>
            <a:r>
              <a:rPr lang="en-US" b="1" smtClean="0">
                <a:solidFill>
                  <a:srgbClr val="FFC000"/>
                </a:solidFill>
                <a:latin typeface="Comic Sans MS" panose="030F0702030302020204" pitchFamily="66" charset="0"/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C96CBEE-ED8A-47EC-91B6-A5CF40891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Calibri" panose="020F0502020204030204" pitchFamily="34" charset="0"/>
              </a:rPr>
              <a:t>Introduction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Calibri" panose="020F0502020204030204" pitchFamily="34" charset="0"/>
              </a:rPr>
              <a:t>Scope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Calibri" panose="020F0502020204030204" pitchFamily="34" charset="0"/>
              </a:rPr>
              <a:t>Software tools used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Calibri" panose="020F0502020204030204" pitchFamily="34" charset="0"/>
              </a:rPr>
              <a:t>Technologies used for project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</a:rPr>
              <a:t>ER Diagram and workflow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</a:rPr>
              <a:t>User Interface Specification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</a:rPr>
              <a:t>Thank You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97E2F67-2F5A-4543-95C7-19EFDAC5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8" y="320570"/>
            <a:ext cx="10699044" cy="553998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  <a:cs typeface="Aharoni" panose="02010803020104030203" pitchFamily="2" charset="-79"/>
              </a:rPr>
              <a:t>Overview</a:t>
            </a:r>
            <a:endParaRPr lang="en-IN" sz="3600" b="1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936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RONAQ Co-Operative bank is a bank owned by its customers.  Co-operative banks work on the principle of  “No Profit No Loss”.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The main reason why  a  Co-Operative bank came into existence is it helps to uplift the middle class people and people working in rural areas.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Our project mainly focuses  on providing the services which will cater the basic financial needs of the rural areas, like online transactions and loan facility.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A user friendly interface for naïve users.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15175" y="534326"/>
            <a:ext cx="10699044" cy="553998"/>
          </a:xfrm>
        </p:spPr>
        <p:txBody>
          <a:bodyPr/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509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9ED4BC6-6E93-4C2D-8CF6-043312F8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To deliver 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a fully functional, customer centric, dynamic software </a:t>
            </a:r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</a:rPr>
              <a:t>p;roduct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IN" sz="2400" b="1" dirty="0" smtClean="0"/>
              <a:t>PRESENT </a:t>
            </a:r>
            <a:r>
              <a:rPr lang="en-IN" sz="2400" b="1" dirty="0"/>
              <a:t>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We are providing </a:t>
            </a:r>
            <a:r>
              <a:rPr lang="en-IN" sz="2400" dirty="0" smtClean="0"/>
              <a:t>basic financial services provided by any rural co-operative bank like, loan, money transfer etc.</a:t>
            </a:r>
            <a:endParaRPr lang="en-IN" sz="2400" dirty="0"/>
          </a:p>
          <a:p>
            <a:r>
              <a:rPr lang="en-IN" sz="2400" b="1" dirty="0"/>
              <a:t>FUTURE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We will focus </a:t>
            </a:r>
            <a:r>
              <a:rPr lang="en-IN" sz="2400" dirty="0" smtClean="0"/>
              <a:t>on</a:t>
            </a:r>
            <a:r>
              <a:rPr lang="en-IN" sz="2400" dirty="0" smtClean="0"/>
              <a:t> developing </a:t>
            </a:r>
            <a:r>
              <a:rPr lang="en-IN" sz="2400" dirty="0"/>
              <a:t>a software that </a:t>
            </a:r>
            <a:r>
              <a:rPr lang="en-IN" sz="2400" dirty="0" smtClean="0"/>
              <a:t>will cover other </a:t>
            </a:r>
            <a:r>
              <a:rPr lang="en-IN" sz="2400" dirty="0" smtClean="0"/>
              <a:t>than basic </a:t>
            </a:r>
            <a:r>
              <a:rPr lang="en-IN" sz="2400" dirty="0" smtClean="0"/>
              <a:t>services in a co-operative bank.</a:t>
            </a:r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C247E69-92BA-44FD-AED8-8F98DE6B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8" y="320570"/>
            <a:ext cx="10699044" cy="553998"/>
          </a:xfrm>
        </p:spPr>
        <p:txBody>
          <a:bodyPr/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endParaRPr lang="en-IN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5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8994D-C7F6-427D-8C44-02B29B79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				SOFTWARE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6DEAA4-C2F4-4546-B942-81A7F60E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Oracle 10g</a:t>
            </a:r>
          </a:p>
          <a:p>
            <a:r>
              <a:rPr lang="en-IN" dirty="0"/>
              <a:t>Eclipse Java EE for web Developers 2018.</a:t>
            </a:r>
          </a:p>
          <a:p>
            <a:r>
              <a:rPr lang="en-IN" dirty="0"/>
              <a:t>Tomcat server 8.0</a:t>
            </a:r>
          </a:p>
          <a:p>
            <a:r>
              <a:rPr lang="en-IN" dirty="0"/>
              <a:t>JAVA 8</a:t>
            </a:r>
          </a:p>
          <a:p>
            <a:r>
              <a:rPr lang="en-IN" dirty="0"/>
              <a:t>Spring MVC Hibernate</a:t>
            </a:r>
          </a:p>
          <a:p>
            <a:r>
              <a:rPr lang="en-IN" dirty="0"/>
              <a:t>HTML5, CSS3, JAVASCRIPT, BOOTSTRAP, jQuery</a:t>
            </a:r>
          </a:p>
          <a:p>
            <a:r>
              <a:rPr lang="en-IN" dirty="0"/>
              <a:t>GIT</a:t>
            </a:r>
          </a:p>
          <a:p>
            <a:r>
              <a:rPr lang="en-IN" dirty="0" smtClean="0"/>
              <a:t>APACHE MAVEN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0CA09C-6E8A-4AA5-ADD4-96E437B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36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86B66F9-B6A8-4C06-84B0-AC47E35F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RONAQ Co-operative bank</a:t>
            </a:r>
            <a:r>
              <a:rPr lang="en-US" sz="2400" dirty="0" smtClean="0"/>
              <a:t> </a:t>
            </a:r>
            <a:r>
              <a:rPr lang="en-US" sz="2400" dirty="0"/>
              <a:t>is developed using </a:t>
            </a:r>
            <a:r>
              <a:rPr lang="en-US" sz="2400" dirty="0" smtClean="0"/>
              <a:t>Agile.</a:t>
            </a:r>
            <a:endParaRPr lang="en-US" sz="2400" dirty="0"/>
          </a:p>
          <a:p>
            <a:r>
              <a:rPr lang="en-US" sz="2400" dirty="0"/>
              <a:t>We have implemented this project using Spring MVC framework to achieve  simplification and flexibility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Along with that we have used Hibernate, which is an ORM tool 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We </a:t>
            </a:r>
            <a:r>
              <a:rPr lang="en-US" sz="2400" dirty="0"/>
              <a:t>have even tried to implement it using </a:t>
            </a:r>
            <a:r>
              <a:rPr lang="en-US" sz="2400" dirty="0" err="1"/>
              <a:t>Dev</a:t>
            </a:r>
            <a:r>
              <a:rPr lang="en-US" sz="2400" dirty="0"/>
              <a:t>-Ops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We have used Apache Maven, a powerful project management tool, which supports uniform build.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5889944-F978-4145-A12B-7DCCD3DD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 Used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3351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  <a:r>
              <a:rPr lang="en-US" b="1" dirty="0" smtClean="0"/>
              <a:t>ER-DIAGRAM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85178BA-948F-40C2-B906-7557B563F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89" y="933491"/>
            <a:ext cx="10150648" cy="530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4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USER INTERFACE SPECIFICATION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26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9875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290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Comic Sans MS</vt:lpstr>
      <vt:lpstr>Geneva</vt:lpstr>
      <vt:lpstr>STKaiti</vt:lpstr>
      <vt:lpstr>Symbol</vt:lpstr>
      <vt:lpstr>Wingdings</vt:lpstr>
      <vt:lpstr>ヒラギノ角ゴ Pro W3</vt:lpstr>
      <vt:lpstr>L&amp;T Infotech</vt:lpstr>
      <vt:lpstr>Custom Design</vt:lpstr>
      <vt:lpstr>RONAQ Co-Operative Bank</vt:lpstr>
      <vt:lpstr>Overview</vt:lpstr>
      <vt:lpstr>                                                  INTRODUCTION</vt:lpstr>
      <vt:lpstr>SCOPE</vt:lpstr>
      <vt:lpstr>    SOFTWARE TOOLS USED</vt:lpstr>
      <vt:lpstr>Technologies  Used</vt:lpstr>
      <vt:lpstr>                                                 ER-DIAGRAM</vt:lpstr>
      <vt:lpstr>USER INTERFACE SPECIFICATION</vt:lpstr>
      <vt:lpstr>PowerPoint Presentation</vt:lpstr>
      <vt:lpstr>PowerPoint Presentation</vt:lpstr>
      <vt:lpstr>    THANK YOU!!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AGRICOM</dc:title>
  <dc:creator>Sudesh Karkhile</dc:creator>
  <cp:lastModifiedBy>sampada b</cp:lastModifiedBy>
  <cp:revision>83</cp:revision>
  <dcterms:created xsi:type="dcterms:W3CDTF">2018-12-02T10:03:46Z</dcterms:created>
  <dcterms:modified xsi:type="dcterms:W3CDTF">2019-01-20T17:59:38Z</dcterms:modified>
</cp:coreProperties>
</file>