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anva Sans Bold" charset="1" panose="020B08030305010401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983593" y="3200817"/>
            <a:ext cx="10320814" cy="3675816"/>
          </a:xfrm>
          <a:prstGeom prst="rect">
            <a:avLst/>
          </a:prstGeom>
        </p:spPr>
        <p:txBody>
          <a:bodyPr anchor="t" rtlCol="false" tIns="0" lIns="0" bIns="0" rIns="0">
            <a:spAutoFit/>
          </a:bodyPr>
          <a:lstStyle/>
          <a:p>
            <a:pPr algn="ctr">
              <a:lnSpc>
                <a:spcPts val="14745"/>
              </a:lnSpc>
            </a:pPr>
            <a:r>
              <a:rPr lang="en-US" sz="10532" b="true">
                <a:solidFill>
                  <a:srgbClr val="000000"/>
                </a:solidFill>
                <a:latin typeface="Canva Sans Bold"/>
                <a:ea typeface="Canva Sans Bold"/>
                <a:cs typeface="Canva Sans Bold"/>
                <a:sym typeface="Canva Sans Bold"/>
              </a:rPr>
              <a:t>Pandas data</a:t>
            </a:r>
          </a:p>
          <a:p>
            <a:pPr algn="ctr">
              <a:lnSpc>
                <a:spcPts val="14745"/>
              </a:lnSpc>
            </a:pPr>
            <a:r>
              <a:rPr lang="en-US" sz="10532" b="true">
                <a:solidFill>
                  <a:srgbClr val="000000"/>
                </a:solidFill>
                <a:latin typeface="Canva Sans Bold"/>
                <a:ea typeface="Canva Sans Bold"/>
                <a:cs typeface="Canva Sans Bold"/>
                <a:sym typeface="Canva Sans Bold"/>
              </a:rPr>
              <a:t>analysis project</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33450"/>
            <a:ext cx="6213991" cy="887095"/>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000000"/>
                </a:solidFill>
                <a:latin typeface="Canva Sans Bold"/>
                <a:ea typeface="Canva Sans Bold"/>
                <a:cs typeface="Canva Sans Bold"/>
                <a:sym typeface="Canva Sans Bold"/>
              </a:rPr>
              <a:t>Univariate Analysis</a:t>
            </a:r>
          </a:p>
        </p:txBody>
      </p:sp>
      <p:sp>
        <p:nvSpPr>
          <p:cNvPr name="TextBox 3" id="3"/>
          <p:cNvSpPr txBox="true"/>
          <p:nvPr/>
        </p:nvSpPr>
        <p:spPr>
          <a:xfrm rot="0">
            <a:off x="1915716" y="2225421"/>
            <a:ext cx="5326975"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Statistical analysis</a:t>
            </a:r>
          </a:p>
        </p:txBody>
      </p:sp>
      <p:sp>
        <p:nvSpPr>
          <p:cNvPr name="TextBox 4" id="4"/>
          <p:cNvSpPr txBox="true"/>
          <p:nvPr/>
        </p:nvSpPr>
        <p:spPr>
          <a:xfrm rot="0">
            <a:off x="2604807" y="3432556"/>
            <a:ext cx="16230600" cy="478091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S</a:t>
            </a:r>
            <a:r>
              <a:rPr lang="en-US" b="true" sz="3399">
                <a:solidFill>
                  <a:srgbClr val="000000"/>
                </a:solidFill>
                <a:latin typeface="Canva Sans Bold"/>
                <a:ea typeface="Canva Sans Bold"/>
                <a:cs typeface="Canva Sans Bold"/>
                <a:sym typeface="Canva Sans Bold"/>
              </a:rPr>
              <a:t>alary</a:t>
            </a:r>
            <a:r>
              <a:rPr lang="en-US" sz="3399">
                <a:solidFill>
                  <a:srgbClr val="000000"/>
                </a:solidFill>
                <a:latin typeface="Canva Sans"/>
                <a:ea typeface="Canva Sans"/>
                <a:cs typeface="Canva Sans"/>
                <a:sym typeface="Canva Sans"/>
              </a:rPr>
              <a:t>:</a:t>
            </a:r>
          </a:p>
          <a:p>
            <a:pPr algn="l">
              <a:lnSpc>
                <a:spcPts val="4759"/>
              </a:lnSpc>
              <a:spcBef>
                <a:spcPct val="0"/>
              </a:spcBef>
            </a:pPr>
          </a:p>
          <a:p>
            <a:pPr algn="l">
              <a:lnSpc>
                <a:spcPts val="4759"/>
              </a:lnSpc>
              <a:spcBef>
                <a:spcPct val="0"/>
              </a:spcBef>
            </a:pPr>
            <a:r>
              <a:rPr lang="en-US" sz="3399">
                <a:solidFill>
                  <a:srgbClr val="000000"/>
                </a:solidFill>
                <a:latin typeface="Canva Sans"/>
                <a:ea typeface="Canva Sans"/>
                <a:cs typeface="Canva Sans"/>
                <a:sym typeface="Canva Sans"/>
              </a:rPr>
              <a:t>Mean: ₹695,387</a:t>
            </a:r>
          </a:p>
          <a:p>
            <a:pPr algn="l">
              <a:lnSpc>
                <a:spcPts val="4759"/>
              </a:lnSpc>
              <a:spcBef>
                <a:spcPct val="0"/>
              </a:spcBef>
            </a:pPr>
            <a:r>
              <a:rPr lang="en-US" sz="3399">
                <a:solidFill>
                  <a:srgbClr val="000000"/>
                </a:solidFill>
                <a:latin typeface="Canva Sans"/>
                <a:ea typeface="Canva Sans"/>
                <a:cs typeface="Canva Sans"/>
                <a:sym typeface="Canva Sans"/>
              </a:rPr>
              <a:t>Median: ₹500,000</a:t>
            </a:r>
          </a:p>
          <a:p>
            <a:pPr algn="l">
              <a:lnSpc>
                <a:spcPts val="4759"/>
              </a:lnSpc>
              <a:spcBef>
                <a:spcPct val="0"/>
              </a:spcBef>
            </a:pPr>
            <a:r>
              <a:rPr lang="en-US" sz="3399">
                <a:solidFill>
                  <a:srgbClr val="000000"/>
                </a:solidFill>
                <a:latin typeface="Canva Sans"/>
                <a:ea typeface="Canva Sans"/>
                <a:cs typeface="Canva Sans"/>
                <a:sym typeface="Canva Sans"/>
              </a:rPr>
              <a:t>Mode: ₹300,000</a:t>
            </a:r>
          </a:p>
          <a:p>
            <a:pPr algn="l">
              <a:lnSpc>
                <a:spcPts val="4759"/>
              </a:lnSpc>
              <a:spcBef>
                <a:spcPct val="0"/>
              </a:spcBef>
            </a:pPr>
            <a:r>
              <a:rPr lang="en-US" sz="3399">
                <a:solidFill>
                  <a:srgbClr val="000000"/>
                </a:solidFill>
                <a:latin typeface="Canva Sans"/>
                <a:ea typeface="Canva Sans"/>
                <a:cs typeface="Canva Sans"/>
                <a:sym typeface="Canva Sans"/>
              </a:rPr>
              <a:t>Standard Deviation: ₹884,399, indicating a wide range of salaries with significant variability.</a:t>
            </a:r>
          </a:p>
          <a:p>
            <a:pPr algn="l">
              <a:lnSpc>
                <a:spcPts val="47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27627" y="4165020"/>
            <a:ext cx="7264182" cy="5552065"/>
          </a:xfrm>
          <a:custGeom>
            <a:avLst/>
            <a:gdLst/>
            <a:ahLst/>
            <a:cxnLst/>
            <a:rect r="r" b="b" t="t" l="l"/>
            <a:pathLst>
              <a:path h="5552065" w="7264182">
                <a:moveTo>
                  <a:pt x="0" y="0"/>
                </a:moveTo>
                <a:lnTo>
                  <a:pt x="7264182" y="0"/>
                </a:lnTo>
                <a:lnTo>
                  <a:pt x="7264182" y="5552065"/>
                </a:lnTo>
                <a:lnTo>
                  <a:pt x="0" y="5552065"/>
                </a:lnTo>
                <a:lnTo>
                  <a:pt x="0" y="0"/>
                </a:lnTo>
                <a:close/>
              </a:path>
            </a:pathLst>
          </a:custGeom>
          <a:blipFill>
            <a:blip r:embed="rId2"/>
            <a:stretch>
              <a:fillRect l="-6144" t="-1701" r="-8130" b="-5762"/>
            </a:stretch>
          </a:blipFill>
        </p:spPr>
      </p:sp>
      <p:sp>
        <p:nvSpPr>
          <p:cNvPr name="TextBox 3" id="3"/>
          <p:cNvSpPr txBox="true"/>
          <p:nvPr/>
        </p:nvSpPr>
        <p:spPr>
          <a:xfrm rot="0">
            <a:off x="1028700" y="250190"/>
            <a:ext cx="4244578"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Visual Analysis</a:t>
            </a:r>
          </a:p>
        </p:txBody>
      </p:sp>
      <p:sp>
        <p:nvSpPr>
          <p:cNvPr name="TextBox 4" id="4"/>
          <p:cNvSpPr txBox="true"/>
          <p:nvPr/>
        </p:nvSpPr>
        <p:spPr>
          <a:xfrm rot="0">
            <a:off x="1627627" y="1214176"/>
            <a:ext cx="1693902" cy="580389"/>
          </a:xfrm>
          <a:prstGeom prst="rect">
            <a:avLst/>
          </a:prstGeom>
        </p:spPr>
        <p:txBody>
          <a:bodyPr anchor="t" rtlCol="false" tIns="0" lIns="0" bIns="0" rIns="0">
            <a:spAutoFit/>
          </a:bodyPr>
          <a:lstStyle/>
          <a:p>
            <a:pPr algn="ctr">
              <a:lnSpc>
                <a:spcPts val="4760"/>
              </a:lnSpc>
            </a:pPr>
            <a:r>
              <a:rPr lang="en-US" sz="3400" b="true">
                <a:solidFill>
                  <a:srgbClr val="000000"/>
                </a:solidFill>
                <a:latin typeface="Canva Sans Bold"/>
                <a:ea typeface="Canva Sans Bold"/>
                <a:cs typeface="Canva Sans Bold"/>
                <a:sym typeface="Canva Sans Bold"/>
              </a:rPr>
              <a:t>Bar plot</a:t>
            </a:r>
          </a:p>
        </p:txBody>
      </p:sp>
      <p:sp>
        <p:nvSpPr>
          <p:cNvPr name="TextBox 5" id="5"/>
          <p:cNvSpPr txBox="true"/>
          <p:nvPr/>
        </p:nvSpPr>
        <p:spPr>
          <a:xfrm rot="0">
            <a:off x="1627627" y="1975540"/>
            <a:ext cx="17090147" cy="11804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Bar plots are used to visualize the distribution of categorical data, comparing frequencies or aggregated measures such as mean or median across categories.</a:t>
            </a:r>
          </a:p>
        </p:txBody>
      </p:sp>
      <p:sp>
        <p:nvSpPr>
          <p:cNvPr name="TextBox 6" id="6"/>
          <p:cNvSpPr txBox="true"/>
          <p:nvPr/>
        </p:nvSpPr>
        <p:spPr>
          <a:xfrm rot="0">
            <a:off x="1627627" y="3336980"/>
            <a:ext cx="4830008"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plt.boxplot(df['Salary'])</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05167"/>
            <a:ext cx="2202180"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Histogram</a:t>
            </a:r>
          </a:p>
        </p:txBody>
      </p:sp>
      <p:sp>
        <p:nvSpPr>
          <p:cNvPr name="TextBox 3" id="3"/>
          <p:cNvSpPr txBox="true"/>
          <p:nvPr/>
        </p:nvSpPr>
        <p:spPr>
          <a:xfrm rot="0">
            <a:off x="1028700" y="1492849"/>
            <a:ext cx="17259300" cy="11804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Histograms are used to understand the distribution of numerical data by dividing it into bins and visualizing the frequency of data points in each bin.</a:t>
            </a:r>
          </a:p>
        </p:txBody>
      </p:sp>
      <p:sp>
        <p:nvSpPr>
          <p:cNvPr name="TextBox 4" id="4"/>
          <p:cNvSpPr txBox="true"/>
          <p:nvPr/>
        </p:nvSpPr>
        <p:spPr>
          <a:xfrm rot="0">
            <a:off x="1028700" y="3319780"/>
            <a:ext cx="5229939" cy="35807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for i in num:</a:t>
            </a:r>
          </a:p>
          <a:p>
            <a:pPr algn="l">
              <a:lnSpc>
                <a:spcPts val="4759"/>
              </a:lnSpc>
              <a:spcBef>
                <a:spcPct val="0"/>
              </a:spcBef>
            </a:pPr>
            <a:r>
              <a:rPr lang="en-US" sz="3399">
                <a:solidFill>
                  <a:srgbClr val="000000"/>
                </a:solidFill>
                <a:latin typeface="Canva Sans"/>
                <a:ea typeface="Canva Sans"/>
                <a:cs typeface="Canva Sans"/>
                <a:sym typeface="Canva Sans"/>
              </a:rPr>
              <a:t>  plt.hist(df[i])</a:t>
            </a:r>
          </a:p>
          <a:p>
            <a:pPr algn="l">
              <a:lnSpc>
                <a:spcPts val="4759"/>
              </a:lnSpc>
              <a:spcBef>
                <a:spcPct val="0"/>
              </a:spcBef>
            </a:pPr>
            <a:r>
              <a:rPr lang="en-US" sz="3399">
                <a:solidFill>
                  <a:srgbClr val="000000"/>
                </a:solidFill>
                <a:latin typeface="Canva Sans"/>
                <a:ea typeface="Canva Sans"/>
                <a:cs typeface="Canva Sans"/>
                <a:sym typeface="Canva Sans"/>
              </a:rPr>
              <a:t>  plt.title(f'hist plot of {i}')</a:t>
            </a:r>
          </a:p>
          <a:p>
            <a:pPr algn="l">
              <a:lnSpc>
                <a:spcPts val="4759"/>
              </a:lnSpc>
              <a:spcBef>
                <a:spcPct val="0"/>
              </a:spcBef>
            </a:pPr>
            <a:r>
              <a:rPr lang="en-US" sz="3399">
                <a:solidFill>
                  <a:srgbClr val="000000"/>
                </a:solidFill>
                <a:latin typeface="Canva Sans"/>
                <a:ea typeface="Canva Sans"/>
                <a:cs typeface="Canva Sans"/>
                <a:sym typeface="Canva Sans"/>
              </a:rPr>
              <a:t>  plt.xlabel(f'{i}')</a:t>
            </a:r>
          </a:p>
          <a:p>
            <a:pPr algn="l">
              <a:lnSpc>
                <a:spcPts val="4759"/>
              </a:lnSpc>
              <a:spcBef>
                <a:spcPct val="0"/>
              </a:spcBef>
            </a:pPr>
            <a:r>
              <a:rPr lang="en-US" sz="3399">
                <a:solidFill>
                  <a:srgbClr val="000000"/>
                </a:solidFill>
                <a:latin typeface="Canva Sans"/>
                <a:ea typeface="Canva Sans"/>
                <a:cs typeface="Canva Sans"/>
                <a:sym typeface="Canva Sans"/>
              </a:rPr>
              <a:t>  plt.ylabel('frequency')</a:t>
            </a:r>
          </a:p>
          <a:p>
            <a:pPr algn="l">
              <a:lnSpc>
                <a:spcPts val="4759"/>
              </a:lnSpc>
              <a:spcBef>
                <a:spcPct val="0"/>
              </a:spcBef>
            </a:pPr>
            <a:r>
              <a:rPr lang="en-US" sz="3399">
                <a:solidFill>
                  <a:srgbClr val="000000"/>
                </a:solidFill>
                <a:latin typeface="Canva Sans"/>
                <a:ea typeface="Canva Sans"/>
                <a:cs typeface="Canva Sans"/>
                <a:sym typeface="Canva Sans"/>
              </a:rPr>
              <a:t>  plt.show()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180469"/>
            <a:ext cx="7348726" cy="5926061"/>
          </a:xfrm>
          <a:custGeom>
            <a:avLst/>
            <a:gdLst/>
            <a:ahLst/>
            <a:cxnLst/>
            <a:rect r="r" b="b" t="t" l="l"/>
            <a:pathLst>
              <a:path h="5926061" w="7348726">
                <a:moveTo>
                  <a:pt x="0" y="0"/>
                </a:moveTo>
                <a:lnTo>
                  <a:pt x="7348726" y="0"/>
                </a:lnTo>
                <a:lnTo>
                  <a:pt x="7348726" y="5926062"/>
                </a:lnTo>
                <a:lnTo>
                  <a:pt x="0" y="5926062"/>
                </a:lnTo>
                <a:lnTo>
                  <a:pt x="0" y="0"/>
                </a:lnTo>
                <a:close/>
              </a:path>
            </a:pathLst>
          </a:custGeom>
          <a:blipFill>
            <a:blip r:embed="rId2"/>
            <a:stretch>
              <a:fillRect l="0" t="0" r="0" b="0"/>
            </a:stretch>
          </a:blipFill>
        </p:spPr>
      </p:sp>
      <p:sp>
        <p:nvSpPr>
          <p:cNvPr name="TextBox 3" id="3"/>
          <p:cNvSpPr txBox="true"/>
          <p:nvPr/>
        </p:nvSpPr>
        <p:spPr>
          <a:xfrm rot="0">
            <a:off x="277576" y="962025"/>
            <a:ext cx="6510499" cy="580389"/>
          </a:xfrm>
          <a:prstGeom prst="rect">
            <a:avLst/>
          </a:prstGeom>
        </p:spPr>
        <p:txBody>
          <a:bodyPr anchor="t" rtlCol="false" tIns="0" lIns="0" bIns="0" rIns="0">
            <a:spAutoFit/>
          </a:bodyPr>
          <a:lstStyle/>
          <a:p>
            <a:pPr algn="ctr">
              <a:lnSpc>
                <a:spcPts val="4760"/>
              </a:lnSpc>
            </a:pPr>
            <a:r>
              <a:rPr lang="en-US" sz="3400" b="true">
                <a:solidFill>
                  <a:srgbClr val="000000"/>
                </a:solidFill>
                <a:latin typeface="Canva Sans Bold"/>
                <a:ea typeface="Canva Sans Bold"/>
                <a:cs typeface="Canva Sans Bold"/>
                <a:sym typeface="Canva Sans Bold"/>
              </a:rPr>
              <a:t>Salary distribution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428719"/>
            <a:ext cx="7409909" cy="5921770"/>
          </a:xfrm>
          <a:custGeom>
            <a:avLst/>
            <a:gdLst/>
            <a:ahLst/>
            <a:cxnLst/>
            <a:rect r="r" b="b" t="t" l="l"/>
            <a:pathLst>
              <a:path h="5921770" w="7409909">
                <a:moveTo>
                  <a:pt x="0" y="0"/>
                </a:moveTo>
                <a:lnTo>
                  <a:pt x="7409909" y="0"/>
                </a:lnTo>
                <a:lnTo>
                  <a:pt x="7409909" y="5921770"/>
                </a:lnTo>
                <a:lnTo>
                  <a:pt x="0" y="5921770"/>
                </a:lnTo>
                <a:lnTo>
                  <a:pt x="0" y="0"/>
                </a:lnTo>
                <a:close/>
              </a:path>
            </a:pathLst>
          </a:custGeom>
          <a:blipFill>
            <a:blip r:embed="rId2"/>
            <a:stretch>
              <a:fillRect l="0" t="0" r="0" b="0"/>
            </a:stretch>
          </a:blipFill>
        </p:spPr>
      </p:sp>
      <p:sp>
        <p:nvSpPr>
          <p:cNvPr name="TextBox 3" id="3"/>
          <p:cNvSpPr txBox="true"/>
          <p:nvPr/>
        </p:nvSpPr>
        <p:spPr>
          <a:xfrm rot="0">
            <a:off x="1028700" y="962025"/>
            <a:ext cx="2619851"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salary rating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4117734"/>
            <a:ext cx="7151642" cy="5854268"/>
          </a:xfrm>
          <a:custGeom>
            <a:avLst/>
            <a:gdLst/>
            <a:ahLst/>
            <a:cxnLst/>
            <a:rect r="r" b="b" t="t" l="l"/>
            <a:pathLst>
              <a:path h="5854268" w="7151642">
                <a:moveTo>
                  <a:pt x="0" y="0"/>
                </a:moveTo>
                <a:lnTo>
                  <a:pt x="7151642" y="0"/>
                </a:lnTo>
                <a:lnTo>
                  <a:pt x="7151642" y="5854268"/>
                </a:lnTo>
                <a:lnTo>
                  <a:pt x="0" y="5854268"/>
                </a:lnTo>
                <a:lnTo>
                  <a:pt x="0" y="0"/>
                </a:lnTo>
                <a:close/>
              </a:path>
            </a:pathLst>
          </a:custGeom>
          <a:blipFill>
            <a:blip r:embed="rId2"/>
            <a:stretch>
              <a:fillRect l="0" t="0" r="0" b="0"/>
            </a:stretch>
          </a:blipFill>
        </p:spPr>
      </p:sp>
      <p:sp>
        <p:nvSpPr>
          <p:cNvPr name="TextBox 3" id="3"/>
          <p:cNvSpPr txBox="true"/>
          <p:nvPr/>
        </p:nvSpPr>
        <p:spPr>
          <a:xfrm rot="0">
            <a:off x="664481" y="448310"/>
            <a:ext cx="2417445"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Correlation</a:t>
            </a:r>
          </a:p>
        </p:txBody>
      </p:sp>
      <p:sp>
        <p:nvSpPr>
          <p:cNvPr name="TextBox 4" id="4"/>
          <p:cNvSpPr txBox="true"/>
          <p:nvPr/>
        </p:nvSpPr>
        <p:spPr>
          <a:xfrm rot="0">
            <a:off x="664481" y="1259004"/>
            <a:ext cx="16230600" cy="11804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A correlation heatmap visualizes the relationships between numerical variables, helping to identify features that strongly influence each other</a:t>
            </a:r>
          </a:p>
        </p:txBody>
      </p:sp>
      <p:sp>
        <p:nvSpPr>
          <p:cNvPr name="TextBox 5" id="5"/>
          <p:cNvSpPr txBox="true"/>
          <p:nvPr/>
        </p:nvSpPr>
        <p:spPr>
          <a:xfrm rot="0">
            <a:off x="664481" y="2655031"/>
            <a:ext cx="6608088"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cor=df.corr(numeric_only=True)</a:t>
            </a:r>
          </a:p>
          <a:p>
            <a:pPr algn="ctr">
              <a:lnSpc>
                <a:spcPts val="4759"/>
              </a:lnSpc>
              <a:spcBef>
                <a:spcPct val="0"/>
              </a:spcBef>
            </a:pPr>
            <a:r>
              <a:rPr lang="en-US" sz="3399">
                <a:solidFill>
                  <a:srgbClr val="000000"/>
                </a:solidFill>
                <a:latin typeface="Canva Sans"/>
                <a:ea typeface="Canva Sans"/>
                <a:cs typeface="Canva Sans"/>
                <a:sym typeface="Canva Sans"/>
              </a:rPr>
              <a:t>sns.heatmap(cor,annot=True)</a:t>
            </a: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23925"/>
            <a:ext cx="2825948" cy="920116"/>
          </a:xfrm>
          <a:prstGeom prst="rect">
            <a:avLst/>
          </a:prstGeom>
        </p:spPr>
        <p:txBody>
          <a:bodyPr anchor="t" rtlCol="false" tIns="0" lIns="0" bIns="0" rIns="0">
            <a:spAutoFit/>
          </a:bodyPr>
          <a:lstStyle/>
          <a:p>
            <a:pPr algn="ctr">
              <a:lnSpc>
                <a:spcPts val="7559"/>
              </a:lnSpc>
              <a:spcBef>
                <a:spcPct val="0"/>
              </a:spcBef>
            </a:pPr>
            <a:r>
              <a:rPr lang="en-US" b="true" sz="5399">
                <a:solidFill>
                  <a:srgbClr val="000000"/>
                </a:solidFill>
                <a:latin typeface="Canva Sans Bold"/>
                <a:ea typeface="Canva Sans Bold"/>
                <a:cs typeface="Canva Sans Bold"/>
                <a:sym typeface="Canva Sans Bold"/>
              </a:rPr>
              <a:t>Findings</a:t>
            </a:r>
          </a:p>
        </p:txBody>
      </p:sp>
      <p:sp>
        <p:nvSpPr>
          <p:cNvPr name="TextBox 3" id="3"/>
          <p:cNvSpPr txBox="true"/>
          <p:nvPr/>
        </p:nvSpPr>
        <p:spPr>
          <a:xfrm rot="0">
            <a:off x="807206" y="2974186"/>
            <a:ext cx="18288000" cy="11804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Salary Range:</a:t>
            </a:r>
            <a:r>
              <a:rPr lang="en-US" sz="3399">
                <a:solidFill>
                  <a:srgbClr val="000000"/>
                </a:solidFill>
                <a:latin typeface="Canva Sans"/>
                <a:ea typeface="Canva Sans"/>
                <a:cs typeface="Canva Sans"/>
                <a:sym typeface="Canva Sans"/>
              </a:rPr>
              <a:t>The majority of roles fall within the "Low" (below ₹400,000) and  "Medium" (₹400,000-₹800,000) salary ranges</a:t>
            </a:r>
            <a:r>
              <a:rPr lang="en-US" b="true" sz="3399">
                <a:solidFill>
                  <a:srgbClr val="000000"/>
                </a:solidFill>
                <a:latin typeface="Canva Sans Bold"/>
                <a:ea typeface="Canva Sans Bold"/>
                <a:cs typeface="Canva Sans Bold"/>
                <a:sym typeface="Canva Sans Bold"/>
              </a:rPr>
              <a:t>. </a:t>
            </a:r>
          </a:p>
        </p:txBody>
      </p:sp>
      <p:sp>
        <p:nvSpPr>
          <p:cNvPr name="TextBox 4" id="4"/>
          <p:cNvSpPr txBox="true"/>
          <p:nvPr/>
        </p:nvSpPr>
        <p:spPr>
          <a:xfrm rot="0">
            <a:off x="807206" y="4590925"/>
            <a:ext cx="17480794" cy="178054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This distribution implies that most roles in this dataset are mid-level positions, with relatively fewer high-paying jobs, potentially indicating a focus on entry to mid-level tech positions or support role</a:t>
            </a:r>
          </a:p>
        </p:txBody>
      </p:sp>
      <p:sp>
        <p:nvSpPr>
          <p:cNvPr name="TextBox 5" id="5"/>
          <p:cNvSpPr txBox="true"/>
          <p:nvPr/>
        </p:nvSpPr>
        <p:spPr>
          <a:xfrm rot="0">
            <a:off x="807206" y="6685625"/>
            <a:ext cx="18288000" cy="11804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Location Category:</a:t>
            </a:r>
            <a:r>
              <a:rPr lang="en-US" sz="3399">
                <a:solidFill>
                  <a:srgbClr val="000000"/>
                </a:solidFill>
                <a:latin typeface="Canva Sans"/>
                <a:ea typeface="Canva Sans"/>
                <a:cs typeface="Canva Sans"/>
                <a:sym typeface="Canva Sans"/>
              </a:rPr>
              <a:t>Metropolitan cities show significantly higher average salaries compared to non-metropolitan areas</a:t>
            </a:r>
          </a:p>
        </p:txBody>
      </p:sp>
      <p:sp>
        <p:nvSpPr>
          <p:cNvPr name="TextBox 6" id="6"/>
          <p:cNvSpPr txBox="true"/>
          <p:nvPr/>
        </p:nvSpPr>
        <p:spPr>
          <a:xfrm rot="0">
            <a:off x="807206" y="8180250"/>
            <a:ext cx="17549688" cy="178054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Major tech hubs like Bangalore, Mumbai, and Delhi drive the metropolitan salary averages higher, which aligns with industry demand and the high cost of living in these regions.</a:t>
            </a:r>
          </a:p>
        </p:txBody>
      </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62025"/>
            <a:ext cx="16786765" cy="1780539"/>
          </a:xfrm>
          <a:prstGeom prst="rect">
            <a:avLst/>
          </a:prstGeom>
        </p:spPr>
        <p:txBody>
          <a:bodyPr anchor="t" rtlCol="false" tIns="0" lIns="0" bIns="0" rIns="0">
            <a:spAutoFit/>
          </a:bodyPr>
          <a:lstStyle/>
          <a:p>
            <a:pPr algn="just">
              <a:lnSpc>
                <a:spcPts val="4760"/>
              </a:lnSpc>
              <a:spcBef>
                <a:spcPct val="0"/>
              </a:spcBef>
            </a:pPr>
            <a:r>
              <a:rPr lang="en-US" b="true" sz="3400">
                <a:solidFill>
                  <a:srgbClr val="000000"/>
                </a:solidFill>
                <a:latin typeface="Canva Sans Bold"/>
                <a:ea typeface="Canva Sans Bold"/>
                <a:cs typeface="Canva Sans Bold"/>
                <a:sym typeface="Canva Sans Bold"/>
              </a:rPr>
              <a:t>Job Popularity:</a:t>
            </a:r>
            <a:r>
              <a:rPr lang="en-US" sz="3400">
                <a:solidFill>
                  <a:srgbClr val="000000"/>
                </a:solidFill>
                <a:latin typeface="Canva Sans"/>
                <a:ea typeface="Canva Sans"/>
                <a:cs typeface="Canva Sans"/>
                <a:sym typeface="Canva Sans"/>
              </a:rPr>
              <a:t>Software Engineer", "Data Analyst", and "Data Scientist" are the most frequently listed roles, suggesting that these are high-demand roles across multiple companies.</a:t>
            </a:r>
          </a:p>
        </p:txBody>
      </p:sp>
      <p:sp>
        <p:nvSpPr>
          <p:cNvPr name="TextBox 3" id="3"/>
          <p:cNvSpPr txBox="true"/>
          <p:nvPr/>
        </p:nvSpPr>
        <p:spPr>
          <a:xfrm rot="0">
            <a:off x="1028700" y="3067886"/>
            <a:ext cx="17259300" cy="1180464"/>
          </a:xfrm>
          <a:prstGeom prst="rect">
            <a:avLst/>
          </a:prstGeom>
        </p:spPr>
        <p:txBody>
          <a:bodyPr anchor="t" rtlCol="false" tIns="0" lIns="0" bIns="0" rIns="0">
            <a:spAutoFit/>
          </a:bodyPr>
          <a:lstStyle/>
          <a:p>
            <a:pPr algn="l">
              <a:lnSpc>
                <a:spcPts val="4760"/>
              </a:lnSpc>
              <a:spcBef>
                <a:spcPct val="0"/>
              </a:spcBef>
            </a:pPr>
            <a:r>
              <a:rPr lang="en-US" sz="3400">
                <a:solidFill>
                  <a:srgbClr val="000000"/>
                </a:solidFill>
                <a:latin typeface="Canva Sans"/>
                <a:ea typeface="Canva Sans"/>
                <a:cs typeface="Canva Sans"/>
                <a:sym typeface="Canva Sans"/>
              </a:rPr>
              <a:t>Common job roles tend to correlate with entry-level or mid-level salaries, potentially indicating market saturation or high demand in tech fields.</a:t>
            </a:r>
          </a:p>
        </p:txBody>
      </p:sp>
      <p:sp>
        <p:nvSpPr>
          <p:cNvPr name="TextBox 4" id="4"/>
          <p:cNvSpPr txBox="true"/>
          <p:nvPr/>
        </p:nvSpPr>
        <p:spPr>
          <a:xfrm rot="0">
            <a:off x="-418377" y="4819968"/>
            <a:ext cx="18520167" cy="1180464"/>
          </a:xfrm>
          <a:prstGeom prst="rect">
            <a:avLst/>
          </a:prstGeom>
        </p:spPr>
        <p:txBody>
          <a:bodyPr anchor="t" rtlCol="false" tIns="0" lIns="0" bIns="0" rIns="0">
            <a:spAutoFit/>
          </a:bodyPr>
          <a:lstStyle/>
          <a:p>
            <a:pPr algn="ctr">
              <a:lnSpc>
                <a:spcPts val="4760"/>
              </a:lnSpc>
              <a:spcBef>
                <a:spcPct val="0"/>
              </a:spcBef>
            </a:pPr>
            <a:r>
              <a:rPr lang="en-US" b="true" sz="3400">
                <a:solidFill>
                  <a:srgbClr val="000000"/>
                </a:solidFill>
                <a:latin typeface="Canva Sans Bold"/>
                <a:ea typeface="Canva Sans Bold"/>
                <a:cs typeface="Canva Sans Bold"/>
                <a:sym typeface="Canva Sans Bold"/>
              </a:rPr>
              <a:t>Salary per Rating:</a:t>
            </a:r>
            <a:r>
              <a:rPr lang="en-US" sz="3400">
                <a:solidFill>
                  <a:srgbClr val="000000"/>
                </a:solidFill>
                <a:latin typeface="Canva Sans"/>
                <a:ea typeface="Canva Sans"/>
                <a:cs typeface="Canva Sans"/>
                <a:sym typeface="Canva Sans"/>
              </a:rPr>
              <a:t>Companies with higher ratings tend to offer slightly higher </a:t>
            </a:r>
          </a:p>
          <a:p>
            <a:pPr algn="just">
              <a:lnSpc>
                <a:spcPts val="4760"/>
              </a:lnSpc>
              <a:spcBef>
                <a:spcPct val="0"/>
              </a:spcBef>
            </a:pPr>
            <a:r>
              <a:rPr lang="en-US" sz="3400">
                <a:solidFill>
                  <a:srgbClr val="000000"/>
                </a:solidFill>
                <a:latin typeface="Canva Sans"/>
                <a:ea typeface="Canva Sans"/>
                <a:cs typeface="Canva Sans"/>
                <a:sym typeface="Canva Sans"/>
              </a:rPr>
              <a:t>             </a:t>
            </a:r>
            <a:r>
              <a:rPr lang="en-US" sz="3400">
                <a:solidFill>
                  <a:srgbClr val="000000"/>
                </a:solidFill>
                <a:latin typeface="Canva Sans"/>
                <a:ea typeface="Canva Sans"/>
                <a:cs typeface="Canva Sans"/>
                <a:sym typeface="Canva Sans"/>
              </a:rPr>
              <a:t>salaries</a:t>
            </a:r>
          </a:p>
        </p:txBody>
      </p:sp>
      <p:sp>
        <p:nvSpPr>
          <p:cNvPr name="TextBox 5" id="5"/>
          <p:cNvSpPr txBox="true"/>
          <p:nvPr/>
        </p:nvSpPr>
        <p:spPr>
          <a:xfrm rot="0">
            <a:off x="853958" y="6324282"/>
            <a:ext cx="16919692" cy="2380614"/>
          </a:xfrm>
          <a:prstGeom prst="rect">
            <a:avLst/>
          </a:prstGeom>
        </p:spPr>
        <p:txBody>
          <a:bodyPr anchor="t" rtlCol="false" tIns="0" lIns="0" bIns="0" rIns="0">
            <a:spAutoFit/>
          </a:bodyPr>
          <a:lstStyle/>
          <a:p>
            <a:pPr algn="l">
              <a:lnSpc>
                <a:spcPts val="4760"/>
              </a:lnSpc>
              <a:spcBef>
                <a:spcPct val="0"/>
              </a:spcBef>
            </a:pPr>
            <a:r>
              <a:rPr lang="en-US" sz="3400">
                <a:solidFill>
                  <a:srgbClr val="000000"/>
                </a:solidFill>
                <a:latin typeface="Canva Sans"/>
                <a:ea typeface="Canva Sans"/>
                <a:cs typeface="Canva Sans"/>
                <a:sym typeface="Canva Sans"/>
              </a:rPr>
              <a:t>The correlation suggests that reputable companies may offer better compensation packages. However, the relationship is moderate, implying that factors other than rating (such as role specialization) also play a significant role in salary</a:t>
            </a:r>
          </a:p>
        </p:txBody>
      </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62025"/>
            <a:ext cx="17890560" cy="11804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Location Average Salary:</a:t>
            </a:r>
            <a:r>
              <a:rPr lang="en-US" sz="3399">
                <a:solidFill>
                  <a:srgbClr val="000000"/>
                </a:solidFill>
                <a:latin typeface="Canva Sans"/>
                <a:ea typeface="Canva Sans"/>
                <a:cs typeface="Canva Sans"/>
                <a:sym typeface="Canva Sans"/>
              </a:rPr>
              <a:t>Locations like Bangalore and Mumbai have higher average salaries than other regions.</a:t>
            </a:r>
          </a:p>
        </p:txBody>
      </p:sp>
      <p:sp>
        <p:nvSpPr>
          <p:cNvPr name="TextBox 3" id="3"/>
          <p:cNvSpPr txBox="true"/>
          <p:nvPr/>
        </p:nvSpPr>
        <p:spPr>
          <a:xfrm rot="0">
            <a:off x="1028700" y="2477266"/>
            <a:ext cx="16496705" cy="11804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Locations like Bangalore and Mumbai have higher average salaries than other regions.</a:t>
            </a:r>
          </a:p>
        </p:txBody>
      </p:sp>
      <p:sp>
        <p:nvSpPr>
          <p:cNvPr name="TextBox 4" id="4"/>
          <p:cNvSpPr txBox="true"/>
          <p:nvPr/>
        </p:nvSpPr>
        <p:spPr>
          <a:xfrm rot="0">
            <a:off x="1028700" y="4219892"/>
            <a:ext cx="17033196" cy="1780540"/>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Company Size and Salary:</a:t>
            </a:r>
            <a:r>
              <a:rPr lang="en-US" sz="3399">
                <a:solidFill>
                  <a:srgbClr val="000000"/>
                </a:solidFill>
                <a:latin typeface="Canva Sans"/>
                <a:ea typeface="Canva Sans"/>
                <a:cs typeface="Canva Sans"/>
                <a:sym typeface="Canva Sans"/>
              </a:rPr>
              <a:t>Larger companies (with more job listings) show a trend of offering higher average salaries, possibly due to better financial resources and structured pay scales.</a:t>
            </a:r>
          </a:p>
        </p:txBody>
      </p:sp>
      <p:sp>
        <p:nvSpPr>
          <p:cNvPr name="TextBox 5" id="5"/>
          <p:cNvSpPr txBox="true"/>
          <p:nvPr/>
        </p:nvSpPr>
        <p:spPr>
          <a:xfrm rot="0">
            <a:off x="1028700" y="6333808"/>
            <a:ext cx="17259300" cy="1780540"/>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Employment Status and Salary:</a:t>
            </a:r>
            <a:r>
              <a:rPr lang="en-US" sz="3399">
                <a:solidFill>
                  <a:srgbClr val="000000"/>
                </a:solidFill>
                <a:latin typeface="Canva Sans"/>
                <a:ea typeface="Canva Sans"/>
                <a:cs typeface="Canva Sans"/>
                <a:sym typeface="Canva Sans"/>
              </a:rPr>
              <a:t>Full-time roles command higher salaries on average than part-time roles, which aligns with the job security and benefits associated with full-time employment.</a:t>
            </a:r>
          </a:p>
        </p:txBody>
      </p:sp>
    </p:spTree>
  </p:cSld>
  <p:clrMapOvr>
    <a:masterClrMapping/>
  </p:clrMapOvr>
</p:sld>
</file>

<file path=ppt/slides/slide19.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8584"/>
            <a:ext cx="4052411" cy="920116"/>
          </a:xfrm>
          <a:prstGeom prst="rect">
            <a:avLst/>
          </a:prstGeom>
        </p:spPr>
        <p:txBody>
          <a:bodyPr anchor="t" rtlCol="false" tIns="0" lIns="0" bIns="0" rIns="0">
            <a:spAutoFit/>
          </a:bodyPr>
          <a:lstStyle/>
          <a:p>
            <a:pPr algn="ctr">
              <a:lnSpc>
                <a:spcPts val="7559"/>
              </a:lnSpc>
              <a:spcBef>
                <a:spcPct val="0"/>
              </a:spcBef>
            </a:pPr>
            <a:r>
              <a:rPr lang="en-US" b="true" sz="5399">
                <a:solidFill>
                  <a:srgbClr val="000000"/>
                </a:solidFill>
                <a:latin typeface="Canva Sans Bold"/>
                <a:ea typeface="Canva Sans Bold"/>
                <a:cs typeface="Canva Sans Bold"/>
                <a:sym typeface="Canva Sans Bold"/>
              </a:rPr>
              <a:t>Key </a:t>
            </a:r>
            <a:r>
              <a:rPr lang="en-US" b="true" sz="5399">
                <a:solidFill>
                  <a:srgbClr val="000000"/>
                </a:solidFill>
                <a:latin typeface="Canva Sans Bold"/>
                <a:ea typeface="Canva Sans Bold"/>
                <a:cs typeface="Canva Sans Bold"/>
                <a:sym typeface="Canva Sans Bold"/>
              </a:rPr>
              <a:t>Insights</a:t>
            </a:r>
          </a:p>
        </p:txBody>
      </p:sp>
      <p:sp>
        <p:nvSpPr>
          <p:cNvPr name="TextBox 3" id="3"/>
          <p:cNvSpPr txBox="true"/>
          <p:nvPr/>
        </p:nvSpPr>
        <p:spPr>
          <a:xfrm rot="0">
            <a:off x="147662" y="1477010"/>
            <a:ext cx="18140338" cy="83813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Specialization Pays:</a:t>
            </a:r>
            <a:r>
              <a:rPr lang="en-US" sz="3399">
                <a:solidFill>
                  <a:srgbClr val="000000"/>
                </a:solidFill>
                <a:latin typeface="Canva Sans"/>
                <a:ea typeface="Canva Sans"/>
                <a:cs typeface="Canva Sans"/>
                <a:sym typeface="Canva Sans"/>
              </a:rPr>
              <a:t> Employees in specialized roles, such as Data Science and Machine Learning, consistently earn higher salaries.</a:t>
            </a:r>
          </a:p>
          <a:p>
            <a:pPr algn="l">
              <a:lnSpc>
                <a:spcPts val="4759"/>
              </a:lnSpc>
              <a:spcBef>
                <a:spcPct val="0"/>
              </a:spcBef>
            </a:pPr>
          </a:p>
          <a:p>
            <a:pPr algn="l">
              <a:lnSpc>
                <a:spcPts val="4759"/>
              </a:lnSpc>
              <a:spcBef>
                <a:spcPct val="0"/>
              </a:spcBef>
            </a:pPr>
            <a:r>
              <a:rPr lang="en-US" b="true" sz="3399">
                <a:solidFill>
                  <a:srgbClr val="000000"/>
                </a:solidFill>
                <a:latin typeface="Canva Sans Bold"/>
                <a:ea typeface="Canva Sans Bold"/>
                <a:cs typeface="Canva Sans Bold"/>
                <a:sym typeface="Canva Sans Bold"/>
              </a:rPr>
              <a:t>Metropolitan Advantage</a:t>
            </a:r>
            <a:r>
              <a:rPr lang="en-US" sz="3399">
                <a:solidFill>
                  <a:srgbClr val="000000"/>
                </a:solidFill>
                <a:latin typeface="Canva Sans"/>
                <a:ea typeface="Canva Sans"/>
                <a:cs typeface="Canva Sans"/>
                <a:sym typeface="Canva Sans"/>
              </a:rPr>
              <a:t>: Urban centers like Bangalore and Mumbai dominate in terms of both job availability and compensation levels.</a:t>
            </a:r>
          </a:p>
          <a:p>
            <a:pPr algn="l">
              <a:lnSpc>
                <a:spcPts val="4759"/>
              </a:lnSpc>
              <a:spcBef>
                <a:spcPct val="0"/>
              </a:spcBef>
            </a:pPr>
          </a:p>
          <a:p>
            <a:pPr algn="l">
              <a:lnSpc>
                <a:spcPts val="4759"/>
              </a:lnSpc>
              <a:spcBef>
                <a:spcPct val="0"/>
              </a:spcBef>
            </a:pPr>
            <a:r>
              <a:rPr lang="en-US" b="true" sz="3399">
                <a:solidFill>
                  <a:srgbClr val="000000"/>
                </a:solidFill>
                <a:latin typeface="Canva Sans Bold"/>
                <a:ea typeface="Canva Sans Bold"/>
                <a:cs typeface="Canva Sans Bold"/>
                <a:sym typeface="Canva Sans Bold"/>
              </a:rPr>
              <a:t>Experience Matters</a:t>
            </a:r>
            <a:r>
              <a:rPr lang="en-US" sz="3399">
                <a:solidFill>
                  <a:srgbClr val="000000"/>
                </a:solidFill>
                <a:latin typeface="Canva Sans"/>
                <a:ea typeface="Canva Sans"/>
                <a:cs typeface="Canva Sans"/>
                <a:sym typeface="Canva Sans"/>
              </a:rPr>
              <a:t>: Career progression has a direct impact on earning potential, making skill development crucial.</a:t>
            </a:r>
          </a:p>
          <a:p>
            <a:pPr algn="l">
              <a:lnSpc>
                <a:spcPts val="4759"/>
              </a:lnSpc>
              <a:spcBef>
                <a:spcPct val="0"/>
              </a:spcBef>
            </a:pPr>
          </a:p>
          <a:p>
            <a:pPr algn="l">
              <a:lnSpc>
                <a:spcPts val="4759"/>
              </a:lnSpc>
              <a:spcBef>
                <a:spcPct val="0"/>
              </a:spcBef>
            </a:pPr>
            <a:r>
              <a:rPr lang="en-US" b="true" sz="3399">
                <a:solidFill>
                  <a:srgbClr val="000000"/>
                </a:solidFill>
                <a:latin typeface="Canva Sans Bold"/>
                <a:ea typeface="Canva Sans Bold"/>
                <a:cs typeface="Canva Sans Bold"/>
                <a:sym typeface="Canva Sans Bold"/>
              </a:rPr>
              <a:t>Demand vs. Reward</a:t>
            </a:r>
            <a:r>
              <a:rPr lang="en-US" sz="3399">
                <a:solidFill>
                  <a:srgbClr val="000000"/>
                </a:solidFill>
                <a:latin typeface="Canva Sans"/>
                <a:ea typeface="Canva Sans"/>
                <a:cs typeface="Canva Sans"/>
                <a:sym typeface="Canva Sans"/>
              </a:rPr>
              <a:t>: While popular roles like Software Developer are in high demand, they don't always align with the highest salaries.</a:t>
            </a:r>
          </a:p>
          <a:p>
            <a:pPr algn="l">
              <a:lnSpc>
                <a:spcPts val="4759"/>
              </a:lnSpc>
              <a:spcBef>
                <a:spcPct val="0"/>
              </a:spcBef>
            </a:pPr>
          </a:p>
          <a:p>
            <a:pPr algn="l">
              <a:lnSpc>
                <a:spcPts val="4759"/>
              </a:lnSpc>
              <a:spcBef>
                <a:spcPct val="0"/>
              </a:spcBef>
            </a:pPr>
            <a:r>
              <a:rPr lang="en-US" b="true" sz="3399">
                <a:solidFill>
                  <a:srgbClr val="000000"/>
                </a:solidFill>
                <a:latin typeface="Canva Sans Bold"/>
                <a:ea typeface="Canva Sans Bold"/>
                <a:cs typeface="Canva Sans Bold"/>
                <a:sym typeface="Canva Sans Bold"/>
              </a:rPr>
              <a:t>Satisfaction Trends</a:t>
            </a:r>
            <a:r>
              <a:rPr lang="en-US" sz="3399">
                <a:solidFill>
                  <a:srgbClr val="000000"/>
                </a:solidFill>
                <a:latin typeface="Canva Sans"/>
                <a:ea typeface="Canva Sans"/>
                <a:cs typeface="Canva Sans"/>
                <a:sym typeface="Canva Sans"/>
              </a:rPr>
              <a:t>: Highly-rated companies provide a favorable working environment but may not always offer the highest salaries.</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513903" y="4274503"/>
            <a:ext cx="726019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20.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208514" y="4274503"/>
            <a:ext cx="587097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2709232"/>
            <a:ext cx="18288000" cy="3244725"/>
          </a:xfrm>
          <a:prstGeom prst="rect">
            <a:avLst/>
          </a:prstGeom>
        </p:spPr>
        <p:txBody>
          <a:bodyPr anchor="t" rtlCol="false" tIns="0" lIns="0" bIns="0" rIns="0">
            <a:spAutoFit/>
          </a:bodyPr>
          <a:lstStyle/>
          <a:p>
            <a:pPr algn="just">
              <a:lnSpc>
                <a:spcPts val="5215"/>
              </a:lnSpc>
            </a:pPr>
            <a:r>
              <a:rPr lang="en-US" b="true" sz="3199" spc="83">
                <a:solidFill>
                  <a:srgbClr val="000000"/>
                </a:solidFill>
                <a:latin typeface="Canva Sans Bold"/>
                <a:ea typeface="Canva Sans Bold"/>
                <a:cs typeface="Canva Sans Bold"/>
                <a:sym typeface="Canva Sans Bold"/>
              </a:rPr>
              <a:t>This analysis investigates a dataset containing information on job roles, companies, salaries, locations, employment status, and additional factors such as company rating. The primary goal is to uncover patterns and insights in salary distributions, job trends, and regional salary differences, providing valuable information for job seekers, employers, and industry analysts.</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961394" y="4344032"/>
            <a:ext cx="8365212" cy="1566556"/>
          </a:xfrm>
          <a:prstGeom prst="rect">
            <a:avLst/>
          </a:prstGeom>
        </p:spPr>
        <p:txBody>
          <a:bodyPr anchor="t" rtlCol="false" tIns="0" lIns="0" bIns="0" rIns="0">
            <a:spAutoFit/>
          </a:bodyPr>
          <a:lstStyle/>
          <a:p>
            <a:pPr algn="ctr">
              <a:lnSpc>
                <a:spcPts val="12879"/>
              </a:lnSpc>
            </a:pPr>
            <a:r>
              <a:rPr lang="en-US" sz="9199" b="true">
                <a:solidFill>
                  <a:srgbClr val="000000"/>
                </a:solidFill>
                <a:latin typeface="Canva Sans Bold"/>
                <a:ea typeface="Canva Sans Bold"/>
                <a:cs typeface="Canva Sans Bold"/>
                <a:sym typeface="Canva Sans Bold"/>
              </a:rPr>
              <a:t>Data Overview</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1792195"/>
            <a:ext cx="13046989" cy="5969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Canva Sans Bold"/>
                <a:ea typeface="Canva Sans Bold"/>
                <a:cs typeface="Canva Sans Bold"/>
                <a:sym typeface="Canva Sans Bold"/>
              </a:rPr>
              <a:t>                  Key Columns:</a:t>
            </a:r>
          </a:p>
        </p:txBody>
      </p:sp>
      <p:sp>
        <p:nvSpPr>
          <p:cNvPr name="TextBox 3" id="3"/>
          <p:cNvSpPr txBox="true"/>
          <p:nvPr/>
        </p:nvSpPr>
        <p:spPr>
          <a:xfrm rot="0">
            <a:off x="2115786" y="2760570"/>
            <a:ext cx="817554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Rating</a:t>
            </a:r>
            <a:r>
              <a:rPr lang="en-US" sz="3399">
                <a:solidFill>
                  <a:srgbClr val="000000"/>
                </a:solidFill>
                <a:latin typeface="Canva Sans"/>
                <a:ea typeface="Canva Sans"/>
                <a:cs typeface="Canva Sans"/>
                <a:sym typeface="Canva Sans"/>
              </a:rPr>
              <a:t>: Company rating from 0 to 5.</a:t>
            </a:r>
          </a:p>
        </p:txBody>
      </p:sp>
      <p:sp>
        <p:nvSpPr>
          <p:cNvPr name="TextBox 4" id="4"/>
          <p:cNvSpPr txBox="true"/>
          <p:nvPr/>
        </p:nvSpPr>
        <p:spPr>
          <a:xfrm rot="0">
            <a:off x="1028700" y="537527"/>
            <a:ext cx="470058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structure</a:t>
            </a:r>
          </a:p>
        </p:txBody>
      </p:sp>
      <p:sp>
        <p:nvSpPr>
          <p:cNvPr name="TextBox 5" id="5"/>
          <p:cNvSpPr txBox="true"/>
          <p:nvPr/>
        </p:nvSpPr>
        <p:spPr>
          <a:xfrm rot="0">
            <a:off x="2176032" y="3712435"/>
            <a:ext cx="12868632" cy="580390"/>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Company Name</a:t>
            </a:r>
            <a:r>
              <a:rPr lang="en-US" sz="3399">
                <a:solidFill>
                  <a:srgbClr val="000000"/>
                </a:solidFill>
                <a:latin typeface="Canva Sans"/>
                <a:ea typeface="Canva Sans"/>
                <a:cs typeface="Canva Sans"/>
                <a:sym typeface="Canva Sans"/>
              </a:rPr>
              <a:t>: The name of the company listing the job..</a:t>
            </a:r>
          </a:p>
        </p:txBody>
      </p:sp>
      <p:sp>
        <p:nvSpPr>
          <p:cNvPr name="TextBox 6" id="6"/>
          <p:cNvSpPr txBox="true"/>
          <p:nvPr/>
        </p:nvSpPr>
        <p:spPr>
          <a:xfrm rot="0">
            <a:off x="2115786" y="4629345"/>
            <a:ext cx="7508220" cy="1233481"/>
          </a:xfrm>
          <a:prstGeom prst="rect">
            <a:avLst/>
          </a:prstGeom>
        </p:spPr>
        <p:txBody>
          <a:bodyPr anchor="t" rtlCol="false" tIns="0" lIns="0" bIns="0" rIns="0">
            <a:spAutoFit/>
          </a:bodyPr>
          <a:lstStyle/>
          <a:p>
            <a:pPr algn="just" marL="765394" indent="-382697" lvl="1">
              <a:lnSpc>
                <a:spcPts val="4963"/>
              </a:lnSpc>
              <a:buFont typeface="Arial"/>
              <a:buChar char="•"/>
            </a:pPr>
            <a:r>
              <a:rPr lang="en-US" b="true" sz="3545">
                <a:solidFill>
                  <a:srgbClr val="000000"/>
                </a:solidFill>
                <a:latin typeface="Canva Sans Bold"/>
                <a:ea typeface="Canva Sans Bold"/>
                <a:cs typeface="Canva Sans Bold"/>
                <a:sym typeface="Canva Sans Bold"/>
              </a:rPr>
              <a:t>Job Title</a:t>
            </a:r>
            <a:r>
              <a:rPr lang="en-US" sz="3545">
                <a:solidFill>
                  <a:srgbClr val="000000"/>
                </a:solidFill>
                <a:latin typeface="Canva Sans"/>
                <a:ea typeface="Canva Sans"/>
                <a:cs typeface="Canva Sans"/>
                <a:sym typeface="Canva Sans"/>
              </a:rPr>
              <a:t>: Title of the listed job.</a:t>
            </a:r>
          </a:p>
          <a:p>
            <a:pPr algn="l">
              <a:lnSpc>
                <a:spcPts val="4963"/>
              </a:lnSpc>
            </a:pPr>
          </a:p>
        </p:txBody>
      </p:sp>
      <p:sp>
        <p:nvSpPr>
          <p:cNvPr name="TextBox 7" id="7"/>
          <p:cNvSpPr txBox="true"/>
          <p:nvPr/>
        </p:nvSpPr>
        <p:spPr>
          <a:xfrm rot="0">
            <a:off x="2176032" y="5626325"/>
            <a:ext cx="9997321" cy="596900"/>
          </a:xfrm>
          <a:prstGeom prst="rect">
            <a:avLst/>
          </a:prstGeom>
        </p:spPr>
        <p:txBody>
          <a:bodyPr anchor="t" rtlCol="false" tIns="0" lIns="0" bIns="0" rIns="0">
            <a:spAutoFit/>
          </a:bodyPr>
          <a:lstStyle/>
          <a:p>
            <a:pPr algn="ctr" marL="755651" indent="-377825" lvl="1">
              <a:lnSpc>
                <a:spcPts val="4900"/>
              </a:lnSpc>
              <a:buFont typeface="Arial"/>
              <a:buChar char="•"/>
            </a:pPr>
            <a:r>
              <a:rPr lang="en-US" b="true" sz="3500">
                <a:solidFill>
                  <a:srgbClr val="000000"/>
                </a:solidFill>
                <a:latin typeface="Canva Sans Bold"/>
                <a:ea typeface="Canva Sans Bold"/>
                <a:cs typeface="Canva Sans Bold"/>
                <a:sym typeface="Canva Sans Bold"/>
              </a:rPr>
              <a:t>Salary</a:t>
            </a:r>
            <a:r>
              <a:rPr lang="en-US" sz="3500">
                <a:solidFill>
                  <a:srgbClr val="000000"/>
                </a:solidFill>
                <a:latin typeface="Canva Sans"/>
                <a:ea typeface="Canva Sans"/>
                <a:cs typeface="Canva Sans"/>
                <a:sym typeface="Canva Sans"/>
              </a:rPr>
              <a:t>: Salary associated with each job role</a:t>
            </a:r>
          </a:p>
        </p:txBody>
      </p:sp>
      <p:sp>
        <p:nvSpPr>
          <p:cNvPr name="TextBox 8" id="8"/>
          <p:cNvSpPr txBox="true"/>
          <p:nvPr/>
        </p:nvSpPr>
        <p:spPr>
          <a:xfrm rot="0">
            <a:off x="2176032" y="6556600"/>
            <a:ext cx="15993337" cy="118046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Salaries Reported</a:t>
            </a:r>
            <a:r>
              <a:rPr lang="en-US" sz="3399">
                <a:solidFill>
                  <a:srgbClr val="000000"/>
                </a:solidFill>
                <a:latin typeface="Canva Sans"/>
                <a:ea typeface="Canva Sans"/>
                <a:cs typeface="Canva Sans"/>
                <a:sym typeface="Canva Sans"/>
              </a:rPr>
              <a:t>: Number of individuals reporting their salary for this job</a:t>
            </a:r>
          </a:p>
        </p:txBody>
      </p:sp>
      <p:sp>
        <p:nvSpPr>
          <p:cNvPr name="TextBox 9" id="9"/>
          <p:cNvSpPr txBox="true"/>
          <p:nvPr/>
        </p:nvSpPr>
        <p:spPr>
          <a:xfrm rot="0">
            <a:off x="2176032" y="8070440"/>
            <a:ext cx="7526417" cy="580390"/>
          </a:xfrm>
          <a:prstGeom prst="rect">
            <a:avLst/>
          </a:prstGeom>
        </p:spPr>
        <p:txBody>
          <a:bodyPr anchor="t" rtlCol="false" tIns="0" lIns="0" bIns="0" rIns="0">
            <a:spAutoFit/>
          </a:bodyPr>
          <a:lstStyle/>
          <a:p>
            <a:pPr algn="ctr"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a:t>
            </a:r>
            <a:r>
              <a:rPr lang="en-US" sz="3399">
                <a:solidFill>
                  <a:srgbClr val="000000"/>
                </a:solidFill>
                <a:latin typeface="Canva Sans"/>
                <a:ea typeface="Canva Sans"/>
                <a:cs typeface="Canva Sans"/>
                <a:sym typeface="Canva Sans"/>
              </a:rPr>
              <a:t>: City of the job posting.</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62025"/>
            <a:ext cx="13046989" cy="5969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Canva Sans Bold"/>
                <a:ea typeface="Canva Sans Bold"/>
                <a:cs typeface="Canva Sans Bold"/>
                <a:sym typeface="Canva Sans Bold"/>
              </a:rPr>
              <a:t>missing value </a:t>
            </a:r>
          </a:p>
        </p:txBody>
      </p:sp>
      <p:sp>
        <p:nvSpPr>
          <p:cNvPr name="TextBox 3" id="3"/>
          <p:cNvSpPr txBox="true"/>
          <p:nvPr/>
        </p:nvSpPr>
        <p:spPr>
          <a:xfrm rot="0">
            <a:off x="1810822" y="2260484"/>
            <a:ext cx="11482744"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All columns are fully populated, with no missing values.</a:t>
            </a:r>
          </a:p>
        </p:txBody>
      </p:sp>
      <p:sp>
        <p:nvSpPr>
          <p:cNvPr name="TextBox 4" id="4"/>
          <p:cNvSpPr txBox="true"/>
          <p:nvPr/>
        </p:nvSpPr>
        <p:spPr>
          <a:xfrm rot="0">
            <a:off x="1028700" y="3545724"/>
            <a:ext cx="13046989" cy="5969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Canva Sans Bold"/>
                <a:ea typeface="Canva Sans Bold"/>
                <a:cs typeface="Canva Sans Bold"/>
                <a:sym typeface="Canva Sans Bold"/>
              </a:rPr>
              <a:t>Data type</a:t>
            </a:r>
          </a:p>
        </p:txBody>
      </p:sp>
      <p:sp>
        <p:nvSpPr>
          <p:cNvPr name="TextBox 5" id="5"/>
          <p:cNvSpPr txBox="true"/>
          <p:nvPr/>
        </p:nvSpPr>
        <p:spPr>
          <a:xfrm rot="0">
            <a:off x="1810822" y="4847474"/>
            <a:ext cx="17259300" cy="11804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Numeric and categorical data types align with the dataset requirements. No transformations were needed.</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9139238" y="4819967"/>
            <a:ext cx="9525" cy="580390"/>
          </a:xfrm>
          <a:prstGeom prst="rect">
            <a:avLst/>
          </a:prstGeom>
        </p:spPr>
        <p:txBody>
          <a:bodyPr anchor="t" rtlCol="false" tIns="0" lIns="0" bIns="0" rIns="0">
            <a:spAutoFit/>
          </a:bodyPr>
          <a:lstStyle/>
          <a:p>
            <a:pPr algn="ctr">
              <a:lnSpc>
                <a:spcPts val="4759"/>
              </a:lnSpc>
              <a:spcBef>
                <a:spcPct val="0"/>
              </a:spcBef>
            </a:pPr>
          </a:p>
        </p:txBody>
      </p:sp>
      <p:sp>
        <p:nvSpPr>
          <p:cNvPr name="TextBox 3" id="3"/>
          <p:cNvSpPr txBox="true"/>
          <p:nvPr/>
        </p:nvSpPr>
        <p:spPr>
          <a:xfrm rot="0">
            <a:off x="1028700" y="933450"/>
            <a:ext cx="4413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cleaning</a:t>
            </a:r>
          </a:p>
        </p:txBody>
      </p:sp>
      <p:sp>
        <p:nvSpPr>
          <p:cNvPr name="TextBox 4" id="4"/>
          <p:cNvSpPr txBox="true"/>
          <p:nvPr/>
        </p:nvSpPr>
        <p:spPr>
          <a:xfrm rot="0">
            <a:off x="167510" y="2976563"/>
            <a:ext cx="17943454" cy="478091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Duplicate Records:</a:t>
            </a:r>
          </a:p>
          <a:p>
            <a:pPr algn="l">
              <a:lnSpc>
                <a:spcPts val="4759"/>
              </a:lnSpc>
              <a:spcBef>
                <a:spcPct val="0"/>
              </a:spcBef>
            </a:pPr>
            <a:r>
              <a:rPr lang="en-US" sz="3399">
                <a:solidFill>
                  <a:srgbClr val="000000"/>
                </a:solidFill>
                <a:latin typeface="Canva Sans"/>
                <a:ea typeface="Canva Sans"/>
                <a:cs typeface="Canva Sans"/>
                <a:sym typeface="Canva Sans"/>
              </a:rPr>
              <a:t>No duplicate rows were found in the dataset, ensuring that each entry represents unique job data.</a:t>
            </a:r>
          </a:p>
          <a:p>
            <a:pPr algn="l">
              <a:lnSpc>
                <a:spcPts val="4759"/>
              </a:lnSpc>
              <a:spcBef>
                <a:spcPct val="0"/>
              </a:spcBef>
            </a:pPr>
          </a:p>
          <a:p>
            <a:pPr algn="l">
              <a:lnSpc>
                <a:spcPts val="4759"/>
              </a:lnSpc>
              <a:spcBef>
                <a:spcPct val="0"/>
              </a:spcBef>
            </a:pPr>
            <a:r>
              <a:rPr lang="en-US" b="true" sz="3399">
                <a:solidFill>
                  <a:srgbClr val="000000"/>
                </a:solidFill>
                <a:latin typeface="Canva Sans Bold"/>
                <a:ea typeface="Canva Sans Bold"/>
                <a:cs typeface="Canva Sans Bold"/>
                <a:sym typeface="Canva Sans Bold"/>
              </a:rPr>
              <a:t>Outlier Analysis:</a:t>
            </a:r>
          </a:p>
          <a:p>
            <a:pPr algn="l">
              <a:lnSpc>
                <a:spcPts val="4759"/>
              </a:lnSpc>
              <a:spcBef>
                <a:spcPct val="0"/>
              </a:spcBef>
            </a:pPr>
            <a:r>
              <a:rPr lang="en-US" sz="3399">
                <a:solidFill>
                  <a:srgbClr val="000000"/>
                </a:solidFill>
                <a:latin typeface="Canva Sans"/>
                <a:ea typeface="Canva Sans"/>
                <a:cs typeface="Canva Sans"/>
                <a:sym typeface="Canva Sans"/>
              </a:rPr>
              <a:t>Salary outliers were examined to understand potential anomalies in pay ranges. Outliers may represent high-level executive roles or specialized positions, and extreme outliers were reviewed without removal to maintain dataset integrity.</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7955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Feature enginneering</a:t>
            </a:r>
          </a:p>
        </p:txBody>
      </p:sp>
      <p:sp>
        <p:nvSpPr>
          <p:cNvPr name="TextBox 3" id="3"/>
          <p:cNvSpPr txBox="true"/>
          <p:nvPr/>
        </p:nvSpPr>
        <p:spPr>
          <a:xfrm rot="0">
            <a:off x="836754" y="2551097"/>
            <a:ext cx="17451246" cy="11804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Salary Range</a:t>
            </a:r>
            <a:r>
              <a:rPr lang="en-US" sz="3399">
                <a:solidFill>
                  <a:srgbClr val="000000"/>
                </a:solidFill>
                <a:latin typeface="Canva Sans"/>
                <a:ea typeface="Canva Sans"/>
                <a:cs typeface="Canva Sans"/>
                <a:sym typeface="Canva Sans"/>
              </a:rPr>
              <a:t>: Categorized salaries into "Low", "Medium", and "High" ranges for easier segmentation.</a:t>
            </a:r>
          </a:p>
        </p:txBody>
      </p:sp>
      <p:sp>
        <p:nvSpPr>
          <p:cNvPr name="TextBox 4" id="4"/>
          <p:cNvSpPr txBox="true"/>
          <p:nvPr/>
        </p:nvSpPr>
        <p:spPr>
          <a:xfrm rot="0">
            <a:off x="836754" y="4114663"/>
            <a:ext cx="10354620" cy="5393910"/>
          </a:xfrm>
          <a:prstGeom prst="rect">
            <a:avLst/>
          </a:prstGeom>
        </p:spPr>
        <p:txBody>
          <a:bodyPr anchor="t" rtlCol="false" tIns="0" lIns="0" bIns="0" rIns="0">
            <a:spAutoFit/>
          </a:bodyPr>
          <a:lstStyle/>
          <a:p>
            <a:pPr algn="l">
              <a:lnSpc>
                <a:spcPts val="4295"/>
              </a:lnSpc>
              <a:spcBef>
                <a:spcPct val="0"/>
              </a:spcBef>
            </a:pPr>
            <a:r>
              <a:rPr lang="en-US" sz="3067">
                <a:solidFill>
                  <a:srgbClr val="000000"/>
                </a:solidFill>
                <a:latin typeface="Canva Sans"/>
                <a:ea typeface="Canva Sans"/>
                <a:cs typeface="Canva Sans"/>
                <a:sym typeface="Canva Sans"/>
              </a:rPr>
              <a:t>def categorize_salary(salary):</a:t>
            </a:r>
          </a:p>
          <a:p>
            <a:pPr algn="l">
              <a:lnSpc>
                <a:spcPts val="4295"/>
              </a:lnSpc>
              <a:spcBef>
                <a:spcPct val="0"/>
              </a:spcBef>
            </a:pPr>
            <a:r>
              <a:rPr lang="en-US" sz="3067">
                <a:solidFill>
                  <a:srgbClr val="000000"/>
                </a:solidFill>
                <a:latin typeface="Canva Sans"/>
                <a:ea typeface="Canva Sans"/>
                <a:cs typeface="Canva Sans"/>
                <a:sym typeface="Canva Sans"/>
              </a:rPr>
              <a:t>    if salary &lt; 400000:</a:t>
            </a:r>
          </a:p>
          <a:p>
            <a:pPr algn="l">
              <a:lnSpc>
                <a:spcPts val="4295"/>
              </a:lnSpc>
              <a:spcBef>
                <a:spcPct val="0"/>
              </a:spcBef>
            </a:pPr>
            <a:r>
              <a:rPr lang="en-US" sz="3067">
                <a:solidFill>
                  <a:srgbClr val="000000"/>
                </a:solidFill>
                <a:latin typeface="Canva Sans"/>
                <a:ea typeface="Canva Sans"/>
                <a:cs typeface="Canva Sans"/>
                <a:sym typeface="Canva Sans"/>
              </a:rPr>
              <a:t>        return 'Low'</a:t>
            </a:r>
          </a:p>
          <a:p>
            <a:pPr algn="l">
              <a:lnSpc>
                <a:spcPts val="4295"/>
              </a:lnSpc>
              <a:spcBef>
                <a:spcPct val="0"/>
              </a:spcBef>
            </a:pPr>
            <a:r>
              <a:rPr lang="en-US" sz="3067">
                <a:solidFill>
                  <a:srgbClr val="000000"/>
                </a:solidFill>
                <a:latin typeface="Canva Sans"/>
                <a:ea typeface="Canva Sans"/>
                <a:cs typeface="Canva Sans"/>
                <a:sym typeface="Canva Sans"/>
              </a:rPr>
              <a:t>    elif 400000 &lt;= salary &lt;= 800000:</a:t>
            </a:r>
          </a:p>
          <a:p>
            <a:pPr algn="l">
              <a:lnSpc>
                <a:spcPts val="4295"/>
              </a:lnSpc>
              <a:spcBef>
                <a:spcPct val="0"/>
              </a:spcBef>
            </a:pPr>
            <a:r>
              <a:rPr lang="en-US" sz="3067">
                <a:solidFill>
                  <a:srgbClr val="000000"/>
                </a:solidFill>
                <a:latin typeface="Canva Sans"/>
                <a:ea typeface="Canva Sans"/>
                <a:cs typeface="Canva Sans"/>
                <a:sym typeface="Canva Sans"/>
              </a:rPr>
              <a:t>        return 'Medium'</a:t>
            </a:r>
          </a:p>
          <a:p>
            <a:pPr algn="l">
              <a:lnSpc>
                <a:spcPts val="4295"/>
              </a:lnSpc>
              <a:spcBef>
                <a:spcPct val="0"/>
              </a:spcBef>
            </a:pPr>
            <a:r>
              <a:rPr lang="en-US" sz="3067">
                <a:solidFill>
                  <a:srgbClr val="000000"/>
                </a:solidFill>
                <a:latin typeface="Canva Sans"/>
                <a:ea typeface="Canva Sans"/>
                <a:cs typeface="Canva Sans"/>
                <a:sym typeface="Canva Sans"/>
              </a:rPr>
              <a:t>    else:</a:t>
            </a:r>
          </a:p>
          <a:p>
            <a:pPr algn="l">
              <a:lnSpc>
                <a:spcPts val="4295"/>
              </a:lnSpc>
              <a:spcBef>
                <a:spcPct val="0"/>
              </a:spcBef>
            </a:pPr>
            <a:r>
              <a:rPr lang="en-US" sz="3067">
                <a:solidFill>
                  <a:srgbClr val="000000"/>
                </a:solidFill>
                <a:latin typeface="Canva Sans"/>
                <a:ea typeface="Canva Sans"/>
                <a:cs typeface="Canva Sans"/>
                <a:sym typeface="Canva Sans"/>
              </a:rPr>
              <a:t>        return 'High'</a:t>
            </a:r>
          </a:p>
          <a:p>
            <a:pPr algn="l">
              <a:lnSpc>
                <a:spcPts val="4295"/>
              </a:lnSpc>
              <a:spcBef>
                <a:spcPct val="0"/>
              </a:spcBef>
            </a:pPr>
          </a:p>
          <a:p>
            <a:pPr algn="l">
              <a:lnSpc>
                <a:spcPts val="4295"/>
              </a:lnSpc>
              <a:spcBef>
                <a:spcPct val="0"/>
              </a:spcBef>
            </a:pPr>
            <a:r>
              <a:rPr lang="en-US" sz="3067">
                <a:solidFill>
                  <a:srgbClr val="000000"/>
                </a:solidFill>
                <a:latin typeface="Canva Sans"/>
                <a:ea typeface="Canva Sans"/>
                <a:cs typeface="Canva Sans"/>
                <a:sym typeface="Canva Sans"/>
              </a:rPr>
              <a:t>df['Salary Range'] = df['Salary'].apply(categorize_salary)</a:t>
            </a:r>
          </a:p>
          <a:p>
            <a:pPr algn="l">
              <a:lnSpc>
                <a:spcPts val="429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62025"/>
            <a:ext cx="17259300" cy="1180465"/>
          </a:xfrm>
          <a:prstGeom prst="rect">
            <a:avLst/>
          </a:prstGeom>
        </p:spPr>
        <p:txBody>
          <a:bodyPr anchor="t" rtlCol="false" tIns="0" lIns="0" bIns="0" rIns="0">
            <a:spAutoFit/>
          </a:bodyPr>
          <a:lstStyle/>
          <a:p>
            <a:pPr algn="l">
              <a:lnSpc>
                <a:spcPts val="4759"/>
              </a:lnSpc>
              <a:spcBef>
                <a:spcPct val="0"/>
              </a:spcBef>
            </a:pPr>
            <a:r>
              <a:rPr lang="en-US" b="true" sz="3399">
                <a:solidFill>
                  <a:srgbClr val="000000"/>
                </a:solidFill>
                <a:latin typeface="Canva Sans Bold"/>
                <a:ea typeface="Canva Sans Bold"/>
                <a:cs typeface="Canva Sans Bold"/>
                <a:sym typeface="Canva Sans Bold"/>
              </a:rPr>
              <a:t>Loctaion category:</a:t>
            </a:r>
            <a:r>
              <a:rPr lang="en-US" sz="3399">
                <a:solidFill>
                  <a:srgbClr val="000000"/>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This function categorizes locations into "Metropolitan" and "Non-Metropolitan" based on a predefined list of metropolitan cities.</a:t>
            </a:r>
          </a:p>
        </p:txBody>
      </p:sp>
      <p:sp>
        <p:nvSpPr>
          <p:cNvPr name="TextBox 3" id="3"/>
          <p:cNvSpPr txBox="true"/>
          <p:nvPr/>
        </p:nvSpPr>
        <p:spPr>
          <a:xfrm rot="0">
            <a:off x="1028700" y="3354863"/>
            <a:ext cx="17259300" cy="59810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def categorize_location(location):</a:t>
            </a:r>
          </a:p>
          <a:p>
            <a:pPr algn="l">
              <a:lnSpc>
                <a:spcPts val="4759"/>
              </a:lnSpc>
              <a:spcBef>
                <a:spcPct val="0"/>
              </a:spcBef>
            </a:pPr>
            <a:r>
              <a:rPr lang="en-US" sz="3399">
                <a:solidFill>
                  <a:srgbClr val="000000"/>
                </a:solidFill>
                <a:latin typeface="Canva Sans"/>
                <a:ea typeface="Canva Sans"/>
                <a:cs typeface="Canva Sans"/>
                <a:sym typeface="Canva Sans"/>
              </a:rPr>
              <a:t>    metro_cities = ['Bangalore', 'Mumbai', 'Delhi', 'Hyderabad', 'Chennai', 'Pune', 'Kolkata']</a:t>
            </a:r>
          </a:p>
          <a:p>
            <a:pPr algn="l">
              <a:lnSpc>
                <a:spcPts val="4759"/>
              </a:lnSpc>
              <a:spcBef>
                <a:spcPct val="0"/>
              </a:spcBef>
            </a:pPr>
            <a:r>
              <a:rPr lang="en-US" sz="3399">
                <a:solidFill>
                  <a:srgbClr val="000000"/>
                </a:solidFill>
                <a:latin typeface="Canva Sans"/>
                <a:ea typeface="Canva Sans"/>
                <a:cs typeface="Canva Sans"/>
                <a:sym typeface="Canva Sans"/>
              </a:rPr>
              <a:t>      if location in metro_cities:</a:t>
            </a:r>
          </a:p>
          <a:p>
            <a:pPr algn="l">
              <a:lnSpc>
                <a:spcPts val="4759"/>
              </a:lnSpc>
              <a:spcBef>
                <a:spcPct val="0"/>
              </a:spcBef>
            </a:pPr>
            <a:r>
              <a:rPr lang="en-US" sz="3399">
                <a:solidFill>
                  <a:srgbClr val="000000"/>
                </a:solidFill>
                <a:latin typeface="Canva Sans"/>
                <a:ea typeface="Canva Sans"/>
                <a:cs typeface="Canva Sans"/>
                <a:sym typeface="Canva Sans"/>
              </a:rPr>
              <a:t>         return 'Metropolitan' </a:t>
            </a:r>
          </a:p>
          <a:p>
            <a:pPr algn="l">
              <a:lnSpc>
                <a:spcPts val="4759"/>
              </a:lnSpc>
              <a:spcBef>
                <a:spcPct val="0"/>
              </a:spcBef>
            </a:pPr>
            <a:r>
              <a:rPr lang="en-US" sz="3399">
                <a:solidFill>
                  <a:srgbClr val="000000"/>
                </a:solidFill>
                <a:latin typeface="Canva Sans"/>
                <a:ea typeface="Canva Sans"/>
                <a:cs typeface="Canva Sans"/>
                <a:sym typeface="Canva Sans"/>
              </a:rPr>
              <a:t>     else :</a:t>
            </a:r>
          </a:p>
          <a:p>
            <a:pPr algn="l">
              <a:lnSpc>
                <a:spcPts val="4759"/>
              </a:lnSpc>
              <a:spcBef>
                <a:spcPct val="0"/>
              </a:spcBef>
            </a:pPr>
            <a:r>
              <a:rPr lang="en-US" sz="3399">
                <a:solidFill>
                  <a:srgbClr val="000000"/>
                </a:solidFill>
                <a:latin typeface="Canva Sans"/>
                <a:ea typeface="Canva Sans"/>
                <a:cs typeface="Canva Sans"/>
                <a:sym typeface="Canva Sans"/>
              </a:rPr>
              <a:t>          return 'Non-Metropolitan'</a:t>
            </a:r>
          </a:p>
          <a:p>
            <a:pPr algn="l">
              <a:lnSpc>
                <a:spcPts val="4759"/>
              </a:lnSpc>
              <a:spcBef>
                <a:spcPct val="0"/>
              </a:spcBef>
            </a:pPr>
          </a:p>
          <a:p>
            <a:pPr algn="l">
              <a:lnSpc>
                <a:spcPts val="4759"/>
              </a:lnSpc>
              <a:spcBef>
                <a:spcPct val="0"/>
              </a:spcBef>
            </a:pPr>
          </a:p>
          <a:p>
            <a:pPr algn="l">
              <a:lnSpc>
                <a:spcPts val="4759"/>
              </a:lnSpc>
              <a:spcBef>
                <a:spcPct val="0"/>
              </a:spcBef>
            </a:pPr>
            <a:r>
              <a:rPr lang="en-US" sz="3399">
                <a:solidFill>
                  <a:srgbClr val="000000"/>
                </a:solidFill>
                <a:latin typeface="Canva Sans"/>
                <a:ea typeface="Canva Sans"/>
                <a:cs typeface="Canva Sans"/>
                <a:sym typeface="Canva Sans"/>
              </a:rPr>
              <a:t>df['Location Category'] = df['Location'].apply(categorize_location)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DAGVoaC9ZfA</dc:identifier>
  <dcterms:modified xsi:type="dcterms:W3CDTF">2011-08-01T06:04:30Z</dcterms:modified>
  <cp:revision>1</cp:revision>
  <dc:title>Pandas data analys</dc:title>
</cp:coreProperties>
</file>