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embeddedFontLst>
    <p:embeddedFont>
      <p:font typeface="Tahoma" panose="020B0604030504040204" pitchFamily="34" charset="0"/>
      <p:regular r:id="rId4"/>
      <p:bold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10" y="-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EA6D-7B36-4C45-8D75-DCF2EE5B6901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4492-FEDB-46DC-A47D-E7C04A39A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6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EA6D-7B36-4C45-8D75-DCF2EE5B6901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4492-FEDB-46DC-A47D-E7C04A39A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5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EA6D-7B36-4C45-8D75-DCF2EE5B6901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4492-FEDB-46DC-A47D-E7C04A39A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8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EA6D-7B36-4C45-8D75-DCF2EE5B6901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4492-FEDB-46DC-A47D-E7C04A39A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1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EA6D-7B36-4C45-8D75-DCF2EE5B6901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4492-FEDB-46DC-A47D-E7C04A39A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9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EA6D-7B36-4C45-8D75-DCF2EE5B6901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4492-FEDB-46DC-A47D-E7C04A39A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4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EA6D-7B36-4C45-8D75-DCF2EE5B6901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4492-FEDB-46DC-A47D-E7C04A39A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4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EA6D-7B36-4C45-8D75-DCF2EE5B6901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4492-FEDB-46DC-A47D-E7C04A39A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0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EA6D-7B36-4C45-8D75-DCF2EE5B6901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4492-FEDB-46DC-A47D-E7C04A39A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EA6D-7B36-4C45-8D75-DCF2EE5B6901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4492-FEDB-46DC-A47D-E7C04A39A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2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EA6D-7B36-4C45-8D75-DCF2EE5B6901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4492-FEDB-46DC-A47D-E7C04A39A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2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CEA6D-7B36-4C45-8D75-DCF2EE5B6901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54492-FEDB-46DC-A47D-E7C04A39A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6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171444" y="104259"/>
            <a:ext cx="8509000" cy="54451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lvl="0" algn="l">
              <a:defRPr/>
            </a:pPr>
            <a:r>
              <a:rPr lang="en-US" sz="2800" b="1" dirty="0" smtClean="0"/>
              <a:t>Neha Singh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3725608" y="213081"/>
            <a:ext cx="3589592" cy="396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n-US" altLang="en-US" sz="1600" dirty="0" smtClean="0">
                <a:latin typeface="Calibri" panose="020F0502020204030204" pitchFamily="34" charset="0"/>
              </a:rPr>
              <a:t>Senior Software </a:t>
            </a:r>
            <a:r>
              <a:rPr lang="en-US" altLang="en-US" sz="1600" dirty="0" smtClean="0">
                <a:latin typeface="Calibri" panose="020F0502020204030204" pitchFamily="34" charset="0"/>
              </a:rPr>
              <a:t>Engineer Analyst</a:t>
            </a:r>
            <a:endParaRPr lang="en-US" altLang="en-US" sz="1600" dirty="0">
              <a:latin typeface="Calibri" panose="020F050202020403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863093" y="1457050"/>
            <a:ext cx="0" cy="47529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67150" y="762000"/>
            <a:ext cx="5124450" cy="5943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928" tIns="45964" rIns="91928" bIns="45964"/>
          <a:lstStyle/>
          <a:p>
            <a:pPr marL="84138" indent="-84138" algn="just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  <a:buSzPct val="100000"/>
              <a:defRPr/>
            </a:pPr>
            <a:r>
              <a:rPr lang="en-US" sz="1050" b="1" dirty="0">
                <a:solidFill>
                  <a:srgbClr val="000000"/>
                </a:solidFill>
                <a:latin typeface="+mj-lt"/>
                <a:cs typeface="Arial" charset="0"/>
              </a:rPr>
              <a:t>Selected Relevant Experience</a:t>
            </a:r>
            <a:r>
              <a:rPr lang="en-US" sz="1050" b="1" dirty="0" smtClean="0">
                <a:solidFill>
                  <a:srgbClr val="000000"/>
                </a:solidFill>
                <a:latin typeface="+mj-lt"/>
                <a:cs typeface="Arial" charset="0"/>
              </a:rPr>
              <a:t>:</a:t>
            </a:r>
          </a:p>
          <a:p>
            <a:pPr marL="171450" indent="-171450" algn="just">
              <a:lnSpc>
                <a:spcPct val="115000"/>
              </a:lnSpc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000" b="1" dirty="0">
                <a:latin typeface="+mj-lt"/>
                <a:ea typeface="Calibri"/>
                <a:cs typeface="Times New Roman"/>
              </a:rPr>
              <a:t>Xceptor Data Hub (3PDP) [December 2015 – till Date]</a:t>
            </a:r>
            <a:endParaRPr lang="en-US" sz="1000" b="1" dirty="0">
              <a:latin typeface="+mj-lt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400"/>
              </a:spcAft>
            </a:pPr>
            <a:r>
              <a:rPr lang="en-US" sz="900" b="1" dirty="0">
                <a:latin typeface="+mj-lt"/>
                <a:ea typeface="Calibri"/>
                <a:cs typeface="Times New Roman"/>
              </a:rPr>
              <a:t>Project and </a:t>
            </a:r>
            <a:r>
              <a:rPr lang="en-US" sz="900" b="1" dirty="0" smtClean="0">
                <a:latin typeface="+mj-lt"/>
                <a:ea typeface="Calibri"/>
                <a:cs typeface="Times New Roman"/>
              </a:rPr>
              <a:t>Role: Xceptor Data Format Developer.</a:t>
            </a:r>
            <a:endParaRPr lang="en-US" sz="900" b="1" dirty="0">
              <a:latin typeface="+mj-lt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300"/>
              </a:spcAft>
            </a:pPr>
            <a:r>
              <a:rPr lang="en-US" sz="900" dirty="0">
                <a:latin typeface="+mj-lt"/>
                <a:ea typeface="Calibri"/>
                <a:cs typeface="Times New Roman"/>
              </a:rPr>
              <a:t>The main business benefit of </a:t>
            </a:r>
            <a:r>
              <a:rPr lang="en-US" sz="900" dirty="0" smtClean="0">
                <a:latin typeface="+mj-lt"/>
                <a:ea typeface="Calibri"/>
                <a:cs typeface="Times New Roman"/>
              </a:rPr>
              <a:t>Xceptor is that we cut on the manual activities by applying one time mappings in the tool itself.</a:t>
            </a:r>
            <a:endParaRPr lang="en-US" sz="900" dirty="0">
              <a:latin typeface="+mj-lt"/>
              <a:ea typeface="Calibri"/>
              <a:cs typeface="Times New Roman"/>
            </a:endParaRPr>
          </a:p>
          <a:p>
            <a:pPr marL="171450" lvl="0" indent="-1714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+mj-lt"/>
              </a:rPr>
              <a:t>Building client </a:t>
            </a:r>
            <a:r>
              <a:rPr lang="en-US" sz="900" dirty="0">
                <a:latin typeface="+mj-lt"/>
              </a:rPr>
              <a:t>specific </a:t>
            </a:r>
            <a:r>
              <a:rPr lang="en-US" sz="900" dirty="0" smtClean="0">
                <a:latin typeface="+mj-lt"/>
              </a:rPr>
              <a:t>requirement into Xceptor Data formats.</a:t>
            </a:r>
            <a:endParaRPr lang="en-US" sz="900" dirty="0">
              <a:latin typeface="+mj-lt"/>
            </a:endParaRPr>
          </a:p>
          <a:p>
            <a:pPr marL="171450" lvl="0" indent="-1714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+mj-lt"/>
              </a:rPr>
              <a:t>Understanding </a:t>
            </a:r>
            <a:r>
              <a:rPr lang="en-US" sz="900" dirty="0">
                <a:latin typeface="+mj-lt"/>
              </a:rPr>
              <a:t>basic </a:t>
            </a:r>
            <a:r>
              <a:rPr lang="en-US" sz="900" dirty="0" smtClean="0">
                <a:latin typeface="+mj-lt"/>
              </a:rPr>
              <a:t>trade booking and different types of trade events involved.</a:t>
            </a:r>
          </a:p>
          <a:p>
            <a:pPr marL="171450" lvl="0" indent="-1714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+mj-lt"/>
              </a:rPr>
              <a:t>Understanding different tools and applications of the client that are connected to make the flow easier.</a:t>
            </a:r>
            <a:endParaRPr lang="en-US" sz="900" dirty="0">
              <a:latin typeface="+mj-lt"/>
            </a:endParaRPr>
          </a:p>
          <a:p>
            <a:pPr marL="171450" lvl="0" indent="-1714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latin typeface="+mj-lt"/>
              </a:rPr>
              <a:t>Involved in creation of test plan and </a:t>
            </a:r>
            <a:r>
              <a:rPr lang="en-US" sz="900" dirty="0" smtClean="0">
                <a:latin typeface="+mj-lt"/>
              </a:rPr>
              <a:t>betterment of the initial testing scripts.</a:t>
            </a:r>
            <a:endParaRPr lang="en-US" sz="900" dirty="0">
              <a:latin typeface="+mj-lt"/>
            </a:endParaRPr>
          </a:p>
          <a:p>
            <a:pPr marL="171450" lvl="0" indent="-17145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latin typeface="+mj-lt"/>
              </a:rPr>
              <a:t>Performed end to end testing of crucial business modules.</a:t>
            </a:r>
          </a:p>
          <a:p>
            <a:pPr marL="171450" lvl="0" indent="-171450" algn="just"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900" b="1" u="sng" dirty="0">
                <a:latin typeface="+mj-lt"/>
              </a:rPr>
              <a:t>Technologies  Used</a:t>
            </a:r>
            <a:r>
              <a:rPr lang="en-US" sz="900" b="1" dirty="0">
                <a:latin typeface="+mj-lt"/>
              </a:rPr>
              <a:t> : </a:t>
            </a:r>
            <a:r>
              <a:rPr lang="en-US" sz="900" i="1" dirty="0" smtClean="0">
                <a:latin typeface="+mj-lt"/>
              </a:rPr>
              <a:t>Xceptor Data Hub.</a:t>
            </a:r>
            <a:endParaRPr lang="en-US" sz="900" dirty="0">
              <a:latin typeface="+mj-lt"/>
            </a:endParaRPr>
          </a:p>
          <a:p>
            <a:pPr marL="171450" indent="-171450" algn="just"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900" b="1" u="sng" dirty="0">
                <a:latin typeface="+mj-lt"/>
              </a:rPr>
              <a:t>Key Achievements</a:t>
            </a:r>
            <a:r>
              <a:rPr lang="en-US" sz="900" b="1" dirty="0">
                <a:latin typeface="+mj-lt"/>
              </a:rPr>
              <a:t>: </a:t>
            </a:r>
          </a:p>
          <a:p>
            <a:pPr marL="228600" indent="-228600" algn="just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sz="900" dirty="0">
                <a:latin typeface="+mj-lt"/>
              </a:rPr>
              <a:t>Achieved </a:t>
            </a:r>
            <a:r>
              <a:rPr lang="en-US" sz="900" dirty="0" smtClean="0">
                <a:latin typeface="+mj-lt"/>
              </a:rPr>
              <a:t> Team award at Client Location. </a:t>
            </a:r>
            <a:endParaRPr lang="en-US" sz="900" dirty="0">
              <a:latin typeface="+mj-lt"/>
            </a:endParaRPr>
          </a:p>
          <a:p>
            <a:pPr marL="228600" indent="-228600" algn="just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sz="900" dirty="0" smtClean="0">
                <a:latin typeface="+mj-lt"/>
              </a:rPr>
              <a:t>Understood the back office and actual trade bookings along with the different products.</a:t>
            </a:r>
            <a:endParaRPr lang="en-US" sz="900" dirty="0">
              <a:latin typeface="+mj-lt"/>
            </a:endParaRPr>
          </a:p>
          <a:p>
            <a:pPr marL="228600" indent="-228600" algn="just"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en-US" sz="900" dirty="0" smtClean="0">
                <a:latin typeface="+mj-lt"/>
              </a:rPr>
              <a:t>Working with clients located at multiple region.</a:t>
            </a:r>
          </a:p>
          <a:p>
            <a:pPr marL="228600" indent="-228600" algn="just"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  <a:latin typeface="+mj-lt"/>
              </a:rPr>
              <a:t>On time delivery of the assigned task irrespective of the time zone difference.</a:t>
            </a:r>
            <a:endParaRPr lang="en-US" sz="900" dirty="0">
              <a:solidFill>
                <a:srgbClr val="000000"/>
              </a:solidFill>
              <a:latin typeface="+mj-lt"/>
            </a:endParaRPr>
          </a:p>
          <a:p>
            <a:pPr marL="171450" indent="-171450" algn="just">
              <a:lnSpc>
                <a:spcPct val="115000"/>
              </a:lnSpc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000" b="1" dirty="0" smtClean="0">
                <a:latin typeface="+mj-lt"/>
                <a:ea typeface="Calibri"/>
                <a:cs typeface="Times New Roman"/>
              </a:rPr>
              <a:t>Preferences Dashboard [</a:t>
            </a:r>
            <a:r>
              <a:rPr lang="en-US" sz="1000" b="1" dirty="0">
                <a:latin typeface="+mj-lt"/>
                <a:ea typeface="Calibri"/>
                <a:cs typeface="Times New Roman"/>
              </a:rPr>
              <a:t>September 2014 – </a:t>
            </a:r>
            <a:r>
              <a:rPr lang="en-US" sz="1000" b="1" dirty="0" smtClean="0">
                <a:latin typeface="+mj-lt"/>
                <a:ea typeface="Calibri"/>
                <a:cs typeface="Times New Roman"/>
              </a:rPr>
              <a:t>December 2015]</a:t>
            </a:r>
            <a:endParaRPr lang="en-US" sz="1000" dirty="0">
              <a:latin typeface="+mj-lt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400"/>
              </a:spcAft>
            </a:pPr>
            <a:r>
              <a:rPr lang="en-US" sz="900" b="1" dirty="0" smtClean="0">
                <a:latin typeface="+mj-lt"/>
                <a:ea typeface="Calibri"/>
                <a:cs typeface="Times New Roman"/>
              </a:rPr>
              <a:t>Project </a:t>
            </a:r>
            <a:r>
              <a:rPr lang="en-US" sz="900" b="1" dirty="0">
                <a:latin typeface="+mj-lt"/>
                <a:ea typeface="Calibri"/>
                <a:cs typeface="Times New Roman"/>
              </a:rPr>
              <a:t>and Role: </a:t>
            </a:r>
            <a:r>
              <a:rPr lang="en-US" sz="900" b="1" dirty="0" smtClean="0">
                <a:latin typeface="+mj-lt"/>
                <a:ea typeface="Calibri"/>
                <a:cs typeface="Times New Roman"/>
              </a:rPr>
              <a:t>Junior Developer and Tester.</a:t>
            </a:r>
          </a:p>
          <a:p>
            <a:pPr algn="just">
              <a:lnSpc>
                <a:spcPct val="115000"/>
              </a:lnSpc>
              <a:spcAft>
                <a:spcPts val="300"/>
              </a:spcAft>
            </a:pPr>
            <a:r>
              <a:rPr lang="en-US" sz="900" dirty="0" smtClean="0">
                <a:latin typeface="+mj-lt"/>
                <a:ea typeface="Calibri"/>
                <a:cs typeface="Times New Roman"/>
              </a:rPr>
              <a:t>The </a:t>
            </a:r>
            <a:r>
              <a:rPr lang="en-US" sz="900" dirty="0">
                <a:latin typeface="+mj-lt"/>
                <a:ea typeface="Calibri"/>
                <a:cs typeface="Times New Roman"/>
              </a:rPr>
              <a:t>main business benefit of  </a:t>
            </a:r>
            <a:r>
              <a:rPr lang="en-US" sz="900" dirty="0" smtClean="0">
                <a:latin typeface="+mj-lt"/>
                <a:ea typeface="Calibri"/>
                <a:cs typeface="Times New Roman"/>
              </a:rPr>
              <a:t>Preferences Dashboard is </a:t>
            </a:r>
            <a:r>
              <a:rPr lang="en-US" sz="900" dirty="0">
                <a:latin typeface="+mj-lt"/>
                <a:ea typeface="Calibri"/>
                <a:cs typeface="Times New Roman"/>
              </a:rPr>
              <a:t>streamlining the process for configuring and tracking preferences as well as allowing Pyramid components to retrieve preferences </a:t>
            </a:r>
            <a:r>
              <a:rPr lang="en-US" sz="900" dirty="0" smtClean="0">
                <a:latin typeface="+mj-lt"/>
                <a:ea typeface="Calibri"/>
                <a:cs typeface="Times New Roman"/>
              </a:rPr>
              <a:t>programmatically.</a:t>
            </a:r>
          </a:p>
          <a:p>
            <a:pPr marL="171450" lvl="0" indent="-1714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+mj-lt"/>
              </a:rPr>
              <a:t>Developing </a:t>
            </a:r>
            <a:r>
              <a:rPr lang="en-US" sz="900" dirty="0">
                <a:latin typeface="+mj-lt"/>
              </a:rPr>
              <a:t>/ Coding c</a:t>
            </a:r>
            <a:r>
              <a:rPr lang="en-US" sz="900" dirty="0" smtClean="0">
                <a:latin typeface="+mj-lt"/>
              </a:rPr>
              <a:t>lient </a:t>
            </a:r>
            <a:r>
              <a:rPr lang="en-US" sz="900" dirty="0">
                <a:latin typeface="+mj-lt"/>
              </a:rPr>
              <a:t>specific </a:t>
            </a:r>
            <a:r>
              <a:rPr lang="en-US" sz="900" dirty="0" smtClean="0">
                <a:latin typeface="+mj-lt"/>
              </a:rPr>
              <a:t>requirement.</a:t>
            </a:r>
          </a:p>
          <a:p>
            <a:pPr marL="171450" lvl="0" indent="-1714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+mj-lt"/>
              </a:rPr>
              <a:t>Developed and Managed coding modules.</a:t>
            </a:r>
          </a:p>
          <a:p>
            <a:pPr marL="171450" lvl="0" indent="-1714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+mj-lt"/>
              </a:rPr>
              <a:t>Understanding basic trading lifecycle.</a:t>
            </a:r>
          </a:p>
          <a:p>
            <a:pPr marL="171450" lvl="0" indent="-1714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+mj-lt"/>
              </a:rPr>
              <a:t>Developed Testing skills as per project requirement.</a:t>
            </a:r>
          </a:p>
          <a:p>
            <a:pPr marL="171450" lvl="0" indent="-1714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+mj-lt"/>
              </a:rPr>
              <a:t>Created Unit test cases for different components of the application.</a:t>
            </a:r>
          </a:p>
          <a:p>
            <a:pPr marL="171450" lvl="0" indent="-1714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+mj-lt"/>
              </a:rPr>
              <a:t>Involved in creation of test plan and Defect management activities.</a:t>
            </a:r>
          </a:p>
          <a:p>
            <a:pPr marL="171450" lvl="0" indent="-17145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+mj-lt"/>
              </a:rPr>
              <a:t>Performed end to end testing of crucial business modules.</a:t>
            </a:r>
          </a:p>
          <a:p>
            <a:pPr marL="171450" lvl="0" indent="-171450" algn="just"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900" b="1" u="sng" dirty="0" smtClean="0">
                <a:latin typeface="+mj-lt"/>
              </a:rPr>
              <a:t>Technologies  Used</a:t>
            </a:r>
            <a:r>
              <a:rPr lang="en-US" sz="900" b="1" dirty="0" smtClean="0">
                <a:latin typeface="+mj-lt"/>
              </a:rPr>
              <a:t> : </a:t>
            </a:r>
            <a:r>
              <a:rPr lang="en-US" sz="900" i="1" dirty="0" smtClean="0">
                <a:latin typeface="+mj-lt"/>
              </a:rPr>
              <a:t>WPF, C# Dot Net, </a:t>
            </a:r>
            <a:r>
              <a:rPr lang="en-US" sz="900" i="1" dirty="0" err="1" smtClean="0">
                <a:latin typeface="+mj-lt"/>
              </a:rPr>
              <a:t>NUnit</a:t>
            </a:r>
            <a:r>
              <a:rPr lang="en-US" sz="900" i="1" dirty="0" smtClean="0">
                <a:latin typeface="+mj-lt"/>
              </a:rPr>
              <a:t>.</a:t>
            </a:r>
            <a:endParaRPr lang="en-US" sz="900" dirty="0" smtClean="0">
              <a:latin typeface="+mj-lt"/>
            </a:endParaRPr>
          </a:p>
          <a:p>
            <a:pPr marL="171450" indent="-171450" algn="just"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900" b="1" u="sng" dirty="0" smtClean="0">
                <a:latin typeface="+mj-lt"/>
              </a:rPr>
              <a:t>Key </a:t>
            </a:r>
            <a:r>
              <a:rPr lang="en-US" sz="900" b="1" u="sng" dirty="0">
                <a:latin typeface="+mj-lt"/>
              </a:rPr>
              <a:t>Achievements</a:t>
            </a:r>
            <a:r>
              <a:rPr lang="en-US" sz="900" b="1" dirty="0">
                <a:latin typeface="+mj-lt"/>
              </a:rPr>
              <a:t>: </a:t>
            </a:r>
            <a:endParaRPr lang="en-US" sz="900" b="1" dirty="0" smtClean="0">
              <a:latin typeface="+mj-lt"/>
            </a:endParaRPr>
          </a:p>
          <a:p>
            <a:pPr marL="228600" indent="-228600" algn="just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sz="900" dirty="0" smtClean="0">
                <a:latin typeface="+mj-lt"/>
              </a:rPr>
              <a:t>Achieved better code coverage using </a:t>
            </a:r>
            <a:r>
              <a:rPr lang="en-US" sz="900" dirty="0" err="1" smtClean="0">
                <a:latin typeface="+mj-lt"/>
              </a:rPr>
              <a:t>NUnit</a:t>
            </a:r>
            <a:r>
              <a:rPr lang="en-US" sz="900" dirty="0" smtClean="0">
                <a:latin typeface="+mj-lt"/>
              </a:rPr>
              <a:t>. </a:t>
            </a:r>
          </a:p>
          <a:p>
            <a:pPr marL="228600" indent="-228600" algn="just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sz="900" dirty="0" smtClean="0">
                <a:latin typeface="+mj-lt"/>
              </a:rPr>
              <a:t>Smooth transition between the roles of developer and tester.</a:t>
            </a:r>
          </a:p>
          <a:p>
            <a:pPr marL="228600" indent="-228600" algn="just"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en-US" sz="900" dirty="0" smtClean="0">
                <a:latin typeface="+mj-lt"/>
              </a:rPr>
              <a:t>Independently handled critical testing activities.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52400" y="1660125"/>
            <a:ext cx="3657600" cy="2454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928" tIns="45964" rIns="27432" bIns="45964"/>
          <a:lstStyle/>
          <a:p>
            <a:pPr marL="84138" indent="-84138" algn="just" defTabSz="91281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itchFamily="2" charset="2"/>
              <a:buNone/>
              <a:defRPr/>
            </a:pPr>
            <a:r>
              <a:rPr lang="en-US" sz="10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Professional Background: </a:t>
            </a:r>
          </a:p>
          <a:p>
            <a:pPr algn="just" defTabSz="91281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itchFamily="2" charset="2"/>
              <a:buNone/>
              <a:defRPr/>
            </a:pPr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A result oriented and self motivated software developer</a:t>
            </a:r>
            <a:r>
              <a:rPr lang="en-US" sz="10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having 1.4 years technical experience in WPF .NET along with the hands-on experience in functional testing along with 1.4 years of good expertise on Xceptor Data Hub including all kind of files.</a:t>
            </a:r>
          </a:p>
          <a:p>
            <a:pPr marL="45720" indent="-171450" algn="just" defTabSz="911225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alibri" pitchFamily="34" charset="0"/>
                <a:cs typeface="Calibri" pitchFamily="34" charset="0"/>
              </a:rPr>
              <a:t>Hands on experience in maintenance and development of applications using WPF , C# Dot Net (4.0).</a:t>
            </a:r>
          </a:p>
          <a:p>
            <a:pPr marL="45720" indent="-171450" algn="just" defTabSz="911225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alibri" pitchFamily="34" charset="0"/>
                <a:cs typeface="Calibri" pitchFamily="34" charset="0"/>
              </a:rPr>
              <a:t>An effective communicator with good interpersonal skills  and ability to relate to people at any level of business and management.</a:t>
            </a:r>
          </a:p>
          <a:p>
            <a:pPr marL="45720" indent="-171450" algn="just" defTabSz="911225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alibri" pitchFamily="34" charset="0"/>
                <a:cs typeface="Calibri" pitchFamily="34" charset="0"/>
              </a:rPr>
              <a:t>Fast and Adaptable learner.</a:t>
            </a:r>
          </a:p>
          <a:p>
            <a:pPr marL="45720" indent="-171450" algn="just" defTabSz="911225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alibri" pitchFamily="34" charset="0"/>
                <a:cs typeface="Calibri" pitchFamily="34" charset="0"/>
              </a:rPr>
              <a:t>Functional Testing experience of around 8 months.</a:t>
            </a:r>
          </a:p>
          <a:p>
            <a:pPr marL="45720" indent="-171450" algn="just" defTabSz="911225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GB" altLang="en-US" sz="1000" dirty="0" smtClean="0">
                <a:latin typeface="Calibri" panose="020F0502020204030204" pitchFamily="34" charset="0"/>
                <a:ea typeface="Tahoma" pitchFamily="34" charset="0"/>
                <a:cs typeface="Arial" pitchFamily="34" charset="0"/>
              </a:rPr>
              <a:t>Basic understanding of the Capital Market.</a:t>
            </a:r>
            <a:endParaRPr lang="en-US" sz="1000" dirty="0" smtClean="0">
              <a:latin typeface="Calibri" pitchFamily="34" charset="0"/>
              <a:cs typeface="Calibri" pitchFamily="34" charset="0"/>
            </a:endParaRPr>
          </a:p>
          <a:p>
            <a:pPr marL="45720" indent="-171450" algn="just" defTabSz="911225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sz="1000" dirty="0">
                <a:latin typeface="Calibri" pitchFamily="34" charset="0"/>
                <a:cs typeface="Calibri" pitchFamily="34" charset="0"/>
              </a:rPr>
              <a:t>Expertise in Xceptor tool used for conversion of data from one file format to other.</a:t>
            </a:r>
          </a:p>
          <a:p>
            <a:pPr algn="just">
              <a:spcBef>
                <a:spcPts val="200"/>
              </a:spcBef>
              <a:spcAft>
                <a:spcPts val="200"/>
              </a:spcAft>
              <a:buSzPct val="100000"/>
            </a:pPr>
            <a:r>
              <a:rPr lang="en-US" sz="10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900" dirty="0" smtClean="0">
                <a:latin typeface="Calibri" pitchFamily="34" charset="0"/>
                <a:cs typeface="Calibri" pitchFamily="34" charset="0"/>
              </a:rPr>
              <a:t>		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2400" y="786422"/>
            <a:ext cx="3657600" cy="759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defTabSz="4572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None/>
              <a:defRPr/>
            </a:pPr>
            <a:endParaRPr lang="en-US" sz="800" b="1" dirty="0">
              <a:ln>
                <a:solidFill>
                  <a:schemeClr val="tx2">
                    <a:lumMod val="75000"/>
                  </a:schemeClr>
                </a:solidFill>
              </a:ln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371600" y="786421"/>
            <a:ext cx="2667000" cy="7232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4572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n-US" altLang="en-US" sz="1350" dirty="0" smtClean="0">
                <a:latin typeface="Calibri" panose="020F0502020204030204" pitchFamily="34" charset="0"/>
              </a:rPr>
              <a:t>Neha Singh</a:t>
            </a:r>
          </a:p>
          <a:p>
            <a:pPr defTabSz="4572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n-US" altLang="en-US" sz="1350" dirty="0" smtClean="0">
                <a:latin typeface="Calibri" panose="020F0502020204030204" pitchFamily="34" charset="0"/>
              </a:rPr>
              <a:t>Senior Software </a:t>
            </a:r>
            <a:r>
              <a:rPr lang="en-US" altLang="en-US" sz="1350" dirty="0" smtClean="0">
                <a:latin typeface="Calibri" panose="020F0502020204030204" pitchFamily="34" charset="0"/>
              </a:rPr>
              <a:t>Engineer Analyst</a:t>
            </a:r>
            <a:endParaRPr lang="en-US" altLang="en-US" sz="1350" dirty="0">
              <a:latin typeface="Calibri" panose="020F0502020204030204" pitchFamily="34" charset="0"/>
            </a:endParaRPr>
          </a:p>
        </p:txBody>
      </p:sp>
      <p:pic>
        <p:nvPicPr>
          <p:cNvPr id="13" name="Picture 19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30921" y="991794"/>
            <a:ext cx="1140679" cy="34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/>
          <p:nvPr/>
        </p:nvCxnSpPr>
        <p:spPr>
          <a:xfrm>
            <a:off x="0" y="674703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52400" y="4226780"/>
            <a:ext cx="3657600" cy="24788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928" tIns="45964" rIns="27432" bIns="45964"/>
          <a:lstStyle/>
          <a:p>
            <a:pPr marL="84138" indent="-84138" algn="just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  <a:buSzPct val="100000"/>
              <a:buFont typeface="Wingdings" pitchFamily="2" charset="2"/>
              <a:buNone/>
              <a:defRPr/>
            </a:pPr>
            <a:r>
              <a:rPr lang="en-GB" sz="10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Technical Skills:	</a:t>
            </a:r>
          </a:p>
          <a:p>
            <a:pPr marL="171450" indent="-1714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1000" u="sng" dirty="0" smtClean="0">
                <a:latin typeface="Calibri" pitchFamily="34" charset="0"/>
                <a:cs typeface="Calibri" pitchFamily="34" charset="0"/>
              </a:rPr>
              <a:t>Languages/Framework</a:t>
            </a:r>
            <a:r>
              <a:rPr lang="en-GB" sz="1000" dirty="0" smtClean="0">
                <a:latin typeface="Calibri" pitchFamily="34" charset="0"/>
                <a:cs typeface="Calibri" pitchFamily="34" charset="0"/>
              </a:rPr>
              <a:t> : </a:t>
            </a:r>
            <a:r>
              <a:rPr lang="en-US" sz="1000" dirty="0">
                <a:latin typeface="Calibri" pitchFamily="34" charset="0"/>
                <a:cs typeface="Calibri" pitchFamily="34" charset="0"/>
              </a:rPr>
              <a:t>WPF 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(MVVM), C</a:t>
            </a:r>
            <a:r>
              <a:rPr lang="en-US" sz="1000" dirty="0">
                <a:latin typeface="Calibri" pitchFamily="34" charset="0"/>
                <a:cs typeface="Calibri" pitchFamily="34" charset="0"/>
              </a:rPr>
              <a:t># Dot Net 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(4.0), NUNIT , MOCK.</a:t>
            </a:r>
          </a:p>
          <a:p>
            <a:pPr marL="171450" indent="-1714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u="sng" dirty="0" smtClean="0">
                <a:latin typeface="Calibri" pitchFamily="34" charset="0"/>
                <a:cs typeface="Calibri" pitchFamily="34" charset="0"/>
              </a:rPr>
              <a:t>Database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 :  Access, SQL server</a:t>
            </a:r>
          </a:p>
          <a:p>
            <a:pPr marL="171450" indent="-1714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u="sng" dirty="0" smtClean="0">
                <a:latin typeface="Calibri" pitchFamily="34" charset="0"/>
                <a:cs typeface="Calibri" pitchFamily="34" charset="0"/>
              </a:rPr>
              <a:t>Tools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n-US" sz="1000" dirty="0">
                <a:latin typeface="Calibri" pitchFamily="34" charset="0"/>
                <a:cs typeface="Calibri" pitchFamily="34" charset="0"/>
              </a:rPr>
              <a:t>Visual Studio, GIT, fiddler, </a:t>
            </a:r>
            <a:r>
              <a:rPr lang="en-US" sz="1000" dirty="0" err="1">
                <a:latin typeface="Calibri" pitchFamily="34" charset="0"/>
                <a:cs typeface="Calibri" pitchFamily="34" charset="0"/>
              </a:rPr>
              <a:t>DevExpress</a:t>
            </a:r>
            <a:r>
              <a:rPr lang="en-US" sz="1000" dirty="0">
                <a:latin typeface="Calibri" pitchFamily="34" charset="0"/>
                <a:cs typeface="Calibri" pitchFamily="34" charset="0"/>
              </a:rPr>
              <a:t> Controls, </a:t>
            </a:r>
            <a:r>
              <a:rPr lang="en-US" sz="1000" dirty="0" err="1">
                <a:latin typeface="Calibri" pitchFamily="34" charset="0"/>
                <a:cs typeface="Calibri" pitchFamily="34" charset="0"/>
              </a:rPr>
              <a:t>.Net</a:t>
            </a:r>
            <a:r>
              <a:rPr lang="en-US" sz="1000" dirty="0">
                <a:latin typeface="Calibri" pitchFamily="34" charset="0"/>
                <a:cs typeface="Calibri" pitchFamily="34" charset="0"/>
              </a:rPr>
              <a:t>(4.0), Xceptor Transformation tool.</a:t>
            </a:r>
          </a:p>
          <a:p>
            <a:pPr algn="just"/>
            <a:endParaRPr lang="en-US" sz="5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500"/>
              </a:spcAft>
            </a:pPr>
            <a:r>
              <a:rPr lang="en-GB" sz="10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Functional Skills: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000" u="sng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Domain</a:t>
            </a:r>
            <a:r>
              <a:rPr lang="en-GB" sz="10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en-GB" sz="1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Capital Market (Basic).</a:t>
            </a:r>
          </a:p>
          <a:p>
            <a:pPr algn="just"/>
            <a:endParaRPr lang="en-GB" sz="5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GB" sz="10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Certification:</a:t>
            </a:r>
            <a:endParaRPr lang="en-GB" sz="1000" b="1" u="sng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Successfully completed NSE’s certification in Financial Market’s Beginner’s </a:t>
            </a:r>
            <a:r>
              <a:rPr lang="en-GB" sz="1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Module.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Successfully completed NSE’s certification in Equity </a:t>
            </a:r>
            <a:r>
              <a:rPr lang="en-GB" sz="1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Derivatives Beginners Module.</a:t>
            </a:r>
            <a:endParaRPr lang="en-GB" sz="10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6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171444" y="104259"/>
            <a:ext cx="8509000" cy="54451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lvl="0" algn="l">
              <a:defRPr/>
            </a:pPr>
            <a:r>
              <a:rPr lang="en-US" sz="2800" b="1" dirty="0" smtClean="0"/>
              <a:t>Neha Singh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3725608" y="213081"/>
            <a:ext cx="3589592" cy="396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n-US" altLang="en-US" sz="1600" dirty="0" smtClean="0">
                <a:latin typeface="Calibri" panose="020F0502020204030204" pitchFamily="34" charset="0"/>
              </a:rPr>
              <a:t>Senior Software Engineer Analyst</a:t>
            </a:r>
            <a:endParaRPr lang="en-US" altLang="en-US" sz="1600" dirty="0">
              <a:latin typeface="Calibri" panose="020F050202020403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863093" y="1457050"/>
            <a:ext cx="0" cy="47529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07354" y="785228"/>
            <a:ext cx="8784246" cy="59203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928" tIns="45964" rIns="91928" bIns="45964"/>
          <a:lstStyle/>
          <a:p>
            <a:pPr marL="84138" indent="-84138" algn="just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  <a:buSzPct val="100000"/>
              <a:defRPr/>
            </a:pPr>
            <a:r>
              <a:rPr lang="en-US" sz="1100" b="1" dirty="0">
                <a:solidFill>
                  <a:srgbClr val="000000"/>
                </a:solidFill>
                <a:latin typeface="Calibri" panose="020F0502020204030204" pitchFamily="34" charset="0"/>
                <a:cs typeface="Arial" charset="0"/>
              </a:rPr>
              <a:t>Selected Relevant Experience</a:t>
            </a:r>
            <a:r>
              <a:rPr lang="en-US" sz="1100" b="1" dirty="0" smtClean="0">
                <a:solidFill>
                  <a:srgbClr val="000000"/>
                </a:solidFill>
                <a:latin typeface="Calibri" panose="020F0502020204030204" pitchFamily="34" charset="0"/>
                <a:cs typeface="Arial" charset="0"/>
              </a:rPr>
              <a:t>:</a:t>
            </a:r>
          </a:p>
          <a:p>
            <a:pPr marL="84138" indent="-84138" algn="just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  <a:buSzPct val="100000"/>
              <a:defRPr/>
            </a:pPr>
            <a:endParaRPr lang="en-US" sz="300" b="1" dirty="0" smtClean="0">
              <a:solidFill>
                <a:srgbClr val="000000"/>
              </a:solidFill>
              <a:latin typeface="Calibri" panose="020F0502020204030204" pitchFamily="34" charset="0"/>
              <a:cs typeface="Arial" charset="0"/>
            </a:endParaRPr>
          </a:p>
          <a:p>
            <a:pPr marL="171450" indent="-171450" algn="just">
              <a:lnSpc>
                <a:spcPct val="115000"/>
              </a:lnSpc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050" b="1" dirty="0">
                <a:latin typeface="Calibri" panose="020F0502020204030204" pitchFamily="34" charset="0"/>
                <a:ea typeface="Calibri"/>
                <a:cs typeface="Times New Roman"/>
              </a:rPr>
              <a:t>EVO Booking Application. [July 2015 – till Date]</a:t>
            </a:r>
          </a:p>
          <a:p>
            <a:pPr algn="just">
              <a:lnSpc>
                <a:spcPct val="115000"/>
              </a:lnSpc>
              <a:spcAft>
                <a:spcPts val="400"/>
              </a:spcAft>
            </a:pPr>
            <a:r>
              <a:rPr lang="en-US" sz="1000" b="1" dirty="0">
                <a:latin typeface="Calibri" panose="020F0502020204030204" pitchFamily="34" charset="0"/>
                <a:ea typeface="Calibri"/>
                <a:cs typeface="Times New Roman"/>
              </a:rPr>
              <a:t>Project and Role: Functional Tester.</a:t>
            </a:r>
          </a:p>
          <a:p>
            <a:pPr algn="just">
              <a:spcAft>
                <a:spcPts val="300"/>
              </a:spcAft>
            </a:pPr>
            <a:r>
              <a:rPr lang="en-US" sz="1000" dirty="0">
                <a:latin typeface="Calibri" panose="020F0502020204030204" pitchFamily="34" charset="0"/>
                <a:ea typeface="Calibri"/>
                <a:cs typeface="Times New Roman"/>
              </a:rPr>
              <a:t>The front office application being utilized by the traders to book their respective trades and legal term sheets.</a:t>
            </a:r>
          </a:p>
          <a:p>
            <a:pPr marL="171450" lvl="0" indent="-1714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</a:rPr>
              <a:t>Participated in requirement analysis and test plan preparation.</a:t>
            </a:r>
          </a:p>
          <a:p>
            <a:pPr marL="171450" lvl="0" indent="-1714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</a:rPr>
              <a:t>Performed end to end testing of crucial business modules.</a:t>
            </a:r>
          </a:p>
          <a:p>
            <a:pPr marL="171450" lvl="0" indent="-1714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</a:rPr>
              <a:t>Test Scenario Creation &amp; Review along with Test case Creation &amp; Execution. Test data Identification and preparation.</a:t>
            </a:r>
          </a:p>
          <a:p>
            <a:pPr marL="171450" lvl="0" indent="-1714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</a:rPr>
              <a:t>Involved in Defect Management and Co-ordination.</a:t>
            </a:r>
          </a:p>
          <a:p>
            <a:pPr marL="171450" lvl="0" indent="-171450" algn="just"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1000" b="1" u="sng" dirty="0">
                <a:latin typeface="Calibri" panose="020F0502020204030204" pitchFamily="34" charset="0"/>
              </a:rPr>
              <a:t>Technologies  Used</a:t>
            </a:r>
            <a:r>
              <a:rPr lang="en-US" sz="1000" b="1" dirty="0">
                <a:latin typeface="Calibri" panose="020F0502020204030204" pitchFamily="34" charset="0"/>
              </a:rPr>
              <a:t> : </a:t>
            </a:r>
            <a:r>
              <a:rPr lang="en-US" sz="1000" i="1" dirty="0">
                <a:latin typeface="Calibri" panose="020F0502020204030204" pitchFamily="34" charset="0"/>
              </a:rPr>
              <a:t>C#.</a:t>
            </a:r>
            <a:endParaRPr lang="en-US" sz="1000" dirty="0">
              <a:latin typeface="Calibri" panose="020F0502020204030204" pitchFamily="34" charset="0"/>
            </a:endParaRPr>
          </a:p>
          <a:p>
            <a:pPr marL="171450" indent="-171450" algn="just"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1000" b="1" u="sng" dirty="0">
                <a:latin typeface="Calibri" panose="020F0502020204030204" pitchFamily="34" charset="0"/>
              </a:rPr>
              <a:t>Key Achievements</a:t>
            </a:r>
            <a:r>
              <a:rPr lang="en-US" sz="1000" b="1" dirty="0">
                <a:latin typeface="Calibri" panose="020F0502020204030204" pitchFamily="34" charset="0"/>
              </a:rPr>
              <a:t>: </a:t>
            </a:r>
          </a:p>
          <a:p>
            <a:pPr marL="228600" lvl="1" indent="-228600" algn="just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sz="1000" dirty="0">
                <a:latin typeface="Calibri" panose="020F0502020204030204" pitchFamily="34" charset="0"/>
              </a:rPr>
              <a:t>Received appreciation from the client for a reasonably bug free release</a:t>
            </a:r>
          </a:p>
          <a:p>
            <a:pPr marL="228600" lvl="1" indent="-228600" algn="just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sz="1000" dirty="0">
                <a:latin typeface="Calibri" panose="020F0502020204030204" pitchFamily="34" charset="0"/>
              </a:rPr>
              <a:t>Accurately followed all the agile methodologies and ensured  smooth delivery of all the releases without any delay in the same</a:t>
            </a:r>
          </a:p>
          <a:p>
            <a:pPr marL="228600" lvl="0" indent="-228600" algn="just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sz="1000" dirty="0">
                <a:latin typeface="Calibri" panose="020F0502020204030204" pitchFamily="34" charset="0"/>
              </a:rPr>
              <a:t>Created automation test scripts for various modules of the application. </a:t>
            </a:r>
          </a:p>
          <a:p>
            <a:pPr marL="228600" indent="-228600" algn="just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sz="1000" dirty="0">
                <a:latin typeface="Calibri" panose="020F0502020204030204" pitchFamily="34" charset="0"/>
              </a:rPr>
              <a:t>Smooth transition between the roles of developer and tester.</a:t>
            </a:r>
          </a:p>
          <a:p>
            <a:pPr marL="228600" indent="-228600" algn="just"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en-US" sz="1000" dirty="0">
                <a:latin typeface="Calibri" panose="020F0502020204030204" pitchFamily="34" charset="0"/>
              </a:rPr>
              <a:t>Independently handled critical testing activities.</a:t>
            </a:r>
            <a:endParaRPr lang="en-US" sz="1000" b="1" dirty="0">
              <a:latin typeface="Calibri" panose="020F0502020204030204" pitchFamily="34" charset="0"/>
              <a:ea typeface="Calibri"/>
              <a:cs typeface="Times New Roman"/>
            </a:endParaRPr>
          </a:p>
          <a:p>
            <a:pPr algn="just">
              <a:spcAft>
                <a:spcPts val="300"/>
              </a:spcAft>
            </a:pPr>
            <a:endParaRPr lang="en-US" sz="900" dirty="0" smtClean="0">
              <a:latin typeface="Calibri" panose="020F050202020403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74703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6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482</Words>
  <Application>Microsoft Office PowerPoint</Application>
  <PresentationFormat>On-screen Show (4:3)</PresentationFormat>
  <Paragraphs>72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Wingdings</vt:lpstr>
      <vt:lpstr>Tahoma</vt:lpstr>
      <vt:lpstr>Calibri</vt:lpstr>
      <vt:lpstr>Times New Roman</vt:lpstr>
      <vt:lpstr>Office Theme</vt:lpstr>
      <vt:lpstr>Neha Singh</vt:lpstr>
      <vt:lpstr>Neha Singh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Nilesh Lanke</dc:title>
  <dc:creator>nilesh bhaskar lanke</dc:creator>
  <cp:lastModifiedBy>Singh, Neha S</cp:lastModifiedBy>
  <cp:revision>98</cp:revision>
  <dcterms:created xsi:type="dcterms:W3CDTF">2015-06-02T08:05:02Z</dcterms:created>
  <dcterms:modified xsi:type="dcterms:W3CDTF">2017-04-26T12:46:56Z</dcterms:modified>
</cp:coreProperties>
</file>