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8"/>
  </p:notesMasterIdLst>
  <p:handoutMasterIdLst>
    <p:handoutMasterId r:id="rId19"/>
  </p:handoutMasterIdLst>
  <p:sldIdLst>
    <p:sldId id="258" r:id="rId5"/>
    <p:sldId id="284" r:id="rId6"/>
    <p:sldId id="296" r:id="rId7"/>
    <p:sldId id="261" r:id="rId8"/>
    <p:sldId id="286" r:id="rId9"/>
    <p:sldId id="262" r:id="rId10"/>
    <p:sldId id="263" r:id="rId11"/>
    <p:sldId id="264" r:id="rId12"/>
    <p:sldId id="287" r:id="rId13"/>
    <p:sldId id="293" r:id="rId14"/>
    <p:sldId id="294" r:id="rId15"/>
    <p:sldId id="295"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9" autoAdjust="0"/>
  </p:normalViewPr>
  <p:slideViewPr>
    <p:cSldViewPr snapToGrid="0">
      <p:cViewPr varScale="1">
        <p:scale>
          <a:sx n="41" d="100"/>
          <a:sy n="41" d="100"/>
        </p:scale>
        <p:origin x="948" y="54"/>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54B875-7D75-439A-96AC-0B6B0E0F9027}">
      <dgm:prSet/>
      <dgm:spPr/>
      <dgm:t>
        <a:bodyPr/>
        <a:lstStyle/>
        <a:p>
          <a:pPr>
            <a:lnSpc>
              <a:spcPct val="100000"/>
            </a:lnSpc>
            <a:defRPr cap="all"/>
          </a:pPr>
          <a:r>
            <a:rPr lang="en-US" dirty="0"/>
            <a:t>MS Excel</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lnSpc>
              <a:spcPct val="100000"/>
            </a:lnSpc>
            <a:defRPr cap="all"/>
          </a:pPr>
          <a:r>
            <a:rPr lang="en-US" dirty="0" err="1"/>
            <a:t>sql</a:t>
          </a:r>
          <a:endParaRPr lang="en-US" dirty="0"/>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lnSpc>
              <a:spcPct val="100000"/>
            </a:lnSpc>
            <a:defRPr cap="all"/>
          </a:pPr>
          <a:r>
            <a:rPr lang="en-US" dirty="0"/>
            <a:t>tableau</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endParaRPr lang="en-US" dirty="0"/>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lnSpc>
              <a:spcPct val="100000"/>
            </a:lnSpc>
            <a:defRPr cap="all"/>
          </a:pPr>
          <a:r>
            <a:rPr lang="en-US" dirty="0"/>
            <a:t>Power bi</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4"/>
      <dgm:spPr/>
    </dgm:pt>
    <dgm:pt modelId="{005524FB-3A0E-4BA5-B04E-59FC2E252AEB}" type="pres">
      <dgm:prSet presAssocID="{0B54B875-7D75-439A-96AC-0B6B0E0F90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4">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4"/>
      <dgm:spPr/>
    </dgm:pt>
    <dgm:pt modelId="{172F9AEA-3377-4AFB-BDDB-45672D648ACC}" type="pres">
      <dgm:prSet presAssocID="{F342216F-FBF1-41D7-919C-7049CA2057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4">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4"/>
      <dgm:spPr/>
    </dgm:pt>
    <dgm:pt modelId="{9FDBD919-83B2-43D2-B22A-C1D340DD896A}" type="pres">
      <dgm:prSet presAssocID="{89123716-B84D-436A-B032-220B2B9CAD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4">
        <dgm:presLayoutVars>
          <dgm:chMax val="1"/>
          <dgm:chPref val="1"/>
        </dgm:presLayoutVars>
      </dgm:prSet>
      <dgm:spPr/>
    </dgm:pt>
    <dgm:pt modelId="{AD0B658B-B50A-40EF-B4FE-7234C25616F8}" type="pres">
      <dgm:prSet presAssocID="{79535D29-4C9A-449D-A727-B90BC51637B7}"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3" presStyleCnt="4"/>
      <dgm:spPr/>
    </dgm:pt>
    <dgm:pt modelId="{E71EB1C6-24EC-4328-9469-745343CCA869}" type="pres">
      <dgm:prSet presAssocID="{03357AA3-34FD-4084-981B-4888AF7A877E}" presName="iconRect" presStyleLbl="node1" presStyleIdx="3" presStyleCnt="4" custLinFactNeighborX="2147" custLinFactNeighborY="815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3" presStyleCnt="4">
        <dgm:presLayoutVars>
          <dgm:chMax val="1"/>
          <dgm:chPref val="1"/>
        </dgm:presLayoutVars>
      </dgm:prSet>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
    <dgm:cxn modelId="{3D238423-40A9-4D99-B54D-A2855A3DA7BF}" srcId="{1187127D-E7A7-455E-93D3-1EAC1DAB5C83}" destId="{F342216F-FBF1-41D7-919C-7049CA20572C}" srcOrd="1" destOrd="0" parTransId="{458C9A33-97A5-4CBB-B140-5648BC39D963}" sibTransId="{4264E9A9-DAC3-427B-8E9E-0073816BE51F}"/>
    <dgm:cxn modelId="{D1F63E5B-71C3-4407-B69C-53CC2F17F251}" type="presOf" srcId="{0B54B875-7D75-439A-96AC-0B6B0E0F9027}" destId="{1A451185-6747-4E77-A3B3-9CCD7AC625EB}" srcOrd="0" destOrd="0" presId="urn:microsoft.com/office/officeart/2018/5/layout/IconCircleLabelList"/>
    <dgm:cxn modelId="{3339A85E-8A17-474A-9625-A3A8050AE3F3}" srcId="{1187127D-E7A7-455E-93D3-1EAC1DAB5C83}" destId="{03357AA3-34FD-4084-981B-4888AF7A877E}" srcOrd="3" destOrd="0" parTransId="{808A9C68-B161-452E-964F-0C64CF06ACB9}" sibTransId="{E46BB54B-28C9-4098-8BD7-9DBBCB69561D}"/>
    <dgm:cxn modelId="{945A7769-26D7-4812-8F59-B88B5CE7C0F3}" type="presOf" srcId="{03357AA3-34FD-4084-981B-4888AF7A877E}" destId="{1BA5D214-334E-4BA2-B451-DC551C28264B}" srcOrd="0" destOrd="0" presId="urn:microsoft.com/office/officeart/2018/5/layout/IconCircleLabelList"/>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
    <dgm:cxn modelId="{0560C2CF-2867-4C41-9B84-C43B49A1EFCF}" srcId="{89123716-B84D-436A-B032-220B2B9CADDC}" destId="{BD4CDB43-353E-4B02-B096-C95F07496D3C}" srcOrd="0"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
    <dgm:cxn modelId="{CC2717E0-B745-4FA0-BA9D-61935A040744}" type="presParOf" srcId="{D8316F63-CE47-407B-9DCB-E8FEC91F0742}" destId="{AE2471DD-AEF0-46AC-AE4E-4047B474E634}" srcOrd="0" destOrd="0" presId="urn:microsoft.com/office/officeart/2018/5/layout/IconCircleLabelList"/>
    <dgm:cxn modelId="{69E34C59-CEB5-4F65-8A99-276EFDDA7804}" type="presParOf" srcId="{AE2471DD-AEF0-46AC-AE4E-4047B474E634}" destId="{6A28B40A-85CB-44CF-9E81-3063936285E3}" srcOrd="0" destOrd="0" presId="urn:microsoft.com/office/officeart/2018/5/layout/IconCircleLabelList"/>
    <dgm:cxn modelId="{7FA62A85-3AE0-4230-8DEC-136FF67A2F75}" type="presParOf" srcId="{AE2471DD-AEF0-46AC-AE4E-4047B474E634}" destId="{005524FB-3A0E-4BA5-B04E-59FC2E252AEB}" srcOrd="1" destOrd="0" presId="urn:microsoft.com/office/officeart/2018/5/layout/IconCircleLabelList"/>
    <dgm:cxn modelId="{7CA4F707-4953-4BB7-8153-F387AA80FACC}" type="presParOf" srcId="{AE2471DD-AEF0-46AC-AE4E-4047B474E634}" destId="{10E3AB85-F629-46B7-9081-FC073256C023}" srcOrd="2" destOrd="0" presId="urn:microsoft.com/office/officeart/2018/5/layout/IconCircleLabelList"/>
    <dgm:cxn modelId="{2E91F802-C502-4DD3-B43A-1601D4FA9BC1}" type="presParOf" srcId="{AE2471DD-AEF0-46AC-AE4E-4047B474E634}" destId="{1A451185-6747-4E77-A3B3-9CCD7AC625EB}" srcOrd="3" destOrd="0" presId="urn:microsoft.com/office/officeart/2018/5/layout/IconCircleLabelList"/>
    <dgm:cxn modelId="{B4839D52-EE0B-4A8A-9C6D-7FD814118460}" type="presParOf" srcId="{D8316F63-CE47-407B-9DCB-E8FEC91F0742}" destId="{BD8992B9-B7CC-44F7-8E17-FEAD75D73260}" srcOrd="1" destOrd="0" presId="urn:microsoft.com/office/officeart/2018/5/layout/IconCircleLabelList"/>
    <dgm:cxn modelId="{FBD61538-10AA-4771-BB43-1A8DDA8B6D38}" type="presParOf" srcId="{D8316F63-CE47-407B-9DCB-E8FEC91F0742}" destId="{4A705C56-DCC9-4BDC-963E-E3C1A32B8124}" srcOrd="2" destOrd="0" presId="urn:microsoft.com/office/officeart/2018/5/layout/IconCircleLabelList"/>
    <dgm:cxn modelId="{F9E26C15-BFC6-4D29-9CB1-05963DCE45AF}" type="presParOf" srcId="{4A705C56-DCC9-4BDC-963E-E3C1A32B8124}" destId="{C4618682-3912-4E72-999D-4BF5CD06322D}" srcOrd="0" destOrd="0" presId="urn:microsoft.com/office/officeart/2018/5/layout/IconCircleLabelList"/>
    <dgm:cxn modelId="{EE54B73B-63D2-4205-B860-DF511475FABF}" type="presParOf" srcId="{4A705C56-DCC9-4BDC-963E-E3C1A32B8124}" destId="{172F9AEA-3377-4AFB-BDDB-45672D648ACC}" srcOrd="1" destOrd="0" presId="urn:microsoft.com/office/officeart/2018/5/layout/IconCircleLabelList"/>
    <dgm:cxn modelId="{E70A3D01-85AC-4556-B266-4E7847A9FEEC}" type="presParOf" srcId="{4A705C56-DCC9-4BDC-963E-E3C1A32B8124}" destId="{7C97D28A-6337-4BD4-88DA-E386C94E58EA}" srcOrd="2" destOrd="0" presId="urn:microsoft.com/office/officeart/2018/5/layout/IconCircleLabelList"/>
    <dgm:cxn modelId="{1D938727-B51F-4DB6-B47F-19DCB6B3B3E0}" type="presParOf" srcId="{4A705C56-DCC9-4BDC-963E-E3C1A32B8124}" destId="{7CEA8AF0-CDCB-4FBD-8FCB-A8EECB922CE0}" srcOrd="3" destOrd="0" presId="urn:microsoft.com/office/officeart/2018/5/layout/IconCircleLabelList"/>
    <dgm:cxn modelId="{C99FA575-863A-4F30-A66C-2AC2D9CDF739}" type="presParOf" srcId="{D8316F63-CE47-407B-9DCB-E8FEC91F0742}" destId="{92A8B23C-69B8-4E96-B33F-BB2C249D15FB}" srcOrd="3" destOrd="0" presId="urn:microsoft.com/office/officeart/2018/5/layout/IconCircleLabelList"/>
    <dgm:cxn modelId="{19CF721B-33E2-4529-9403-5AB9BBA47D98}" type="presParOf" srcId="{D8316F63-CE47-407B-9DCB-E8FEC91F0742}" destId="{D938C496-9BEF-45FE-B395-F2557FB65E88}" srcOrd="4" destOrd="0" presId="urn:microsoft.com/office/officeart/2018/5/layout/IconCircleLabelList"/>
    <dgm:cxn modelId="{658D0125-C3C9-4D5B-8DF0-5E2057102680}" type="presParOf" srcId="{D938C496-9BEF-45FE-B395-F2557FB65E88}" destId="{1F290E81-B7E4-40F0-A220-DB97594D9AE3}" srcOrd="0" destOrd="0" presId="urn:microsoft.com/office/officeart/2018/5/layout/IconCircleLabelList"/>
    <dgm:cxn modelId="{50F2BB0B-CE08-4F41-A25B-1FF84C93EEEF}" type="presParOf" srcId="{D938C496-9BEF-45FE-B395-F2557FB65E88}" destId="{9FDBD919-83B2-43D2-B22A-C1D340DD896A}" srcOrd="1" destOrd="0" presId="urn:microsoft.com/office/officeart/2018/5/layout/IconCircleLabelList"/>
    <dgm:cxn modelId="{51BF9BE5-F346-4A35-A9C3-91EDDD48FDDA}" type="presParOf" srcId="{D938C496-9BEF-45FE-B395-F2557FB65E88}" destId="{448386B8-992B-4E81-92FA-A2A8D3DE4E53}" srcOrd="2" destOrd="0" presId="urn:microsoft.com/office/officeart/2018/5/layout/IconCircleLabelList"/>
    <dgm:cxn modelId="{DFB9ED2B-2930-4C79-B0BD-4EA886CDAA92}" type="presParOf" srcId="{D938C496-9BEF-45FE-B395-F2557FB65E88}" destId="{3F410A1B-B3E5-49A9-AA89-AAA8A26BCB24}" srcOrd="3" destOrd="0" presId="urn:microsoft.com/office/officeart/2018/5/layout/IconCircleLabelList"/>
    <dgm:cxn modelId="{261BF724-C195-49FC-98B1-0E02F339F1F9}" type="presParOf" srcId="{D8316F63-CE47-407B-9DCB-E8FEC91F0742}" destId="{AD0B658B-B50A-40EF-B4FE-7234C25616F8}" srcOrd="5" destOrd="0" presId="urn:microsoft.com/office/officeart/2018/5/layout/IconCircleLabelList"/>
    <dgm:cxn modelId="{FBF44D68-C0CF-441D-85FF-0B869D691C1B}" type="presParOf" srcId="{D8316F63-CE47-407B-9DCB-E8FEC91F0742}" destId="{CC946639-4A2B-4307-8E5A-06D67A6E7DE4}" srcOrd="6" destOrd="0" presId="urn:microsoft.com/office/officeart/2018/5/layout/IconCircleLabelList"/>
    <dgm:cxn modelId="{C419D7C9-2225-481C-9224-DE994A445339}" type="presParOf" srcId="{CC946639-4A2B-4307-8E5A-06D67A6E7DE4}" destId="{21D2485F-A179-4312-960D-B04D23F73093}" srcOrd="0" destOrd="0" presId="urn:microsoft.com/office/officeart/2018/5/layout/IconCircleLabelList"/>
    <dgm:cxn modelId="{8A0E5A25-9340-4772-8BFE-36DB1C781D0C}" type="presParOf" srcId="{CC946639-4A2B-4307-8E5A-06D67A6E7DE4}" destId="{E71EB1C6-24EC-4328-9469-745343CCA869}" srcOrd="1" destOrd="0" presId="urn:microsoft.com/office/officeart/2018/5/layout/IconCircleLabelList"/>
    <dgm:cxn modelId="{1C8FF9A0-00E9-4C75-BDAF-F80A970D010E}" type="presParOf" srcId="{CC946639-4A2B-4307-8E5A-06D67A6E7DE4}" destId="{284A2FFB-96C0-4491-838B-4F5E0ADB220A}" srcOrd="2" destOrd="0" presId="urn:microsoft.com/office/officeart/2018/5/layout/IconCircleLabelList"/>
    <dgm:cxn modelId="{5AAD1A1D-C6C7-4AB9-AC64-270DF1571F9E}" type="presParOf" srcId="{CC946639-4A2B-4307-8E5A-06D67A6E7DE4}" destId="{1BA5D214-334E-4BA2-B451-DC551C28264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774129" y="709809"/>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dirty="0"/>
            <a:t>MS Excel</a:t>
          </a:r>
        </a:p>
      </dsp:txBody>
      <dsp:txXfrm>
        <a:off x="372805" y="2356270"/>
        <a:ext cx="2058075" cy="720000"/>
      </dsp:txXfrm>
    </dsp:sp>
    <dsp:sp modelId="{C4618682-3912-4E72-999D-4BF5CD06322D}">
      <dsp:nvSpPr>
        <dsp:cNvPr id="0" name=""/>
        <dsp:cNvSpPr/>
      </dsp:nvSpPr>
      <dsp:spPr>
        <a:xfrm>
          <a:off x="3192368" y="709809"/>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dirty="0" err="1"/>
            <a:t>sql</a:t>
          </a:r>
          <a:endParaRPr lang="en-US" sz="3200" kern="1200" dirty="0"/>
        </a:p>
      </dsp:txBody>
      <dsp:txXfrm>
        <a:off x="2791043" y="2356270"/>
        <a:ext cx="2058075" cy="720000"/>
      </dsp:txXfrm>
    </dsp:sp>
    <dsp:sp modelId="{1F290E81-B7E4-40F0-A220-DB97594D9AE3}">
      <dsp:nvSpPr>
        <dsp:cNvPr id="0" name=""/>
        <dsp:cNvSpPr/>
      </dsp:nvSpPr>
      <dsp:spPr>
        <a:xfrm>
          <a:off x="5610606" y="70980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dirty="0"/>
            <a:t>tableau</a:t>
          </a:r>
        </a:p>
      </dsp:txBody>
      <dsp:txXfrm>
        <a:off x="5209281" y="2356270"/>
        <a:ext cx="2058075" cy="720000"/>
      </dsp:txXfrm>
    </dsp:sp>
    <dsp:sp modelId="{21D2485F-A179-4312-960D-B04D23F73093}">
      <dsp:nvSpPr>
        <dsp:cNvPr id="0" name=""/>
        <dsp:cNvSpPr/>
      </dsp:nvSpPr>
      <dsp:spPr>
        <a:xfrm>
          <a:off x="8028844" y="70980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8311859" y="1036102"/>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dirty="0"/>
            <a:t>Power bi</a:t>
          </a:r>
        </a:p>
      </dsp:txBody>
      <dsp:txXfrm>
        <a:off x="7627519" y="2356270"/>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4/7/2023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4/7/2023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4/7/2023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4/7/2023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4/7/2023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4/7/2023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4/7/2023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4/7/2023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4/7/2023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4/7/2023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4/7/2023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4/7/2023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4/7/2023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4/7/2023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4/7/2023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4/7/2023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4/7/2023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4/7/2023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4/7/2023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4/7/2023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4/7/2023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4/7/2023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4/7/2023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7096539" y="128340"/>
            <a:ext cx="4002759" cy="509572"/>
          </a:xfrm>
        </p:spPr>
        <p:txBody>
          <a:bodyPr>
            <a:noAutofit/>
          </a:bodyPr>
          <a:lstStyle/>
          <a:p>
            <a:r>
              <a:rPr lang="en-IN" sz="2400" dirty="0">
                <a:solidFill>
                  <a:srgbClr val="7030A0"/>
                </a:solidFill>
                <a:latin typeface="+mj-lt"/>
              </a:rPr>
              <a:t>Project: Employee Retention</a:t>
            </a:r>
            <a:endParaRPr lang="en-US" sz="2400" dirty="0">
              <a:solidFill>
                <a:srgbClr val="7030A0"/>
              </a:solidFill>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45424" y="934279"/>
            <a:ext cx="4526280" cy="3180522"/>
          </a:xfrm>
        </p:spPr>
        <p:txBody>
          <a:bodyPr>
            <a:normAutofit lnSpcReduction="10000"/>
          </a:bodyPr>
          <a:lstStyle/>
          <a:p>
            <a:pPr algn="ctr"/>
            <a:r>
              <a:rPr lang="en-US" dirty="0">
                <a:solidFill>
                  <a:schemeClr val="accent1">
                    <a:lumMod val="60000"/>
                    <a:lumOff val="40000"/>
                  </a:schemeClr>
                </a:solidFill>
                <a:latin typeface="+mj-lt"/>
              </a:rPr>
              <a:t>Team members:</a:t>
            </a:r>
          </a:p>
          <a:p>
            <a:pPr algn="ctr"/>
            <a:r>
              <a:rPr lang="en-US" sz="2000" dirty="0">
                <a:solidFill>
                  <a:srgbClr val="00B050"/>
                </a:solidFill>
                <a:latin typeface="+mj-lt"/>
              </a:rPr>
              <a:t>Sandeep</a:t>
            </a:r>
          </a:p>
          <a:p>
            <a:pPr algn="ctr"/>
            <a:r>
              <a:rPr lang="en-US" sz="2000" dirty="0">
                <a:solidFill>
                  <a:srgbClr val="00B050"/>
                </a:solidFill>
                <a:latin typeface="+mj-lt"/>
              </a:rPr>
              <a:t>Kiran jhadav</a:t>
            </a:r>
          </a:p>
          <a:p>
            <a:pPr algn="ctr"/>
            <a:r>
              <a:rPr lang="en-US" sz="2000" dirty="0">
                <a:solidFill>
                  <a:srgbClr val="00B050"/>
                </a:solidFill>
                <a:latin typeface="+mj-lt"/>
              </a:rPr>
              <a:t>Ashwini p</a:t>
            </a:r>
          </a:p>
          <a:p>
            <a:pPr algn="ctr"/>
            <a:r>
              <a:rPr lang="en-US" sz="2000" dirty="0">
                <a:solidFill>
                  <a:srgbClr val="00B050"/>
                </a:solidFill>
                <a:latin typeface="+mj-lt"/>
              </a:rPr>
              <a:t>Neha Singh</a:t>
            </a:r>
          </a:p>
          <a:p>
            <a:pPr algn="ctr"/>
            <a:r>
              <a:rPr lang="en-US" sz="2000" dirty="0">
                <a:solidFill>
                  <a:srgbClr val="00B050"/>
                </a:solidFill>
                <a:latin typeface="+mj-lt"/>
              </a:rPr>
              <a:t>Subham Khand</a:t>
            </a:r>
          </a:p>
          <a:p>
            <a:pPr algn="ctr"/>
            <a:r>
              <a:rPr lang="en-US" sz="2000" dirty="0">
                <a:solidFill>
                  <a:srgbClr val="00B050"/>
                </a:solidFill>
                <a:latin typeface="+mj-lt"/>
              </a:rPr>
              <a:t>Rahul Yadav</a:t>
            </a:r>
          </a:p>
        </p:txBody>
      </p:sp>
      <p:sp>
        <p:nvSpPr>
          <p:cNvPr id="5" name="TextBox 4">
            <a:extLst>
              <a:ext uri="{FF2B5EF4-FFF2-40B4-BE49-F238E27FC236}">
                <a16:creationId xmlns:a16="http://schemas.microsoft.com/office/drawing/2014/main" id="{48EE6584-713A-1D67-6992-DCADDDC773AB}"/>
              </a:ext>
            </a:extLst>
          </p:cNvPr>
          <p:cNvSpPr txBox="1"/>
          <p:nvPr/>
        </p:nvSpPr>
        <p:spPr>
          <a:xfrm>
            <a:off x="8018280" y="4605686"/>
            <a:ext cx="2159276" cy="787395"/>
          </a:xfrm>
          <a:prstGeom prst="rect">
            <a:avLst/>
          </a:prstGeom>
          <a:noFill/>
        </p:spPr>
        <p:txBody>
          <a:bodyPr wrap="square">
            <a:spAutoFit/>
          </a:bodyPr>
          <a:lstStyle/>
          <a:p>
            <a:pPr marL="12700">
              <a:lnSpc>
                <a:spcPct val="100000"/>
              </a:lnSpc>
              <a:spcBef>
                <a:spcPts val="1100"/>
              </a:spcBef>
            </a:pPr>
            <a:r>
              <a:rPr lang="en-IN" sz="1800" b="1" dirty="0">
                <a:solidFill>
                  <a:srgbClr val="255891"/>
                </a:solidFill>
                <a:latin typeface="Times New Roman"/>
                <a:cs typeface="Times New Roman"/>
              </a:rPr>
              <a:t>Mentors:</a:t>
            </a:r>
          </a:p>
          <a:p>
            <a:pPr marL="12700">
              <a:lnSpc>
                <a:spcPct val="100000"/>
              </a:lnSpc>
              <a:spcBef>
                <a:spcPts val="1100"/>
              </a:spcBef>
            </a:pPr>
            <a:r>
              <a:rPr lang="en-IN" sz="1800" b="1" dirty="0">
                <a:latin typeface="Times New Roman"/>
                <a:cs typeface="Times New Roman"/>
              </a:rPr>
              <a:t> NEHA MAM</a:t>
            </a:r>
            <a:endParaRPr lang="en-IN" sz="1800" b="1" dirty="0">
              <a:solidFill>
                <a:srgbClr val="255891"/>
              </a:solidFill>
              <a:latin typeface="Times New Roman"/>
              <a:cs typeface="Times New Roman"/>
            </a:endParaRP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B7CE1C-F6F3-4D9F-2824-82512DB42C7A}"/>
              </a:ext>
            </a:extLst>
          </p:cNvPr>
          <p:cNvSpPr txBox="1"/>
          <p:nvPr/>
        </p:nvSpPr>
        <p:spPr>
          <a:xfrm>
            <a:off x="-1656" y="123447"/>
            <a:ext cx="6097656" cy="646331"/>
          </a:xfrm>
          <a:prstGeom prst="rect">
            <a:avLst/>
          </a:prstGeom>
          <a:noFill/>
        </p:spPr>
        <p:txBody>
          <a:bodyPr wrap="square">
            <a:spAutoFit/>
          </a:bodyPr>
          <a:lstStyle/>
          <a:p>
            <a:r>
              <a:rPr lang="en-IN" dirty="0">
                <a:latin typeface="+mj-lt"/>
              </a:rPr>
              <a:t>                                         KPI 4 </a:t>
            </a:r>
          </a:p>
          <a:p>
            <a:r>
              <a:rPr lang="en-IN" dirty="0">
                <a:latin typeface="+mj-lt"/>
              </a:rPr>
              <a:t>Average working years for each Department</a:t>
            </a:r>
          </a:p>
        </p:txBody>
      </p:sp>
      <p:pic>
        <p:nvPicPr>
          <p:cNvPr id="8" name="Picture 7">
            <a:extLst>
              <a:ext uri="{FF2B5EF4-FFF2-40B4-BE49-F238E27FC236}">
                <a16:creationId xmlns:a16="http://schemas.microsoft.com/office/drawing/2014/main" id="{1D7B1400-7907-230D-3648-969FAC57AA04}"/>
              </a:ext>
            </a:extLst>
          </p:cNvPr>
          <p:cNvPicPr>
            <a:picLocks noChangeAspect="1"/>
          </p:cNvPicPr>
          <p:nvPr/>
        </p:nvPicPr>
        <p:blipFill rotWithShape="1">
          <a:blip r:embed="rId2">
            <a:extLst>
              <a:ext uri="{28A0092B-C50C-407E-A947-70E740481C1C}">
                <a14:useLocalDpi xmlns:a14="http://schemas.microsoft.com/office/drawing/2010/main" val="0"/>
              </a:ext>
            </a:extLst>
          </a:blip>
          <a:srcRect l="30135" t="34957" r="34810" b="28069"/>
          <a:stretch/>
        </p:blipFill>
        <p:spPr>
          <a:xfrm>
            <a:off x="5587032" y="769778"/>
            <a:ext cx="5526158" cy="3970683"/>
          </a:xfrm>
          <a:prstGeom prst="rect">
            <a:avLst/>
          </a:prstGeom>
          <a:ln w="2286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5AD88EFC-F84D-0D6C-D2B0-3E321771E723}"/>
              </a:ext>
            </a:extLst>
          </p:cNvPr>
          <p:cNvSpPr txBox="1"/>
          <p:nvPr/>
        </p:nvSpPr>
        <p:spPr>
          <a:xfrm>
            <a:off x="0" y="1221939"/>
            <a:ext cx="4487933" cy="3693319"/>
          </a:xfrm>
          <a:prstGeom prst="rect">
            <a:avLst/>
          </a:prstGeom>
          <a:noFill/>
        </p:spPr>
        <p:txBody>
          <a:bodyPr wrap="square">
            <a:spAutoFit/>
          </a:bodyPr>
          <a:lstStyle/>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average working years of employees in each department have been analyzed and visualized using a pie chart. The overall average working years for all departments is 20.50. The Human Resources department has the highest average working years, while the Sales department has the lowest. These findings can provide insights into employee retention and inform strategies to retain employees for longer durations. It can also inform succession planning efforts and guide decision-making regarding promotions and career growth opportunities for employees in different departments.</a:t>
            </a:r>
          </a:p>
        </p:txBody>
      </p:sp>
    </p:spTree>
    <p:extLst>
      <p:ext uri="{BB962C8B-B14F-4D97-AF65-F5344CB8AC3E}">
        <p14:creationId xmlns:p14="http://schemas.microsoft.com/office/powerpoint/2010/main" val="260369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E46D408-6124-22BF-F25D-A4EDB6E73575}"/>
              </a:ext>
            </a:extLst>
          </p:cNvPr>
          <p:cNvSpPr>
            <a:spLocks noGrp="1"/>
          </p:cNvSpPr>
          <p:nvPr>
            <p:ph type="title" idx="4294967295"/>
          </p:nvPr>
        </p:nvSpPr>
        <p:spPr>
          <a:xfrm>
            <a:off x="149087" y="310357"/>
            <a:ext cx="3314700" cy="1122362"/>
          </a:xfrm>
        </p:spPr>
        <p:txBody>
          <a:bodyPr>
            <a:normAutofit fontScale="90000"/>
          </a:bodyPr>
          <a:lstStyle/>
          <a:p>
            <a:r>
              <a:rPr lang="en-IN" sz="3200" dirty="0"/>
              <a:t>Kpi 5</a:t>
            </a:r>
            <a:br>
              <a:rPr lang="en-IN" dirty="0"/>
            </a:br>
            <a:r>
              <a:rPr lang="en-IN" sz="2200" dirty="0">
                <a:latin typeface="+mj-lt"/>
              </a:rPr>
              <a:t>Job Role Vs Work life balance</a:t>
            </a:r>
            <a:br>
              <a:rPr lang="en-IN" sz="2200" dirty="0">
                <a:latin typeface="+mj-lt"/>
              </a:rPr>
            </a:br>
            <a:endParaRPr lang="en-IN" sz="2200" dirty="0"/>
          </a:p>
        </p:txBody>
      </p:sp>
      <p:pic>
        <p:nvPicPr>
          <p:cNvPr id="13" name="Content Placeholder 12">
            <a:extLst>
              <a:ext uri="{FF2B5EF4-FFF2-40B4-BE49-F238E27FC236}">
                <a16:creationId xmlns:a16="http://schemas.microsoft.com/office/drawing/2014/main" id="{95000C0D-C6E6-A003-DD60-B82C1970298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322599" y="1432719"/>
            <a:ext cx="4487862" cy="2933700"/>
          </a:xfrm>
        </p:spPr>
      </p:pic>
      <p:sp>
        <p:nvSpPr>
          <p:cNvPr id="17" name="TextBox 16">
            <a:extLst>
              <a:ext uri="{FF2B5EF4-FFF2-40B4-BE49-F238E27FC236}">
                <a16:creationId xmlns:a16="http://schemas.microsoft.com/office/drawing/2014/main" id="{D4131CE8-9AA4-9F5E-F152-A97083F75B3C}"/>
              </a:ext>
            </a:extLst>
          </p:cNvPr>
          <p:cNvSpPr txBox="1"/>
          <p:nvPr/>
        </p:nvSpPr>
        <p:spPr>
          <a:xfrm>
            <a:off x="0" y="1289568"/>
            <a:ext cx="6162260" cy="1754326"/>
          </a:xfrm>
          <a:prstGeom prst="rect">
            <a:avLst/>
          </a:prstGeom>
          <a:noFill/>
        </p:spPr>
        <p:txBody>
          <a:bodyPr wrap="square">
            <a:spAutoFit/>
          </a:bodyPr>
          <a:lstStyle/>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Our analysis indicates that the work-life balance varies across different job roles and is assessed across four dimensions. The human resources job role scores a high work-life balance of 25.2%, while the research director job role scores a low work-life balance of 25.6%. These findings can assist organizations and individuals in making informed decisions regarding job roles and work-life balance.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80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4CD8C1-8DF9-DAEC-1A71-E1AE58696DD9}"/>
              </a:ext>
            </a:extLst>
          </p:cNvPr>
          <p:cNvSpPr>
            <a:spLocks noGrp="1"/>
          </p:cNvSpPr>
          <p:nvPr>
            <p:ph type="title" idx="4294967295"/>
          </p:nvPr>
        </p:nvSpPr>
        <p:spPr>
          <a:xfrm>
            <a:off x="43069" y="0"/>
            <a:ext cx="6052931" cy="1212573"/>
          </a:xfrm>
        </p:spPr>
        <p:txBody>
          <a:bodyPr>
            <a:normAutofit fontScale="90000"/>
          </a:bodyPr>
          <a:lstStyle/>
          <a:p>
            <a:br>
              <a:rPr lang="en-IN" dirty="0"/>
            </a:br>
            <a:r>
              <a:rPr lang="en-IN" dirty="0"/>
              <a:t>Kpi 6</a:t>
            </a:r>
            <a:br>
              <a:rPr lang="en-IN" dirty="0"/>
            </a:br>
            <a:r>
              <a:rPr lang="en-IN" sz="2700" dirty="0">
                <a:latin typeface="+mj-lt"/>
              </a:rPr>
              <a:t>Attrition rate Vs Year since last promotion relation</a:t>
            </a:r>
            <a:endParaRPr lang="en-IN" dirty="0"/>
          </a:p>
        </p:txBody>
      </p:sp>
      <p:pic>
        <p:nvPicPr>
          <p:cNvPr id="9" name="Content Placeholder 8">
            <a:extLst>
              <a:ext uri="{FF2B5EF4-FFF2-40B4-BE49-F238E27FC236}">
                <a16:creationId xmlns:a16="http://schemas.microsoft.com/office/drawing/2014/main" id="{9BFC4EC5-40BA-AC15-0C6D-54514906666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241234" y="1212573"/>
            <a:ext cx="5713412" cy="2386012"/>
          </a:xfrm>
        </p:spPr>
      </p:pic>
      <p:sp>
        <p:nvSpPr>
          <p:cNvPr id="11" name="TextBox 10">
            <a:extLst>
              <a:ext uri="{FF2B5EF4-FFF2-40B4-BE49-F238E27FC236}">
                <a16:creationId xmlns:a16="http://schemas.microsoft.com/office/drawing/2014/main" id="{877EF0CE-0FB5-E746-4A69-CA2A883E1DF4}"/>
              </a:ext>
            </a:extLst>
          </p:cNvPr>
          <p:cNvSpPr txBox="1"/>
          <p:nvPr/>
        </p:nvSpPr>
        <p:spPr>
          <a:xfrm>
            <a:off x="90246" y="1519465"/>
            <a:ext cx="5028406" cy="2862322"/>
          </a:xfrm>
          <a:prstGeom prst="rect">
            <a:avLst/>
          </a:prstGeom>
          <a:noFill/>
        </p:spPr>
        <p:txBody>
          <a:bodyPr wrap="square">
            <a:spAutoFit/>
          </a:bodyPr>
          <a:lstStyle/>
          <a:p>
            <a:r>
              <a:rPr lang="en-US" spc="-60" dirty="0">
                <a:solidFill>
                  <a:srgbClr val="353535"/>
                </a:solidFill>
                <a:latin typeface="Times New Roman" panose="02020603050405020304" pitchFamily="18" charset="0"/>
                <a:cs typeface="Times New Roman" panose="02020603050405020304" pitchFamily="18" charset="0"/>
              </a:rPr>
              <a:t>The data reveals that the highest Attrition rate of 60% is observed in the 36-40 years since last promotion bin, while the lowest attrition rate of 49.66% is observed in the 11-15 years since last promotion bin. These findings can be valuable for understanding the impact of promotion opportunities on employee retention and inform strategies to retain employees for longer durations. It can also guide decision-making regarding promotion timelines and opportunities for employees in different stages of their careers</a:t>
            </a:r>
            <a:endParaRPr lang="en-IN" dirty="0"/>
          </a:p>
        </p:txBody>
      </p:sp>
    </p:spTree>
    <p:extLst>
      <p:ext uri="{BB962C8B-B14F-4D97-AF65-F5344CB8AC3E}">
        <p14:creationId xmlns:p14="http://schemas.microsoft.com/office/powerpoint/2010/main" val="266135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Agenda</a:t>
            </a:r>
          </a:p>
        </p:txBody>
      </p:sp>
      <p:sp>
        <p:nvSpPr>
          <p:cNvPr id="2" name="Content Placeholder 1">
            <a:extLst>
              <a:ext uri="{FF2B5EF4-FFF2-40B4-BE49-F238E27FC236}">
                <a16:creationId xmlns:a16="http://schemas.microsoft.com/office/drawing/2014/main" id="{1BBD07E2-280A-BE35-8DBA-DC614ACCDC17}"/>
              </a:ext>
            </a:extLst>
          </p:cNvPr>
          <p:cNvSpPr txBox="1">
            <a:spLocks noGrp="1"/>
          </p:cNvSpPr>
          <p:nvPr>
            <p:ph idx="1"/>
          </p:nvPr>
        </p:nvSpPr>
        <p:spPr>
          <a:xfrm>
            <a:off x="5764696" y="607688"/>
            <a:ext cx="5200719" cy="6555641"/>
          </a:xfrm>
          <a:prstGeom prst="rect">
            <a:avLst/>
          </a:prstGeom>
          <a:noFill/>
        </p:spPr>
        <p:txBody>
          <a:bodyPr wrap="square" rtlCol="0">
            <a:spAutoFit/>
          </a:bodyPr>
          <a:lstStyle/>
          <a:p>
            <a:pPr marL="342900" indent="-342900">
              <a:buFont typeface="+mj-lt"/>
              <a:buAutoNum type="arabicPeriod"/>
            </a:pPr>
            <a:r>
              <a:rPr lang="en-IN" dirty="0">
                <a:latin typeface="+mj-lt"/>
              </a:rPr>
              <a:t>Average Attrition rate for all Departments</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Average Hourly rate of Male Research Scientist</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Attrition rate Vs Monthly income stats</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Average working years for each Department</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Job Role Vs Work life balance</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Attrition rate Vs Year since last promotion relation</a:t>
            </a:r>
          </a:p>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F6B0C9-F46E-0E89-B14D-76529A979BB2}"/>
              </a:ext>
            </a:extLst>
          </p:cNvPr>
          <p:cNvSpPr>
            <a:spLocks noGrp="1"/>
          </p:cNvSpPr>
          <p:nvPr>
            <p:ph idx="1"/>
          </p:nvPr>
        </p:nvSpPr>
        <p:spPr>
          <a:xfrm>
            <a:off x="5458983" y="497808"/>
            <a:ext cx="4957225" cy="1387317"/>
          </a:xfrm>
        </p:spPr>
        <p:txBody>
          <a:bodyPr>
            <a:normAutofit/>
          </a:bodyPr>
          <a:lstStyle/>
          <a:p>
            <a:pPr marL="12700" algn="ctr">
              <a:lnSpc>
                <a:spcPct val="100000"/>
              </a:lnSpc>
              <a:spcBef>
                <a:spcPts val="100"/>
              </a:spcBef>
            </a:pPr>
            <a:r>
              <a:rPr lang="en-US" sz="1300" spc="-60" dirty="0">
                <a:latin typeface="Google Sans"/>
                <a:cs typeface="Times New Roman"/>
              </a:rPr>
              <a:t>ITS WAS THE 2 EXCEL FILES WHICH ONE WAS HR1 AND HR 2 WE MERGE  THE  DATA  BY SAME  COLUMN  IN BOTH  DATA  SETS  . </a:t>
            </a:r>
          </a:p>
          <a:p>
            <a:pPr marL="12700" algn="ctr">
              <a:lnSpc>
                <a:spcPct val="100000"/>
              </a:lnSpc>
              <a:spcBef>
                <a:spcPts val="100"/>
              </a:spcBef>
            </a:pPr>
            <a:r>
              <a:rPr lang="en-US" sz="1300" spc="-60" dirty="0">
                <a:latin typeface="Google Sans"/>
                <a:cs typeface="Times New Roman"/>
              </a:rPr>
              <a:t>THERE IS </a:t>
            </a:r>
            <a:r>
              <a:rPr lang="en-US" sz="1300" spc="-60" dirty="0">
                <a:solidFill>
                  <a:schemeClr val="accent1"/>
                </a:solidFill>
                <a:latin typeface="Google Sans"/>
                <a:cs typeface="Times New Roman"/>
              </a:rPr>
              <a:t>5001</a:t>
            </a:r>
            <a:r>
              <a:rPr lang="en-US" sz="1300" spc="-60" dirty="0">
                <a:latin typeface="Google Sans"/>
                <a:cs typeface="Times New Roman"/>
              </a:rPr>
              <a:t> ROWS AND</a:t>
            </a:r>
            <a:r>
              <a:rPr lang="en-US" sz="1300" spc="-60" dirty="0">
                <a:solidFill>
                  <a:schemeClr val="accent1"/>
                </a:solidFill>
                <a:latin typeface="Google Sans"/>
                <a:cs typeface="Times New Roman"/>
              </a:rPr>
              <a:t> 36 </a:t>
            </a:r>
            <a:r>
              <a:rPr lang="en-US" sz="1300" spc="-60" dirty="0">
                <a:latin typeface="Google Sans"/>
                <a:cs typeface="Times New Roman"/>
              </a:rPr>
              <a:t>COLUMN IN DATA SET </a:t>
            </a:r>
            <a:endParaRPr lang="en-US" sz="1300" dirty="0">
              <a:latin typeface="Google Sans"/>
              <a:cs typeface="Times New Roman"/>
            </a:endParaRPr>
          </a:p>
          <a:p>
            <a:endParaRPr lang="en-IN" dirty="0"/>
          </a:p>
        </p:txBody>
      </p:sp>
      <p:sp>
        <p:nvSpPr>
          <p:cNvPr id="3" name="Title 2">
            <a:extLst>
              <a:ext uri="{FF2B5EF4-FFF2-40B4-BE49-F238E27FC236}">
                <a16:creationId xmlns:a16="http://schemas.microsoft.com/office/drawing/2014/main" id="{2BCF486B-6974-30F6-EB6D-CEECC5DE81C5}"/>
              </a:ext>
            </a:extLst>
          </p:cNvPr>
          <p:cNvSpPr>
            <a:spLocks noGrp="1"/>
          </p:cNvSpPr>
          <p:nvPr>
            <p:ph type="title"/>
          </p:nvPr>
        </p:nvSpPr>
        <p:spPr/>
        <p:txBody>
          <a:bodyPr/>
          <a:lstStyle/>
          <a:p>
            <a:r>
              <a:rPr lang="en-IN" sz="4400" spc="-5" dirty="0">
                <a:solidFill>
                  <a:srgbClr val="C00000"/>
                </a:solidFill>
              </a:rPr>
              <a:t>DATA SETS </a:t>
            </a:r>
            <a:endParaRPr lang="en-IN" dirty="0"/>
          </a:p>
        </p:txBody>
      </p:sp>
      <p:sp>
        <p:nvSpPr>
          <p:cNvPr id="9" name="TextBox 8">
            <a:extLst>
              <a:ext uri="{FF2B5EF4-FFF2-40B4-BE49-F238E27FC236}">
                <a16:creationId xmlns:a16="http://schemas.microsoft.com/office/drawing/2014/main" id="{72EBBFDB-B8A0-7AAA-1F52-CC9D09CE2F3D}"/>
              </a:ext>
            </a:extLst>
          </p:cNvPr>
          <p:cNvSpPr txBox="1"/>
          <p:nvPr/>
        </p:nvSpPr>
        <p:spPr>
          <a:xfrm>
            <a:off x="5458983" y="2054265"/>
            <a:ext cx="6626999" cy="2472472"/>
          </a:xfrm>
          <a:prstGeom prst="rect">
            <a:avLst/>
          </a:prstGeom>
          <a:noFill/>
        </p:spPr>
        <p:txBody>
          <a:bodyPr wrap="square">
            <a:spAutoFit/>
          </a:bodyPr>
          <a:lstStyle/>
          <a:p>
            <a:pPr marL="12700">
              <a:lnSpc>
                <a:spcPct val="100000"/>
              </a:lnSpc>
              <a:spcBef>
                <a:spcPts val="100"/>
              </a:spcBef>
            </a:pPr>
            <a:r>
              <a:rPr lang="en-US" sz="1600" b="1" dirty="0">
                <a:solidFill>
                  <a:srgbClr val="6F2F9F"/>
                </a:solidFill>
                <a:latin typeface="Times New Roman"/>
                <a:cs typeface="Times New Roman"/>
              </a:rPr>
              <a:t>Objective:</a:t>
            </a:r>
            <a:endParaRPr lang="en-US" sz="1600" dirty="0">
              <a:latin typeface="Times New Roman"/>
              <a:cs typeface="Times New Roman"/>
            </a:endParaRPr>
          </a:p>
          <a:p>
            <a:pPr marL="12700">
              <a:lnSpc>
                <a:spcPct val="100000"/>
              </a:lnSpc>
              <a:spcBef>
                <a:spcPts val="1625"/>
              </a:spcBef>
              <a:tabLst>
                <a:tab pos="355600" algn="l"/>
              </a:tabLst>
            </a:pPr>
            <a:r>
              <a:rPr lang="en-US" sz="2000" b="1" dirty="0">
                <a:latin typeface="Times New Roman" panose="02020603050405020304" pitchFamily="18" charset="0"/>
                <a:ea typeface="Artifakt Element Light" panose="020B0303050000020004" pitchFamily="34" charset="0"/>
                <a:cs typeface="Times New Roman" panose="02020603050405020304" pitchFamily="18" charset="0"/>
              </a:rPr>
              <a:t>•</a:t>
            </a:r>
            <a:r>
              <a:rPr lang="en-US" sz="1400"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z="1800" dirty="0">
                <a:latin typeface="Times New Roman"/>
                <a:cs typeface="Times New Roman"/>
              </a:rPr>
              <a:t>The main purpose here is to determine those aspects of HR management that must be prioritized and improved to allow the HR to perform better.</a:t>
            </a:r>
          </a:p>
          <a:p>
            <a:pPr marL="12700">
              <a:lnSpc>
                <a:spcPct val="100000"/>
              </a:lnSpc>
              <a:spcBef>
                <a:spcPts val="1625"/>
              </a:spcBef>
              <a:tabLst>
                <a:tab pos="355600" algn="l"/>
              </a:tabLst>
            </a:pPr>
            <a:r>
              <a:rPr lang="en-US" sz="2000" dirty="0">
                <a:latin typeface="Times New Roman" panose="02020603050405020304" pitchFamily="18" charset="0"/>
                <a:ea typeface="Artifakt Element Light" panose="020B0303050000020004" pitchFamily="34" charset="0"/>
                <a:cs typeface="Times New Roman" panose="02020603050405020304" pitchFamily="18" charset="0"/>
              </a:rPr>
              <a:t>•</a:t>
            </a:r>
            <a:r>
              <a:rPr lang="en-US" sz="1800"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z="1800" dirty="0">
                <a:latin typeface="Times New Roman"/>
                <a:cs typeface="Times New Roman"/>
              </a:rPr>
              <a:t>HR analytics is concerned with many areas of the organization at large. This could include day-to-day HR operations, procedure efficiencies, or strategic organizational issues in other areas.</a:t>
            </a:r>
          </a:p>
        </p:txBody>
      </p:sp>
    </p:spTree>
    <p:extLst>
      <p:ext uri="{BB962C8B-B14F-4D97-AF65-F5344CB8AC3E}">
        <p14:creationId xmlns:p14="http://schemas.microsoft.com/office/powerpoint/2010/main" val="371203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210307" y="1833740"/>
            <a:ext cx="3068833" cy="2093975"/>
          </a:xfrm>
        </p:spPr>
        <p:txBody>
          <a:bodyPr/>
          <a:lstStyle/>
          <a:p>
            <a:r>
              <a:rPr lang="en-US" dirty="0"/>
              <a:t>Project Details</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6414052" y="516835"/>
            <a:ext cx="4745521" cy="5592417"/>
          </a:xfrm>
        </p:spPr>
        <p:txBody>
          <a:bodyPr>
            <a:normAutofit/>
          </a:bodyPr>
          <a:lstStyle/>
          <a:p>
            <a:pPr marL="285750" indent="-285750">
              <a:buFont typeface="Arial" panose="020B0604020202020204" pitchFamily="34" charset="0"/>
              <a:buChar char="•"/>
            </a:pPr>
            <a:r>
              <a:rPr lang="en-IN" dirty="0">
                <a:latin typeface="+mj-lt"/>
              </a:rPr>
              <a:t>Domain : HR Analytics</a:t>
            </a:r>
          </a:p>
          <a:p>
            <a:pPr marL="285750" indent="-285750">
              <a:buFont typeface="Arial" panose="020B0604020202020204" pitchFamily="34" charset="0"/>
              <a:buChar char="•"/>
            </a:pPr>
            <a:r>
              <a:rPr lang="en-IN" dirty="0">
                <a:latin typeface="+mj-lt"/>
              </a:rPr>
              <a:t>Project Name: Employee Retention</a:t>
            </a:r>
          </a:p>
          <a:p>
            <a:pPr marL="285750" indent="-285750">
              <a:buFont typeface="Arial" panose="020B0604020202020204" pitchFamily="34" charset="0"/>
              <a:buChar char="•"/>
            </a:pPr>
            <a:r>
              <a:rPr lang="en-IN" dirty="0">
                <a:latin typeface="+mj-lt"/>
              </a:rPr>
              <a:t>Dataset Name: HR_1 &amp; HR_2</a:t>
            </a:r>
          </a:p>
          <a:p>
            <a:pPr marL="285750" indent="-285750">
              <a:buFont typeface="Arial" panose="020B0604020202020204" pitchFamily="34" charset="0"/>
              <a:buChar char="•"/>
            </a:pPr>
            <a:r>
              <a:rPr lang="en-IN" dirty="0">
                <a:latin typeface="+mj-lt"/>
              </a:rPr>
              <a:t>Dataset Type: Excel Data</a:t>
            </a:r>
          </a:p>
          <a:p>
            <a:pPr marL="285750" indent="-285750">
              <a:buFont typeface="Arial" panose="020B0604020202020204" pitchFamily="34" charset="0"/>
              <a:buChar char="•"/>
            </a:pPr>
            <a:r>
              <a:rPr lang="en-IN" dirty="0">
                <a:latin typeface="+mj-lt"/>
              </a:rPr>
              <a:t>Dataset Size: 50k records each</a:t>
            </a:r>
          </a:p>
          <a:p>
            <a:pPr marL="285750" indent="-285750">
              <a:buFont typeface="Arial" panose="020B0604020202020204" pitchFamily="34" charset="0"/>
              <a:buChar char="•"/>
            </a:pPr>
            <a:endParaRPr lang="en-IN" dirty="0">
              <a:latin typeface="+mj-lt"/>
            </a:endParaRPr>
          </a:p>
        </p:txBody>
      </p:sp>
      <p:grpSp>
        <p:nvGrpSpPr>
          <p:cNvPr id="2" name="Group 1" descr="Info">
            <a:extLst>
              <a:ext uri="{FF2B5EF4-FFF2-40B4-BE49-F238E27FC236}">
                <a16:creationId xmlns:a16="http://schemas.microsoft.com/office/drawing/2014/main" id="{5E25D5A1-1F6D-1381-F6C0-35570619E887}"/>
              </a:ext>
            </a:extLst>
          </p:cNvPr>
          <p:cNvGrpSpPr/>
          <p:nvPr/>
        </p:nvGrpSpPr>
        <p:grpSpPr>
          <a:xfrm>
            <a:off x="4637454" y="2530474"/>
            <a:ext cx="803276" cy="803276"/>
            <a:chOff x="4914764" y="3319462"/>
            <a:chExt cx="619125" cy="619125"/>
          </a:xfrm>
          <a:solidFill>
            <a:schemeClr val="bg1"/>
          </a:solidFill>
        </p:grpSpPr>
        <p:sp>
          <p:nvSpPr>
            <p:cNvPr id="3" name="Freeform: Shape 2">
              <a:extLst>
                <a:ext uri="{FF2B5EF4-FFF2-40B4-BE49-F238E27FC236}">
                  <a16:creationId xmlns:a16="http://schemas.microsoft.com/office/drawing/2014/main" id="{B6250697-B2D1-2AEB-065F-ACFE0842154F}"/>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F8A2DED-E078-06D5-7814-6BBCF02712EE}"/>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8496B97-0574-41E7-8BA5-F889D6F7CBFE}"/>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t>Tools used:-</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210809372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33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8C4C1-533C-2999-08CF-FAC186264263}"/>
              </a:ext>
            </a:extLst>
          </p:cNvPr>
          <p:cNvSpPr>
            <a:spLocks noGrp="1"/>
          </p:cNvSpPr>
          <p:nvPr>
            <p:ph type="title"/>
          </p:nvPr>
        </p:nvSpPr>
        <p:spPr>
          <a:xfrm>
            <a:off x="1256306" y="220343"/>
            <a:ext cx="10058400" cy="1913257"/>
          </a:xfrm>
        </p:spPr>
        <p:txBody>
          <a:bodyPr>
            <a:normAutofit fontScale="90000"/>
          </a:bodyPr>
          <a:lstStyle/>
          <a:p>
            <a:r>
              <a:rPr lang="en-IN" dirty="0"/>
              <a:t>MS Excel:</a:t>
            </a:r>
            <a:r>
              <a:rPr lang="en-US" sz="3100" b="0" i="0" dirty="0">
                <a:solidFill>
                  <a:srgbClr val="202124"/>
                </a:solidFill>
                <a:effectLst/>
                <a:latin typeface="Google Sans"/>
              </a:rPr>
              <a:t>Microsoft Excel </a:t>
            </a:r>
            <a:r>
              <a:rPr lang="en-US" sz="3100" b="0" i="0" dirty="0">
                <a:solidFill>
                  <a:srgbClr val="040C28"/>
                </a:solidFill>
                <a:effectLst/>
                <a:latin typeface="Google Sans"/>
              </a:rPr>
              <a:t>enables users to format, organize and calculate data in a spreadsheet</a:t>
            </a:r>
            <a:r>
              <a:rPr lang="en-US" sz="3100" b="0" i="0" dirty="0">
                <a:solidFill>
                  <a:srgbClr val="202124"/>
                </a:solidFill>
                <a:effectLst/>
                <a:latin typeface="Google Sans"/>
              </a:rPr>
              <a:t>. </a:t>
            </a:r>
            <a:r>
              <a:rPr lang="en-US" sz="3100" b="0" dirty="0">
                <a:solidFill>
                  <a:srgbClr val="202124"/>
                </a:solidFill>
                <a:latin typeface="Google Sans"/>
              </a:rPr>
              <a:t>D</a:t>
            </a:r>
            <a:r>
              <a:rPr lang="en-US" sz="3100" b="0" i="0" dirty="0">
                <a:solidFill>
                  <a:srgbClr val="202124"/>
                </a:solidFill>
                <a:effectLst/>
                <a:latin typeface="Google Sans"/>
              </a:rPr>
              <a:t>ata analysts and other users can make information easier to view as data is added or changed.</a:t>
            </a:r>
            <a:br>
              <a:rPr lang="en-US" sz="3100" b="0" i="0" dirty="0">
                <a:solidFill>
                  <a:srgbClr val="202124"/>
                </a:solidFill>
                <a:effectLst/>
                <a:latin typeface="Google Sans"/>
              </a:rPr>
            </a:br>
            <a:endParaRPr lang="en-IN" sz="3100" dirty="0"/>
          </a:p>
        </p:txBody>
      </p:sp>
      <p:sp>
        <p:nvSpPr>
          <p:cNvPr id="8" name="Title 2">
            <a:extLst>
              <a:ext uri="{FF2B5EF4-FFF2-40B4-BE49-F238E27FC236}">
                <a16:creationId xmlns:a16="http://schemas.microsoft.com/office/drawing/2014/main" id="{75123545-AC43-398B-FACC-6E5393F71FC4}"/>
              </a:ext>
            </a:extLst>
          </p:cNvPr>
          <p:cNvSpPr txBox="1">
            <a:spLocks/>
          </p:cNvSpPr>
          <p:nvPr/>
        </p:nvSpPr>
        <p:spPr>
          <a:xfrm>
            <a:off x="1256306" y="1764221"/>
            <a:ext cx="10058400" cy="19132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r>
              <a:rPr lang="en-IN" dirty="0"/>
              <a:t>SQL:</a:t>
            </a:r>
            <a:r>
              <a:rPr lang="en-US" sz="2900" b="1" i="0" dirty="0">
                <a:effectLst/>
                <a:latin typeface="Google Sans"/>
              </a:rPr>
              <a:t>SQL stands for Structured Query language</a:t>
            </a:r>
            <a:r>
              <a:rPr lang="en-US" sz="2900" b="0" i="0" dirty="0">
                <a:effectLst/>
                <a:latin typeface="Google Sans"/>
              </a:rPr>
              <a:t>, </a:t>
            </a:r>
            <a:r>
              <a:rPr lang="en-US" sz="2900" b="0" i="0" dirty="0">
                <a:solidFill>
                  <a:srgbClr val="202124"/>
                </a:solidFill>
                <a:effectLst/>
                <a:latin typeface="Google Sans"/>
              </a:rPr>
              <a:t>SQL is used </a:t>
            </a:r>
            <a:r>
              <a:rPr lang="en-US" sz="2900" b="0" i="0" dirty="0">
                <a:solidFill>
                  <a:srgbClr val="040C28"/>
                </a:solidFill>
                <a:effectLst/>
                <a:latin typeface="Google Sans"/>
              </a:rPr>
              <a:t>to communicate with a database. SQL</a:t>
            </a:r>
            <a:r>
              <a:rPr lang="en-US" sz="2900" b="0" i="0" dirty="0">
                <a:solidFill>
                  <a:srgbClr val="202124"/>
                </a:solidFill>
                <a:effectLst/>
                <a:latin typeface="Google Sans"/>
              </a:rPr>
              <a:t> statements are used to perform tasks such as update data on a database, or retrieve data from a database</a:t>
            </a:r>
            <a:r>
              <a:rPr lang="en-US" sz="1200" b="0" i="0" dirty="0">
                <a:solidFill>
                  <a:srgbClr val="202124"/>
                </a:solidFill>
                <a:effectLst/>
                <a:latin typeface="Google Sans"/>
              </a:rPr>
              <a:t>.</a:t>
            </a:r>
            <a:endParaRPr lang="en-IN" sz="3600" dirty="0"/>
          </a:p>
        </p:txBody>
      </p:sp>
      <p:sp>
        <p:nvSpPr>
          <p:cNvPr id="9" name="Title 2">
            <a:extLst>
              <a:ext uri="{FF2B5EF4-FFF2-40B4-BE49-F238E27FC236}">
                <a16:creationId xmlns:a16="http://schemas.microsoft.com/office/drawing/2014/main" id="{B61B7A31-F1E2-920E-75B2-CF8FACD2DF07}"/>
              </a:ext>
            </a:extLst>
          </p:cNvPr>
          <p:cNvSpPr txBox="1">
            <a:spLocks/>
          </p:cNvSpPr>
          <p:nvPr/>
        </p:nvSpPr>
        <p:spPr>
          <a:xfrm>
            <a:off x="1256306" y="3596282"/>
            <a:ext cx="10058400" cy="1797353"/>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r>
              <a:rPr lang="en-IN" dirty="0"/>
              <a:t>Tableau:</a:t>
            </a:r>
            <a:r>
              <a:rPr lang="en-US" sz="2900" b="0" i="0" dirty="0">
                <a:solidFill>
                  <a:srgbClr val="202124"/>
                </a:solidFill>
                <a:effectLst/>
                <a:latin typeface="Google Sans"/>
              </a:rPr>
              <a:t>Tableau </a:t>
            </a:r>
            <a:r>
              <a:rPr lang="en-US" sz="2900" b="0" i="0" dirty="0">
                <a:solidFill>
                  <a:srgbClr val="040C28"/>
                </a:solidFill>
                <a:effectLst/>
                <a:latin typeface="Google Sans"/>
              </a:rPr>
              <a:t>helps people and organizations be more data-driven, analytics</a:t>
            </a:r>
            <a:r>
              <a:rPr lang="en-US" sz="2900" b="0" i="0" dirty="0">
                <a:solidFill>
                  <a:srgbClr val="202124"/>
                </a:solidFill>
                <a:effectLst/>
                <a:latin typeface="Google Sans"/>
              </a:rPr>
              <a:t> platform makes it easier for people to explore and manage data </a:t>
            </a:r>
            <a:r>
              <a:rPr lang="en-US" sz="2900" b="0" dirty="0">
                <a:solidFill>
                  <a:srgbClr val="202124"/>
                </a:solidFill>
                <a:latin typeface="Google Sans"/>
              </a:rPr>
              <a:t>&amp; </a:t>
            </a:r>
            <a:r>
              <a:rPr lang="en-US" sz="2900" b="0" dirty="0">
                <a:solidFill>
                  <a:schemeClr val="tx1">
                    <a:lumMod val="85000"/>
                    <a:lumOff val="15000"/>
                  </a:schemeClr>
                </a:solidFill>
                <a:latin typeface="Google Sans"/>
              </a:rPr>
              <a:t>H</a:t>
            </a:r>
            <a:r>
              <a:rPr lang="en-US" sz="2900" b="0" i="0" dirty="0">
                <a:solidFill>
                  <a:schemeClr val="tx1">
                    <a:lumMod val="85000"/>
                    <a:lumOff val="15000"/>
                  </a:schemeClr>
                </a:solidFill>
                <a:effectLst/>
                <a:latin typeface="Google Sans"/>
              </a:rPr>
              <a:t>elps to create reports, dashboards, and stories using different charts and graphs.</a:t>
            </a:r>
            <a:endParaRPr lang="en-IN" sz="2900" b="0" dirty="0">
              <a:solidFill>
                <a:schemeClr val="tx1">
                  <a:lumMod val="85000"/>
                  <a:lumOff val="15000"/>
                </a:schemeClr>
              </a:solidFill>
              <a:latin typeface="Google Sans"/>
            </a:endParaRPr>
          </a:p>
        </p:txBody>
      </p:sp>
      <p:sp>
        <p:nvSpPr>
          <p:cNvPr id="12" name="Title 2">
            <a:extLst>
              <a:ext uri="{FF2B5EF4-FFF2-40B4-BE49-F238E27FC236}">
                <a16:creationId xmlns:a16="http://schemas.microsoft.com/office/drawing/2014/main" id="{F10DE7E8-410E-BAF5-82E3-453F19F17531}"/>
              </a:ext>
            </a:extLst>
          </p:cNvPr>
          <p:cNvSpPr txBox="1">
            <a:spLocks/>
          </p:cNvSpPr>
          <p:nvPr/>
        </p:nvSpPr>
        <p:spPr>
          <a:xfrm>
            <a:off x="1256306" y="3737113"/>
            <a:ext cx="10210800" cy="312088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endParaRPr lang="en-IN" sz="2900" b="0" dirty="0">
              <a:solidFill>
                <a:schemeClr val="tx1">
                  <a:lumMod val="85000"/>
                  <a:lumOff val="15000"/>
                </a:schemeClr>
              </a:solidFill>
              <a:latin typeface="Google Sans"/>
            </a:endParaRPr>
          </a:p>
        </p:txBody>
      </p:sp>
      <p:sp>
        <p:nvSpPr>
          <p:cNvPr id="14" name="Title 2">
            <a:extLst>
              <a:ext uri="{FF2B5EF4-FFF2-40B4-BE49-F238E27FC236}">
                <a16:creationId xmlns:a16="http://schemas.microsoft.com/office/drawing/2014/main" id="{0FD39067-9F80-C23D-6222-F834D9A1289F}"/>
              </a:ext>
            </a:extLst>
          </p:cNvPr>
          <p:cNvSpPr txBox="1">
            <a:spLocks/>
          </p:cNvSpPr>
          <p:nvPr/>
        </p:nvSpPr>
        <p:spPr>
          <a:xfrm>
            <a:off x="1256306" y="5058964"/>
            <a:ext cx="10058400" cy="179735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r>
              <a:rPr lang="en-IN" dirty="0"/>
              <a:t>Power bi:</a:t>
            </a:r>
            <a:r>
              <a:rPr lang="en-US" sz="2900" b="0" i="0" dirty="0">
                <a:solidFill>
                  <a:srgbClr val="202124"/>
                </a:solidFill>
                <a:effectLst/>
                <a:latin typeface="Google Sans"/>
              </a:rPr>
              <a:t>Power BI can help connect disparate data sets, transform and clean the data into a data model and create charts or graphs to provide visuals of the data.</a:t>
            </a:r>
            <a:endParaRPr lang="en-IN" sz="2900" b="0" dirty="0">
              <a:solidFill>
                <a:schemeClr val="tx1">
                  <a:lumMod val="85000"/>
                  <a:lumOff val="15000"/>
                </a:schemeClr>
              </a:solidFill>
              <a:latin typeface="Google Sans"/>
            </a:endParaRPr>
          </a:p>
        </p:txBody>
      </p:sp>
    </p:spTree>
    <p:extLst>
      <p:ext uri="{BB962C8B-B14F-4D97-AF65-F5344CB8AC3E}">
        <p14:creationId xmlns:p14="http://schemas.microsoft.com/office/powerpoint/2010/main" val="180767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p:txBody>
          <a:bodyPr vert="horz" lIns="91440" tIns="45720" rIns="91440" bIns="45720" rtlCol="0" anchor="b">
            <a:normAutofit/>
          </a:bodyPr>
          <a:lstStyle/>
          <a:p>
            <a:r>
              <a:rPr lang="en-US" dirty="0">
                <a:solidFill>
                  <a:schemeClr val="tx1"/>
                </a:solidFill>
              </a:rPr>
              <a:t>KPI</a:t>
            </a:r>
            <a:r>
              <a:rPr lang="en-US" sz="4800" dirty="0">
                <a:solidFill>
                  <a:schemeClr val="tx1"/>
                </a:solidFill>
              </a:rPr>
              <a:t> 1</a:t>
            </a:r>
          </a:p>
        </p:txBody>
      </p:sp>
      <p:sp>
        <p:nvSpPr>
          <p:cNvPr id="7" name="Content Placeholder 6">
            <a:extLst>
              <a:ext uri="{FF2B5EF4-FFF2-40B4-BE49-F238E27FC236}">
                <a16:creationId xmlns:a16="http://schemas.microsoft.com/office/drawing/2014/main" id="{F3D22D53-586E-4F80-B549-03B4A942D854}"/>
              </a:ext>
            </a:extLst>
          </p:cNvPr>
          <p:cNvSpPr>
            <a:spLocks noGrp="1"/>
          </p:cNvSpPr>
          <p:nvPr>
            <p:ph sz="half" idx="1"/>
          </p:nvPr>
        </p:nvSpPr>
        <p:spPr>
          <a:xfrm>
            <a:off x="1036636" y="1801710"/>
            <a:ext cx="3912042" cy="971308"/>
          </a:xfrm>
        </p:spPr>
        <p:txBody>
          <a:bodyPr vert="horz" lIns="0" tIns="45720" rIns="0" bIns="45720" rtlCol="0">
            <a:normAutofit/>
          </a:bodyPr>
          <a:lstStyle/>
          <a:p>
            <a:pPr marL="342900" indent="-342900">
              <a:buFont typeface="+mj-lt"/>
              <a:buAutoNum type="arabicPeriod"/>
            </a:pPr>
            <a:r>
              <a:rPr lang="en-IN" dirty="0">
                <a:latin typeface="+mj-lt"/>
              </a:rPr>
              <a:t>To find out what is the Average Attrition rate for all Departments?.</a:t>
            </a:r>
          </a:p>
          <a:p>
            <a:pPr marL="342900" indent="-342900">
              <a:buFont typeface="+mj-lt"/>
              <a:buAutoNum type="arabicPeriod"/>
            </a:pPr>
            <a:endParaRPr lang="en-IN" dirty="0">
              <a:latin typeface="+mj-lt"/>
            </a:endParaRPr>
          </a:p>
        </p:txBody>
      </p:sp>
      <p:pic>
        <p:nvPicPr>
          <p:cNvPr id="18" name="Content Placeholder 17">
            <a:extLst>
              <a:ext uri="{FF2B5EF4-FFF2-40B4-BE49-F238E27FC236}">
                <a16:creationId xmlns:a16="http://schemas.microsoft.com/office/drawing/2014/main" id="{62789BC9-A272-B0B1-6EA9-C38AEEA9F94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7042" t="20635" r="13433" b="11261"/>
          <a:stretch/>
        </p:blipFill>
        <p:spPr>
          <a:xfrm>
            <a:off x="5516218" y="1737360"/>
            <a:ext cx="5578502" cy="3607904"/>
          </a:xfrm>
        </p:spPr>
      </p:pic>
      <p:sp>
        <p:nvSpPr>
          <p:cNvPr id="19" name="Content Placeholder 6">
            <a:extLst>
              <a:ext uri="{FF2B5EF4-FFF2-40B4-BE49-F238E27FC236}">
                <a16:creationId xmlns:a16="http://schemas.microsoft.com/office/drawing/2014/main" id="{E241B792-7E4D-AA79-7751-417483372FD8}"/>
              </a:ext>
            </a:extLst>
          </p:cNvPr>
          <p:cNvSpPr txBox="1">
            <a:spLocks/>
          </p:cNvSpPr>
          <p:nvPr/>
        </p:nvSpPr>
        <p:spPr>
          <a:xfrm>
            <a:off x="861045" y="3792849"/>
            <a:ext cx="3912042" cy="971308"/>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dirty="0">
              <a:latin typeface="+mj-lt"/>
            </a:endParaRPr>
          </a:p>
          <a:p>
            <a:pPr marL="342900" indent="-342900">
              <a:buFont typeface="+mj-lt"/>
              <a:buAutoNum type="arabicPeriod"/>
            </a:pPr>
            <a:endParaRPr lang="en-IN" dirty="0">
              <a:latin typeface="+mj-lt"/>
            </a:endParaRPr>
          </a:p>
        </p:txBody>
      </p:sp>
      <p:sp>
        <p:nvSpPr>
          <p:cNvPr id="21" name="TextBox 20">
            <a:extLst>
              <a:ext uri="{FF2B5EF4-FFF2-40B4-BE49-F238E27FC236}">
                <a16:creationId xmlns:a16="http://schemas.microsoft.com/office/drawing/2014/main" id="{4894F10B-956B-F160-8F02-AF26995F5A75}"/>
              </a:ext>
            </a:extLst>
          </p:cNvPr>
          <p:cNvSpPr txBox="1"/>
          <p:nvPr/>
        </p:nvSpPr>
        <p:spPr>
          <a:xfrm>
            <a:off x="1097281" y="2484783"/>
            <a:ext cx="3791598" cy="3395868"/>
          </a:xfrm>
          <a:prstGeom prst="rect">
            <a:avLst/>
          </a:prstGeom>
          <a:noFill/>
        </p:spPr>
        <p:txBody>
          <a:bodyPr wrap="square">
            <a:spAutoFit/>
          </a:bodyPr>
          <a:lstStyle/>
          <a:p>
            <a:r>
              <a:rPr lang="en-US" sz="1800" dirty="0">
                <a:latin typeface="Times New Roman" panose="02020603050405020304" pitchFamily="18" charset="0"/>
                <a:ea typeface="Artifakt Element Light" panose="020B0303050000020004" pitchFamily="34" charset="0"/>
                <a:cs typeface="Times New Roman" panose="02020603050405020304" pitchFamily="18" charset="0"/>
              </a:rPr>
              <a:t>The average attrition ratio across all five departments falls within the range of 49% to 50%. The Research department exhibits the highest attrition rate, while the Hardware department shows the lowest. This data can provide insights into employee retention and inform future workforce planning strategies.</a:t>
            </a:r>
          </a:p>
          <a:p>
            <a:r>
              <a:rPr lang="en-US" sz="1800" dirty="0">
                <a:latin typeface="Times New Roman" panose="02020603050405020304" pitchFamily="18" charset="0"/>
                <a:ea typeface="Artifakt Element Light" panose="020B0303050000020004" pitchFamily="34" charset="0"/>
                <a:cs typeface="Times New Roman" panose="02020603050405020304" pitchFamily="18" charset="0"/>
              </a:rPr>
              <a:t>• Range: 49% to 50%</a:t>
            </a:r>
          </a:p>
          <a:p>
            <a:r>
              <a:rPr lang="en-US" sz="1800" dirty="0">
                <a:latin typeface="Times New Roman" panose="02020603050405020304" pitchFamily="18" charset="0"/>
                <a:ea typeface="Artifakt Element Light" panose="020B0303050000020004" pitchFamily="34" charset="0"/>
                <a:cs typeface="Times New Roman" panose="02020603050405020304" pitchFamily="18" charset="0"/>
              </a:rPr>
              <a:t>• Highest: Research Department</a:t>
            </a:r>
          </a:p>
          <a:p>
            <a:r>
              <a:rPr lang="en-US" sz="1800" dirty="0">
                <a:latin typeface="Times New Roman" panose="02020603050405020304" pitchFamily="18" charset="0"/>
                <a:ea typeface="Artifakt Element Light" panose="020B0303050000020004" pitchFamily="34" charset="0"/>
                <a:cs typeface="Times New Roman" panose="02020603050405020304" pitchFamily="18" charset="0"/>
              </a:rPr>
              <a:t>• Lowest : Hardware Department</a:t>
            </a:r>
            <a:endParaRPr lang="en-IN" sz="1800" dirty="0">
              <a:latin typeface="Times New Roman" panose="02020603050405020304" pitchFamily="18" charset="0"/>
              <a:ea typeface="Artifakt Element Light" panose="020B0303050000020004" pitchFamily="34" charset="0"/>
              <a:cs typeface="Times New Roman" panose="02020603050405020304" pitchFamily="18" charset="0"/>
            </a:endParaRPr>
          </a:p>
        </p:txBody>
      </p:sp>
    </p:spTree>
    <p:extLst>
      <p:ext uri="{BB962C8B-B14F-4D97-AF65-F5344CB8AC3E}">
        <p14:creationId xmlns:p14="http://schemas.microsoft.com/office/powerpoint/2010/main" val="89322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DB04AA-2B2C-4162-AD6D-1FF802682C3D}"/>
              </a:ext>
            </a:extLst>
          </p:cNvPr>
          <p:cNvSpPr>
            <a:spLocks noGrp="1"/>
          </p:cNvSpPr>
          <p:nvPr>
            <p:ph type="title" idx="4294967295"/>
          </p:nvPr>
        </p:nvSpPr>
        <p:spPr>
          <a:xfrm>
            <a:off x="632861" y="658814"/>
            <a:ext cx="5983287" cy="742604"/>
          </a:xfrm>
        </p:spPr>
        <p:txBody>
          <a:bodyPr vert="horz" lIns="91440" tIns="45720" rIns="91440" bIns="45720" rtlCol="0" anchor="b">
            <a:normAutofit fontScale="90000"/>
          </a:bodyPr>
          <a:lstStyle/>
          <a:p>
            <a:r>
              <a:rPr lang="en-US" sz="4800" dirty="0">
                <a:solidFill>
                  <a:schemeClr val="tx1">
                    <a:lumMod val="75000"/>
                    <a:lumOff val="25000"/>
                  </a:schemeClr>
                </a:solidFill>
              </a:rPr>
              <a:t>KPI 2</a:t>
            </a:r>
          </a:p>
        </p:txBody>
      </p:sp>
      <p:pic>
        <p:nvPicPr>
          <p:cNvPr id="5" name="Content Placeholder 4">
            <a:extLst>
              <a:ext uri="{FF2B5EF4-FFF2-40B4-BE49-F238E27FC236}">
                <a16:creationId xmlns:a16="http://schemas.microsoft.com/office/drawing/2014/main" id="{7A654083-265C-3408-5B97-657E20951889}"/>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27605" t="21247" r="12430" b="12408"/>
          <a:stretch/>
        </p:blipFill>
        <p:spPr>
          <a:xfrm>
            <a:off x="5965976" y="914400"/>
            <a:ext cx="4867676" cy="3553132"/>
          </a:xfrm>
        </p:spPr>
      </p:pic>
      <p:sp>
        <p:nvSpPr>
          <p:cNvPr id="3" name="TextBox 2">
            <a:extLst>
              <a:ext uri="{FF2B5EF4-FFF2-40B4-BE49-F238E27FC236}">
                <a16:creationId xmlns:a16="http://schemas.microsoft.com/office/drawing/2014/main" id="{A6920D21-1B11-327B-DF64-31EEBFBF2F22}"/>
              </a:ext>
            </a:extLst>
          </p:cNvPr>
          <p:cNvSpPr txBox="1"/>
          <p:nvPr/>
        </p:nvSpPr>
        <p:spPr>
          <a:xfrm>
            <a:off x="146602" y="1354485"/>
            <a:ext cx="4867676" cy="369332"/>
          </a:xfrm>
          <a:prstGeom prst="rect">
            <a:avLst/>
          </a:prstGeom>
          <a:noFill/>
        </p:spPr>
        <p:txBody>
          <a:bodyPr wrap="square">
            <a:spAutoFit/>
          </a:bodyPr>
          <a:lstStyle/>
          <a:p>
            <a:r>
              <a:rPr lang="en-IN" dirty="0">
                <a:latin typeface="+mj-lt"/>
              </a:rPr>
              <a:t>2.  Average Hourly rate of Male Research Scientist</a:t>
            </a:r>
          </a:p>
        </p:txBody>
      </p:sp>
      <p:pic>
        <p:nvPicPr>
          <p:cNvPr id="9" name="Picture 8">
            <a:extLst>
              <a:ext uri="{FF2B5EF4-FFF2-40B4-BE49-F238E27FC236}">
                <a16:creationId xmlns:a16="http://schemas.microsoft.com/office/drawing/2014/main" id="{184BCF9B-0E40-FF6F-F4F0-3FA64BB4762C}"/>
              </a:ext>
            </a:extLst>
          </p:cNvPr>
          <p:cNvPicPr>
            <a:picLocks noChangeAspect="1"/>
          </p:cNvPicPr>
          <p:nvPr/>
        </p:nvPicPr>
        <p:blipFill rotWithShape="1">
          <a:blip r:embed="rId4">
            <a:extLst>
              <a:ext uri="{28A0092B-C50C-407E-A947-70E740481C1C}">
                <a14:useLocalDpi xmlns:a14="http://schemas.microsoft.com/office/drawing/2010/main" val="0"/>
              </a:ext>
            </a:extLst>
          </a:blip>
          <a:srcRect l="1957" t="33639" r="76114" b="54181"/>
          <a:stretch/>
        </p:blipFill>
        <p:spPr>
          <a:xfrm>
            <a:off x="7444408" y="1655658"/>
            <a:ext cx="2673627" cy="1276385"/>
          </a:xfrm>
          <a:prstGeom prst="rect">
            <a:avLst/>
          </a:prstGeom>
        </p:spPr>
      </p:pic>
      <p:sp>
        <p:nvSpPr>
          <p:cNvPr id="12" name="TextBox 11">
            <a:extLst>
              <a:ext uri="{FF2B5EF4-FFF2-40B4-BE49-F238E27FC236}">
                <a16:creationId xmlns:a16="http://schemas.microsoft.com/office/drawing/2014/main" id="{4DDAC875-3048-D7A3-28E1-9D2270126F49}"/>
              </a:ext>
            </a:extLst>
          </p:cNvPr>
          <p:cNvSpPr txBox="1"/>
          <p:nvPr/>
        </p:nvSpPr>
        <p:spPr>
          <a:xfrm>
            <a:off x="146602" y="2026336"/>
            <a:ext cx="5260285" cy="2172390"/>
          </a:xfrm>
          <a:prstGeom prst="rect">
            <a:avLst/>
          </a:prstGeom>
          <a:noFill/>
        </p:spPr>
        <p:txBody>
          <a:bodyPr wrap="square">
            <a:spAutoFit/>
          </a:bodyPr>
          <a:lstStyle/>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average hourly rate for male employees in the job role of Research Scientist is $115.</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This information can be useful for analyzing pay equity and ensuring that male and female employees in similar roles are compensated fairly. It can also inform recruitment efforts and salary negotiations for future employees in this job role.</a:t>
            </a:r>
          </a:p>
        </p:txBody>
      </p:sp>
    </p:spTree>
    <p:extLst>
      <p:ext uri="{BB962C8B-B14F-4D97-AF65-F5344CB8AC3E}">
        <p14:creationId xmlns:p14="http://schemas.microsoft.com/office/powerpoint/2010/main" val="259689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idx="4294967295"/>
          </p:nvPr>
        </p:nvSpPr>
        <p:spPr>
          <a:xfrm>
            <a:off x="1066800" y="0"/>
            <a:ext cx="5324061" cy="1449387"/>
          </a:xfrm>
        </p:spPr>
        <p:txBody>
          <a:bodyPr>
            <a:normAutofit fontScale="90000"/>
          </a:bodyPr>
          <a:lstStyle/>
          <a:p>
            <a:r>
              <a:rPr lang="en-IN" sz="3100" dirty="0">
                <a:latin typeface="+mj-lt"/>
              </a:rPr>
              <a:t>                             KPI 3.</a:t>
            </a:r>
            <a:br>
              <a:rPr lang="en-IN" sz="3100" dirty="0">
                <a:latin typeface="+mj-lt"/>
              </a:rPr>
            </a:br>
            <a:r>
              <a:rPr lang="en-IN" sz="3100" dirty="0">
                <a:latin typeface="+mj-lt"/>
              </a:rPr>
              <a:t>Attrition rate Vs Monthly income stats</a:t>
            </a:r>
            <a:br>
              <a:rPr lang="en-IN" dirty="0">
                <a:latin typeface="+mj-lt"/>
              </a:rPr>
            </a:br>
            <a:endParaRPr lang="en-IN" dirty="0"/>
          </a:p>
        </p:txBody>
      </p:sp>
      <p:pic>
        <p:nvPicPr>
          <p:cNvPr id="6" name="Picture 5">
            <a:extLst>
              <a:ext uri="{FF2B5EF4-FFF2-40B4-BE49-F238E27FC236}">
                <a16:creationId xmlns:a16="http://schemas.microsoft.com/office/drawing/2014/main" id="{ECCA8CDF-8ADD-10FE-ADBA-A660EFBE6A18}"/>
              </a:ext>
            </a:extLst>
          </p:cNvPr>
          <p:cNvPicPr>
            <a:picLocks noChangeAspect="1"/>
          </p:cNvPicPr>
          <p:nvPr/>
        </p:nvPicPr>
        <p:blipFill rotWithShape="1">
          <a:blip r:embed="rId2">
            <a:extLst>
              <a:ext uri="{28A0092B-C50C-407E-A947-70E740481C1C}">
                <a14:useLocalDpi xmlns:a14="http://schemas.microsoft.com/office/drawing/2010/main" val="0"/>
              </a:ext>
            </a:extLst>
          </a:blip>
          <a:srcRect l="37744" t="18945" r="32011" b="24480"/>
          <a:stretch/>
        </p:blipFill>
        <p:spPr>
          <a:xfrm>
            <a:off x="6530009" y="0"/>
            <a:ext cx="5188226" cy="4194313"/>
          </a:xfrm>
          <a:prstGeom prst="rect">
            <a:avLst/>
          </a:prstGeom>
        </p:spPr>
      </p:pic>
      <p:sp>
        <p:nvSpPr>
          <p:cNvPr id="9" name="TextBox 8">
            <a:extLst>
              <a:ext uri="{FF2B5EF4-FFF2-40B4-BE49-F238E27FC236}">
                <a16:creationId xmlns:a16="http://schemas.microsoft.com/office/drawing/2014/main" id="{7841FD18-3A31-D714-BF76-43604F306EAB}"/>
              </a:ext>
            </a:extLst>
          </p:cNvPr>
          <p:cNvSpPr txBox="1"/>
          <p:nvPr/>
        </p:nvSpPr>
        <p:spPr>
          <a:xfrm>
            <a:off x="583923" y="1674674"/>
            <a:ext cx="6097656" cy="1754326"/>
          </a:xfrm>
          <a:prstGeom prst="rect">
            <a:avLst/>
          </a:prstGeom>
          <a:noFill/>
        </p:spPr>
        <p:txBody>
          <a:bodyPr wrap="square">
            <a:spAutoFit/>
          </a:bodyPr>
          <a:lstStyle/>
          <a:p>
            <a:r>
              <a:rPr lang="en-US" spc="-60" dirty="0">
                <a:solidFill>
                  <a:srgbClr val="353535"/>
                </a:solidFill>
                <a:latin typeface="Times New Roman" panose="02020603050405020304" pitchFamily="18" charset="0"/>
                <a:cs typeface="Times New Roman" panose="02020603050405020304" pitchFamily="18" charset="0"/>
              </a:rPr>
              <a:t>The data reveals that the highest attrition rate is observed in the income range of $48,000 to $52,000, while lowest attrition rate is observed in the range of $36,000 to $40,000. These insights can be valuable for understanding the relationship between Income and employee retention, and inform compensation and benefits strategies to improve employee retention in the higher income bracket </a:t>
            </a:r>
            <a:endParaRPr lang="en-IN" dirty="0"/>
          </a:p>
        </p:txBody>
      </p:sp>
    </p:spTree>
    <p:extLst>
      <p:ext uri="{BB962C8B-B14F-4D97-AF65-F5344CB8AC3E}">
        <p14:creationId xmlns:p14="http://schemas.microsoft.com/office/powerpoint/2010/main" val="38015457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516</TotalTime>
  <Words>859</Words>
  <Application>Microsoft Office PowerPoint</Application>
  <PresentationFormat>Widescreen</PresentationFormat>
  <Paragraphs>69</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Google Sans</vt:lpstr>
      <vt:lpstr>Times New Roman</vt:lpstr>
      <vt:lpstr>Wingdings</vt:lpstr>
      <vt:lpstr>RetrospectVTI</vt:lpstr>
      <vt:lpstr>Project: Employee Retention</vt:lpstr>
      <vt:lpstr>Agenda</vt:lpstr>
      <vt:lpstr>DATA SETS </vt:lpstr>
      <vt:lpstr>Project Details</vt:lpstr>
      <vt:lpstr>Tools used:-</vt:lpstr>
      <vt:lpstr>MS Excel:Microsoft Excel enables users to format, organize and calculate data in a spreadsheet. Data analysts and other users can make information easier to view as data is added or changed. </vt:lpstr>
      <vt:lpstr>KPI 1</vt:lpstr>
      <vt:lpstr>KPI 2</vt:lpstr>
      <vt:lpstr>                             KPI 3. Attrition rate Vs Monthly income stats </vt:lpstr>
      <vt:lpstr>PowerPoint Presentation</vt:lpstr>
      <vt:lpstr>Kpi 5 Job Role Vs Work life balance </vt:lpstr>
      <vt:lpstr> Kpi 6 Attrition rate Vs Year since last promotion relation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Employee Retention</dc:title>
  <dc:creator>Windows User</dc:creator>
  <cp:lastModifiedBy>neha kumari</cp:lastModifiedBy>
  <cp:revision>9</cp:revision>
  <dcterms:created xsi:type="dcterms:W3CDTF">2023-04-06T16:17:40Z</dcterms:created>
  <dcterms:modified xsi:type="dcterms:W3CDTF">2023-04-07T15:33:45Z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