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5" r:id="rId2"/>
    <p:sldId id="276" r:id="rId3"/>
    <p:sldId id="261" r:id="rId4"/>
    <p:sldId id="274" r:id="rId5"/>
    <p:sldId id="279" r:id="rId6"/>
    <p:sldId id="263" r:id="rId7"/>
    <p:sldId id="273" r:id="rId8"/>
    <p:sldId id="271" r:id="rId9"/>
    <p:sldId id="267" r:id="rId10"/>
    <p:sldId id="270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A587-14F8-2800-F5FE-918A68C4B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801906"/>
            <a:ext cx="8361229" cy="1479176"/>
          </a:xfrm>
        </p:spPr>
        <p:txBody>
          <a:bodyPr/>
          <a:lstStyle/>
          <a:p>
            <a:r>
              <a:rPr lang="en-US" sz="6000" i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MAKEATHON </a:t>
            </a:r>
            <a:r>
              <a:rPr lang="en-US" sz="6000" i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  <a:endParaRPr lang="en-IN" sz="6000" i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5A1FF-EEFC-8C00-429E-EF2DA7110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671" y="3827928"/>
            <a:ext cx="6633908" cy="1712259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____</a:t>
            </a:r>
          </a:p>
          <a:p>
            <a:endParaRPr lang="en-US" dirty="0"/>
          </a:p>
          <a:p>
            <a:r>
              <a:rPr lang="en-US" sz="4000" dirty="0">
                <a:solidFill>
                  <a:srgbClr val="92D050"/>
                </a:solidFill>
              </a:rPr>
              <a:t>Idea Submission</a:t>
            </a:r>
            <a:endParaRPr lang="en-IN" sz="4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463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D70C8-4371-9209-9DE5-DC5710A9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4097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CONCLUSION AND FUTURE SCOPE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8392-5342-76A9-B468-8DCC4BC1F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75011"/>
            <a:ext cx="9601200" cy="449131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Fraud Detection system has become efficient for banks and financial institutions to minimize the losses.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However there is a lack of published literature on credit card fraud detection techniques, due to the unavailable credit card transaction datasets for researchers.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We designed a system to detect credit card fraud transaction. This system is capable of providing most of the essential features required to detect fraudulent transactions.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dataset available on day to day processing may become outdated, it is necessary to have updated data for effective fraud behavior identification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2955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A8CE-00F2-B122-6900-287E3705C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488142"/>
            <a:ext cx="8361229" cy="1138518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THANK YOU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33D8C-8837-6841-7257-FF8DA92BC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3554" y="3612776"/>
            <a:ext cx="7623060" cy="19722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______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pPr algn="l"/>
            <a:r>
              <a:rPr lang="en-US" dirty="0">
                <a:solidFill>
                  <a:srgbClr val="00B0F0"/>
                </a:solidFill>
              </a:rPr>
              <a:t>Link: </a:t>
            </a:r>
            <a:r>
              <a:rPr lang="en-US" sz="2000" dirty="0">
                <a:solidFill>
                  <a:schemeClr val="tx1"/>
                </a:solidFill>
              </a:rPr>
              <a:t>https://github.com/Neha3103/Fraud_detection/tree/main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79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AAA2-17AC-C246-4053-284C2E1E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797424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TEAM NAME :</a:t>
            </a:r>
            <a:br>
              <a:rPr lang="en-US" dirty="0"/>
            </a:br>
            <a:r>
              <a:rPr lang="en-US" dirty="0"/>
              <a:t> </a:t>
            </a:r>
            <a:r>
              <a:rPr lang="en-US" sz="3200" dirty="0"/>
              <a:t>Kryptonite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3CE4-7AA1-868D-C48A-572DB6A1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61128"/>
            <a:ext cx="9601200" cy="3106271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rgbClr val="0070C0"/>
                </a:solidFill>
              </a:rPr>
              <a:t>MEMBER DETAILS:</a:t>
            </a:r>
          </a:p>
          <a:p>
            <a:pPr marL="457200" indent="-457200">
              <a:buAutoNum type="arabicPeriod"/>
            </a:pPr>
            <a:r>
              <a:rPr lang="en-US" sz="2400" dirty="0"/>
              <a:t>M. Neha Reddy 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b="1" dirty="0"/>
              <a:t>mail id </a:t>
            </a:r>
            <a:r>
              <a:rPr lang="en-US" sz="2400" dirty="0"/>
              <a:t>– nehamasapeta@gmail.com</a:t>
            </a:r>
          </a:p>
          <a:p>
            <a:pPr marL="457200" indent="-457200">
              <a:buAutoNum type="arabicPeriod"/>
            </a:pPr>
            <a:r>
              <a:rPr lang="en-US" sz="2400" dirty="0"/>
              <a:t>A. Sushma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b="1" dirty="0"/>
              <a:t>mail id </a:t>
            </a:r>
            <a:r>
              <a:rPr lang="en-US" sz="2400" dirty="0"/>
              <a:t>– sushmaarvapally09@gmail.com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6820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52D2-87CE-6505-3F66-5B8D53271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7723"/>
            <a:ext cx="9601200" cy="748553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70C0"/>
                </a:solidFill>
              </a:rPr>
              <a:t>PROBLEM STATEMENT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0CDE8-1534-6297-FD15-FA08D63A4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290919"/>
            <a:ext cx="10228729" cy="5423646"/>
          </a:xfrm>
        </p:spPr>
        <p:txBody>
          <a:bodyPr>
            <a:normAutofit/>
          </a:bodyPr>
          <a:lstStyle/>
          <a:p>
            <a:r>
              <a:rPr lang="en-US" sz="2400" dirty="0"/>
              <a:t>Fraud Detection is a topic which is applicable to many industries including banking and financial sectors, insurances, government agencies, low enforcement and more.</a:t>
            </a:r>
          </a:p>
          <a:p>
            <a:r>
              <a:rPr lang="en-US" sz="2400" dirty="0"/>
              <a:t>Through the use of sophisticated use of data mining tools, millions of transaction can be searched to spot patterns and detect fraudulent transaction.</a:t>
            </a:r>
          </a:p>
          <a:p>
            <a:r>
              <a:rPr lang="en-US" sz="2400" dirty="0"/>
              <a:t>Credit card detection technique is used to recognize fraudulent credit card transactions so that customers are not charged for the items that they did not purchase.</a:t>
            </a:r>
          </a:p>
          <a:p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The primary objective of credit card fraud detection is to identify fraudulent transactions as accurately as possible while minimizing false positives. This involves analyzing a large volume of data in real-time, which can be challenging without the use of machine learning.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70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7F7A-3851-7BFA-6E33-A7027233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55812"/>
            <a:ext cx="9601200" cy="74407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SOLUTION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6616C-4FDB-1A5A-A770-A86E0B5C9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5717"/>
            <a:ext cx="9601200" cy="47871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Based on the GitHub link provided, the solution for credit card fraud detection using machine learning includes:</a:t>
            </a:r>
          </a:p>
          <a:p>
            <a:pPr marL="457200" indent="-457200">
              <a:buAutoNum type="arabicPeriod"/>
            </a:pPr>
            <a:r>
              <a:rPr lang="en-US" b="1" dirty="0"/>
              <a:t>Data preprocessing</a:t>
            </a:r>
            <a:r>
              <a:rPr lang="en-US" dirty="0"/>
              <a:t>: The dataset is preprocessed by handling missing values, scaling the features, and splitting the data into training and testing sets.</a:t>
            </a:r>
          </a:p>
          <a:p>
            <a:pPr marL="457200" indent="-457200">
              <a:buAutoNum type="arabicPeriod"/>
            </a:pPr>
            <a:r>
              <a:rPr lang="en-US" b="1" dirty="0"/>
              <a:t>Model training</a:t>
            </a:r>
            <a:r>
              <a:rPr lang="en-US" dirty="0"/>
              <a:t>: Several machine learning algorithms such as Logistic Regression, Decision Tree, Random Forest, and Gradient Boosting are trained on the preprocessed data to predict fraudulent transactions.</a:t>
            </a:r>
          </a:p>
          <a:p>
            <a:pPr marL="457200" indent="-457200">
              <a:buAutoNum type="arabicPeriod"/>
            </a:pPr>
            <a:r>
              <a:rPr lang="en-US" b="1" dirty="0"/>
              <a:t>Model evaluation</a:t>
            </a:r>
            <a:r>
              <a:rPr lang="en-US" dirty="0"/>
              <a:t>: The trained models are evaluated using various metrics such as accuracy, precision, recall, F1 score, and ROC-AUC curve to select the best performing model.</a:t>
            </a:r>
          </a:p>
          <a:p>
            <a:pPr marL="457200" indent="-457200">
              <a:buAutoNum type="arabicPeriod"/>
            </a:pPr>
            <a:r>
              <a:rPr lang="en-US" b="1" dirty="0"/>
              <a:t>Model deployment</a:t>
            </a:r>
            <a:r>
              <a:rPr lang="en-US" dirty="0"/>
              <a:t>: The best performing model is deployed for real-time fraud detection using Flask web framework.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628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06EF-222D-8DEF-5A50-31C5CFFEC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138517"/>
            <a:ext cx="9601200" cy="449131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Programming language: Python</a:t>
            </a:r>
          </a:p>
          <a:p>
            <a:pPr marL="0" indent="0">
              <a:buNone/>
            </a:pPr>
            <a:r>
              <a:rPr lang="en-IN" dirty="0"/>
              <a:t>Libraries: Pandas, </a:t>
            </a:r>
            <a:r>
              <a:rPr lang="en-IN" dirty="0" err="1"/>
              <a:t>Numpy</a:t>
            </a:r>
            <a:r>
              <a:rPr lang="en-IN" dirty="0"/>
              <a:t>, Scikit-learn, Matplotlib, Seaborn</a:t>
            </a:r>
          </a:p>
          <a:p>
            <a:pPr marL="0" indent="0">
              <a:buNone/>
            </a:pPr>
            <a:r>
              <a:rPr lang="en-IN" dirty="0"/>
              <a:t>Framework: </a:t>
            </a:r>
            <a:r>
              <a:rPr lang="en-IN" dirty="0" err="1"/>
              <a:t>Jupyter</a:t>
            </a:r>
            <a:r>
              <a:rPr lang="en-IN" dirty="0"/>
              <a:t> Notebook, Google </a:t>
            </a:r>
            <a:r>
              <a:rPr lang="en-IN" dirty="0" err="1"/>
              <a:t>colab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Dataset: Credit Card Fraud Detection dataset from Kaggle</a:t>
            </a:r>
          </a:p>
          <a:p>
            <a:pPr marL="0" indent="0">
              <a:buNone/>
            </a:pPr>
            <a:r>
              <a:rPr lang="en-IN" dirty="0"/>
              <a:t>Additionally, the project utilizes various machine learning algorithms such as Logistic Regression, Decision Trees, Random Forest, K-Nearest Neighbours, and Support Vector Machines (SVM) for training and evaluating the models.</a:t>
            </a:r>
          </a:p>
        </p:txBody>
      </p:sp>
    </p:spTree>
    <p:extLst>
      <p:ext uri="{BB962C8B-B14F-4D97-AF65-F5344CB8AC3E}">
        <p14:creationId xmlns:p14="http://schemas.microsoft.com/office/powerpoint/2010/main" val="307569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633B2-1063-A076-4162-01918839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44071"/>
            <a:ext cx="9601200" cy="851647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METHODOLOGY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5BBE6-CD87-D78A-F6D1-0A0776CDF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3624"/>
            <a:ext cx="9601200" cy="4903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>
                <a:solidFill>
                  <a:srgbClr val="FF0000"/>
                </a:solidFill>
              </a:rPr>
              <a:t>SMOTE: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SMOTE stands for Synthetic Minority Oversampling Technique.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This is a statistical technique to increase the number samples in the minority class in the dataset to make it balanced.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 works by generating new instances of data from existing data by taking feature space of each target class and its nearest </a:t>
            </a:r>
            <a:r>
              <a:rPr lang="en-US" sz="2400" dirty="0" err="1"/>
              <a:t>neighbours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But it is effective upto 6 to 7 parameters.</a:t>
            </a:r>
            <a:endParaRPr lang="en-US" sz="3200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481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170E-4ED8-85D0-105B-D1A9EA5BF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87188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FF0000"/>
                </a:solidFill>
              </a:rPr>
              <a:t>k-Nearest </a:t>
            </a:r>
            <a:r>
              <a:rPr lang="en-US" sz="3200" b="1" u="sng" dirty="0" err="1">
                <a:solidFill>
                  <a:srgbClr val="FF0000"/>
                </a:solidFill>
              </a:rPr>
              <a:t>Neighbour</a:t>
            </a:r>
            <a:r>
              <a:rPr lang="en-US" sz="3200" b="1" u="sng" dirty="0">
                <a:solidFill>
                  <a:srgbClr val="FF0000"/>
                </a:solidFill>
              </a:rPr>
              <a:t> Classifier</a:t>
            </a:r>
            <a:endParaRPr lang="en-IN" sz="3200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F9FCF-09F1-A02F-8C08-C37866655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8471"/>
            <a:ext cx="9601200" cy="4876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K- Nearest neighbors is a lazy learning instance based classification( regression) algorithm which is widely implemented in both supervised and unsupervised learning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 is lazy Learner as it doesn't learn from a discriminative function from training data but memorizes training dataset.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technique implements classification by considering majority of vote among the "K" closest points to </a:t>
            </a:r>
            <a:r>
              <a:rPr lang="en-US" dirty="0" err="1"/>
              <a:t>theunlabeled</a:t>
            </a:r>
            <a:r>
              <a:rPr lang="en-US" dirty="0"/>
              <a:t> data point.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uses three types of functions for distance calculation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  - Euclidian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- Manhattan</a:t>
            </a:r>
          </a:p>
          <a:p>
            <a:pPr marL="0" indent="0">
              <a:buNone/>
            </a:pPr>
            <a:r>
              <a:rPr lang="en-US" dirty="0"/>
              <a:t>      - </a:t>
            </a:r>
            <a:r>
              <a:rPr lang="en-US" dirty="0" err="1"/>
              <a:t>Minkowski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910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7A7D-4258-E098-6EE4-33157908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2036"/>
            <a:ext cx="9601200" cy="571277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DATA FLOW DIAGRAM</a:t>
            </a:r>
            <a:endParaRPr lang="en-IN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1F3B1-6AEA-576F-7B83-F52BA1FCB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50259"/>
            <a:ext cx="9601200" cy="582705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BB820D-6301-846D-703B-DDC625EC8618}"/>
              </a:ext>
            </a:extLst>
          </p:cNvPr>
          <p:cNvSpPr/>
          <p:nvPr/>
        </p:nvSpPr>
        <p:spPr>
          <a:xfrm>
            <a:off x="4466833" y="998614"/>
            <a:ext cx="3541060" cy="427616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42CA17-EA9C-34BB-F87C-2C8EFBE482F4}"/>
              </a:ext>
            </a:extLst>
          </p:cNvPr>
          <p:cNvSpPr/>
          <p:nvPr/>
        </p:nvSpPr>
        <p:spPr>
          <a:xfrm>
            <a:off x="5027545" y="1147788"/>
            <a:ext cx="2543147" cy="5568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061FFA-C9D4-0F18-D304-410093002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065" y="1871253"/>
            <a:ext cx="2574523" cy="759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B38847-1706-1A09-2876-C7539733B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858" y="2724953"/>
            <a:ext cx="2574524" cy="4860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F12BE1-C389-6DE9-EB9A-CD3E0A5A2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133" y="3280958"/>
            <a:ext cx="2543147" cy="7761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E1DFE1-3F0A-49A6-D6DC-A59FE1678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721" y="4246126"/>
            <a:ext cx="2565559" cy="5568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2E6C773-046E-51B7-0388-765649B64AA7}"/>
              </a:ext>
            </a:extLst>
          </p:cNvPr>
          <p:cNvSpPr/>
          <p:nvPr/>
        </p:nvSpPr>
        <p:spPr>
          <a:xfrm>
            <a:off x="4180794" y="5584281"/>
            <a:ext cx="4259064" cy="8457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4EC7AD-19A9-7271-4783-9E849F78C18E}"/>
              </a:ext>
            </a:extLst>
          </p:cNvPr>
          <p:cNvSpPr/>
          <p:nvPr/>
        </p:nvSpPr>
        <p:spPr>
          <a:xfrm>
            <a:off x="8704730" y="3762122"/>
            <a:ext cx="1870795" cy="946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B3789D-A4D4-0CC3-8DBC-55A423A75444}"/>
              </a:ext>
            </a:extLst>
          </p:cNvPr>
          <p:cNvSpPr/>
          <p:nvPr/>
        </p:nvSpPr>
        <p:spPr>
          <a:xfrm>
            <a:off x="8724074" y="4959585"/>
            <a:ext cx="1870795" cy="4840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55BCAC-BE70-37D6-B963-9C7B53994EC9}"/>
              </a:ext>
            </a:extLst>
          </p:cNvPr>
          <p:cNvSpPr/>
          <p:nvPr/>
        </p:nvSpPr>
        <p:spPr>
          <a:xfrm>
            <a:off x="1470211" y="998614"/>
            <a:ext cx="2003612" cy="6006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FFBDD7-5B63-EE77-F8C0-5DC356F06FA2}"/>
              </a:ext>
            </a:extLst>
          </p:cNvPr>
          <p:cNvCxnSpPr/>
          <p:nvPr/>
        </p:nvCxnSpPr>
        <p:spPr>
          <a:xfrm>
            <a:off x="3473823" y="1398494"/>
            <a:ext cx="1538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DF74D9-3926-D050-DB96-6A1567DF623B}"/>
              </a:ext>
            </a:extLst>
          </p:cNvPr>
          <p:cNvCxnSpPr/>
          <p:nvPr/>
        </p:nvCxnSpPr>
        <p:spPr>
          <a:xfrm>
            <a:off x="7597588" y="4401671"/>
            <a:ext cx="1136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FA11D6A-9B75-8AAB-278D-7E44900C89B9}"/>
              </a:ext>
            </a:extLst>
          </p:cNvPr>
          <p:cNvSpPr txBox="1"/>
          <p:nvPr/>
        </p:nvSpPr>
        <p:spPr>
          <a:xfrm>
            <a:off x="2034988" y="1198792"/>
            <a:ext cx="99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70AFF2-02E9-30B8-C4A4-8DF2E58B3D02}"/>
              </a:ext>
            </a:extLst>
          </p:cNvPr>
          <p:cNvSpPr txBox="1"/>
          <p:nvPr/>
        </p:nvSpPr>
        <p:spPr>
          <a:xfrm>
            <a:off x="5360895" y="1995762"/>
            <a:ext cx="198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Modules    (Libraries)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FE6291-80E0-A6CA-EC63-58FF68514AC9}"/>
              </a:ext>
            </a:extLst>
          </p:cNvPr>
          <p:cNvSpPr txBox="1"/>
          <p:nvPr/>
        </p:nvSpPr>
        <p:spPr>
          <a:xfrm>
            <a:off x="5360895" y="2779634"/>
            <a:ext cx="236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 Data 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563A14-2F05-EB77-833B-9AA9E2BCFF95}"/>
              </a:ext>
            </a:extLst>
          </p:cNvPr>
          <p:cNvSpPr txBox="1"/>
          <p:nvPr/>
        </p:nvSpPr>
        <p:spPr>
          <a:xfrm>
            <a:off x="5163670" y="3429000"/>
            <a:ext cx="230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Supervised Learning Algorithm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3E553A-0558-E398-E22D-02C1D8E09A19}"/>
              </a:ext>
            </a:extLst>
          </p:cNvPr>
          <p:cNvSpPr txBox="1"/>
          <p:nvPr/>
        </p:nvSpPr>
        <p:spPr>
          <a:xfrm>
            <a:off x="5360895" y="1198792"/>
            <a:ext cx="19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Kaggle Dataset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5E8A46-88A7-42B5-0CCF-C5AD87B39967}"/>
              </a:ext>
            </a:extLst>
          </p:cNvPr>
          <p:cNvSpPr txBox="1"/>
          <p:nvPr/>
        </p:nvSpPr>
        <p:spPr>
          <a:xfrm>
            <a:off x="5360895" y="4294095"/>
            <a:ext cx="19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the Data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0D68E2-1696-54D6-0D72-990286DAF259}"/>
              </a:ext>
            </a:extLst>
          </p:cNvPr>
          <p:cNvSpPr txBox="1"/>
          <p:nvPr/>
        </p:nvSpPr>
        <p:spPr>
          <a:xfrm>
            <a:off x="8910919" y="5085054"/>
            <a:ext cx="149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33F7DE-DD2F-1DD0-9F7E-BD268906270D}"/>
              </a:ext>
            </a:extLst>
          </p:cNvPr>
          <p:cNvSpPr txBox="1"/>
          <p:nvPr/>
        </p:nvSpPr>
        <p:spPr>
          <a:xfrm>
            <a:off x="4607858" y="5654376"/>
            <a:ext cx="3567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 CARD FRAUD DETECTION USING PREDECTIVE MODELING</a:t>
            </a:r>
            <a:endParaRPr lang="en-IN" dirty="0"/>
          </a:p>
          <a:p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FB0048-D97D-BF35-7458-EA1F91C42B62}"/>
              </a:ext>
            </a:extLst>
          </p:cNvPr>
          <p:cNvSpPr txBox="1"/>
          <p:nvPr/>
        </p:nvSpPr>
        <p:spPr>
          <a:xfrm>
            <a:off x="8734451" y="3845859"/>
            <a:ext cx="1745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 (Result)</a:t>
            </a:r>
          </a:p>
          <a:p>
            <a:r>
              <a:rPr lang="en-US" dirty="0"/>
              <a:t>Fraud</a:t>
            </a:r>
          </a:p>
          <a:p>
            <a:r>
              <a:rPr lang="en-US" dirty="0"/>
              <a:t>Non Fraud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542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BBC0-FC31-916F-BD5A-1E4C8336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8588"/>
            <a:ext cx="9601200" cy="57374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MODULES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0E8F5-7ACD-1967-FE86-4CA798293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37129"/>
            <a:ext cx="9601200" cy="537882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Module 1: Frame the problem</a:t>
            </a:r>
          </a:p>
          <a:p>
            <a:pPr marL="0" indent="0">
              <a:buNone/>
            </a:pPr>
            <a:r>
              <a:rPr lang="en-US" sz="2400" dirty="0"/>
              <a:t>Module 2: Collect the raw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Download data from Kaggle</a:t>
            </a:r>
          </a:p>
          <a:p>
            <a:pPr marL="0" indent="0">
              <a:buNone/>
            </a:pPr>
            <a:r>
              <a:rPr lang="en-US" sz="2400" dirty="0"/>
              <a:t>Module 3: Import the libraries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/>
              <a:t>numpy</a:t>
            </a:r>
            <a:r>
              <a:rPr lang="en-US" sz="2400" dirty="0"/>
              <a:t>, pandas, </a:t>
            </a:r>
            <a:r>
              <a:rPr lang="en-US" sz="2400" dirty="0" err="1"/>
              <a:t>sklearn</a:t>
            </a:r>
            <a:r>
              <a:rPr lang="en-US" sz="2400" dirty="0"/>
              <a:t>, </a:t>
            </a:r>
            <a:r>
              <a:rPr lang="en-US" sz="2400" dirty="0" err="1"/>
              <a:t>etc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Module 4: Process the data for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Perform the logistic regression on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Explore the data</a:t>
            </a:r>
          </a:p>
          <a:p>
            <a:pPr marL="0" indent="0">
              <a:buNone/>
            </a:pPr>
            <a:r>
              <a:rPr lang="en-US" sz="2400" dirty="0"/>
              <a:t>Module 5: Perform in-depth analysis</a:t>
            </a:r>
          </a:p>
          <a:p>
            <a:pPr marL="0" indent="0">
              <a:buNone/>
            </a:pPr>
            <a:r>
              <a:rPr lang="en-US" sz="2400" dirty="0"/>
              <a:t>Module 6: Communicate results of the analysis </a:t>
            </a:r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35901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{2397F380-0FC9-4DFA-8DAD-6F445518DFC9}tf10001105</Template>
  <TotalTime>279</TotalTime>
  <Words>732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Franklin Gothic Book</vt:lpstr>
      <vt:lpstr>Wingdings</vt:lpstr>
      <vt:lpstr>Crop</vt:lpstr>
      <vt:lpstr>MAKEATHON 2023</vt:lpstr>
      <vt:lpstr>TEAM NAME :  Kryptonite</vt:lpstr>
      <vt:lpstr>PROBLEM STATEMENT</vt:lpstr>
      <vt:lpstr>SOLUTION</vt:lpstr>
      <vt:lpstr>PowerPoint Presentation</vt:lpstr>
      <vt:lpstr>METHODOLOGY</vt:lpstr>
      <vt:lpstr>k-Nearest Neighbour Classifier</vt:lpstr>
      <vt:lpstr>DATA FLOW DIAGRAM</vt:lpstr>
      <vt:lpstr>MODULES</vt:lpstr>
      <vt:lpstr>CONCLUSION AND 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Achyuth Kumar</dc:creator>
  <cp:lastModifiedBy>Achyuth Kumar</cp:lastModifiedBy>
  <cp:revision>12</cp:revision>
  <dcterms:created xsi:type="dcterms:W3CDTF">2023-05-14T08:27:50Z</dcterms:created>
  <dcterms:modified xsi:type="dcterms:W3CDTF">2023-05-14T17:34:08Z</dcterms:modified>
</cp:coreProperties>
</file>