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2f2f2f"/>
                </a:solidFill>
                <a:latin typeface="Arial"/>
              </a:rPr>
              <a:t>Click to move the slide</a:t>
            </a:r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CE9DCDD-20F0-4B2B-AEFB-401E33288F2D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2594BA-2A67-4BC9-95F8-22C4D0C9A3F3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F1E644-B9E9-4695-AF91-B4EE96BC4A39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372CB0-F493-435C-A916-B6FC1476FE80}" type="slidenum">
              <a:rPr b="0" lang="en-IN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Calibri"/>
                <a:ea typeface="SimSu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F19791-FB8B-4AA3-9433-AD7D84E03E0C}" type="slidenum">
              <a:rPr b="0" lang="en-IN" sz="1200" spc="-1" strike="noStrike">
                <a:solidFill>
                  <a:srgbClr val="000000"/>
                </a:solidFill>
                <a:latin typeface="Calibri"/>
                <a:ea typeface="SimSu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Calibri"/>
                <a:ea typeface="SimSu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70AC2D-0AA2-4E51-B785-0971A256544D}" type="slidenum">
              <a:rPr b="0" lang="en-IN" sz="1200" spc="-1" strike="noStrike">
                <a:solidFill>
                  <a:srgbClr val="000000"/>
                </a:solidFill>
                <a:latin typeface="Calibri"/>
                <a:ea typeface="SimSu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Calibri"/>
                <a:ea typeface="SimSu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EB56F3-3215-41C5-8F24-AB6A570C6A09}" type="slidenum">
              <a:rPr b="0" lang="en-IN" sz="1200" spc="-1" strike="noStrike">
                <a:solidFill>
                  <a:srgbClr val="000000"/>
                </a:solidFill>
                <a:latin typeface="Calibri"/>
                <a:ea typeface="SimSun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873ED8-9E8B-4CF2-99E8-1782C85985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DFA28B-36D6-4C2C-BE59-5D990255A7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2F4B9B-89A0-4C5E-B056-2BE92A79DA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3495C2-7759-44E7-BC99-5E19E64B975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45DA9BA-813A-4665-AA12-6E8B2283C4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D95CB3-6143-49E7-8F62-BC0E3CF1F8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FA20A3-35C7-46CF-A4F1-BF758F95ED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2F6D33-5D4A-4FE6-A5E2-2FA156E30C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5D3FCB-9566-420E-A239-DC5EE73935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4F59F9-BC54-4102-8533-F4765F0DB6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2D7C9DF-8E39-4B9A-AA97-2518213CEF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0773A6-EA21-463D-9D08-9DBEB37237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EF0CB25-BDE0-461E-9272-72C954F7AF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AD7537-2D4E-4A9B-9EA2-60E24710AB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81AD1D-CB12-4AB2-87D0-5BF91FB4E5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EF2DBA-9E37-48A5-9D19-6BA3BEA0E6F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788700-1AB0-4063-9C08-2F450312EA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ED279E4-B8E4-4D0F-8514-AADA3E1D44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7046BB9-740D-4768-BC74-574441BC3C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80BFB28-90B7-4EB3-BA49-52B8691F6D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F133CA2-B452-483F-9692-5F02A782CA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DEE1A42-F313-4865-9147-0908B3690B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4DE42E-C687-4020-89F0-3E4183E18D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22C4E24-322A-4F17-8E26-7ADC128376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3E131D6-FCB0-4070-977D-3228C82AFD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65C562A-3B5B-4E7B-8289-A426FD4B6C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85536D-1D16-45F9-918A-4289587489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76C96AF-64FE-49D7-AE04-0A712C0BE64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7A3EE57-B021-4710-8BA0-4BCA0EB518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8688228-CA0C-4D09-A28A-EB8FE193BB2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7FABAD-8D17-46CD-94C5-265991C9A3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FBB6D6-19D3-4393-B9D3-CD6A43D54D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CCCDCB-0EC0-4AF5-AAF8-2E17BA58D8A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14C834-DE86-41C5-949A-440E408C8D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91A6F3-D158-432B-80DA-0E1565A818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E57625-2B6B-4739-97B0-1BFD6E456F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等腰三角形 6"/>
          <p:cNvSpPr/>
          <p:nvPr/>
        </p:nvSpPr>
        <p:spPr>
          <a:xfrm flipV="1">
            <a:off x="838080" y="0"/>
            <a:ext cx="646920" cy="781920"/>
          </a:xfrm>
          <a:prstGeom prst="triangle">
            <a:avLst>
              <a:gd name="adj" fmla="val 50000"/>
            </a:avLst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矩形 7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直角三角形 12"/>
          <p:cNvSpPr/>
          <p:nvPr/>
        </p:nvSpPr>
        <p:spPr>
          <a:xfrm flipH="1">
            <a:off x="7436880" y="4048560"/>
            <a:ext cx="4754880" cy="2809080"/>
          </a:xfrm>
          <a:prstGeom prst="rt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直角三角形 13"/>
          <p:cNvSpPr/>
          <p:nvPr/>
        </p:nvSpPr>
        <p:spPr>
          <a:xfrm>
            <a:off x="0" y="4048560"/>
            <a:ext cx="12152160" cy="2809080"/>
          </a:xfrm>
          <a:prstGeom prst="rtTriangle">
            <a:avLst/>
          </a:prstGeom>
          <a:solidFill>
            <a:srgbClr val="5454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直角三角形 14"/>
          <p:cNvSpPr/>
          <p:nvPr/>
        </p:nvSpPr>
        <p:spPr>
          <a:xfrm flipH="1">
            <a:off x="10857240" y="3991320"/>
            <a:ext cx="1333800" cy="2866320"/>
          </a:xfrm>
          <a:prstGeom prst="rtTriangle">
            <a:avLst/>
          </a:prstGeom>
          <a:solidFill>
            <a:srgbClr val="00b4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直角三角形 10"/>
          <p:cNvSpPr/>
          <p:nvPr/>
        </p:nvSpPr>
        <p:spPr>
          <a:xfrm>
            <a:off x="-39600" y="4017960"/>
            <a:ext cx="12085920" cy="2839680"/>
          </a:xfrm>
          <a:custGeom>
            <a:avLst/>
            <a:gdLst/>
            <a:ahLst/>
            <a:rect l="l" t="t" r="r" b="b"/>
            <a:pathLst>
              <a:path w="12125739" h="2458279">
                <a:moveTo>
                  <a:pt x="5406887" y="2445026"/>
                </a:moveTo>
                <a:lnTo>
                  <a:pt x="0" y="0"/>
                </a:lnTo>
                <a:lnTo>
                  <a:pt x="12125739" y="2458279"/>
                </a:lnTo>
                <a:lnTo>
                  <a:pt x="5406887" y="2445026"/>
                </a:lnTo>
                <a:close/>
              </a:path>
            </a:pathLst>
          </a:custGeom>
          <a:solidFill>
            <a:srgbClr val="6161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043280"/>
            <a:ext cx="9143640" cy="1998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zh-CN" sz="5400" spc="-1" strike="noStrike">
                <a:solidFill>
                  <a:srgbClr val="00be9c"/>
                </a:solidFill>
                <a:latin typeface="Arial"/>
                <a:ea typeface="黑体"/>
              </a:rPr>
              <a:t>单击此处编辑母版标题样式</a:t>
            </a:r>
            <a:endParaRPr b="0" lang="en-IN" sz="54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f8f8f"/>
                </a:solidFill>
                <a:latin typeface="Arial"/>
                <a:ea typeface="黑体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f8f8f"/>
                </a:solidFill>
                <a:latin typeface="Arial"/>
                <a:ea typeface="黑体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f8f8f"/>
                </a:solidFill>
                <a:latin typeface="Arial"/>
                <a:ea typeface="黑体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022D3B-AA09-4D25-AAB1-87DFC2470C7E}" type="slidenum">
              <a:rPr b="0" lang="en-IN" sz="1200" spc="-1" strike="noStrike">
                <a:solidFill>
                  <a:srgbClr val="8f8f8f"/>
                </a:solidFill>
                <a:latin typeface="Arial"/>
                <a:ea typeface="黑体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0" name="直角三角形 9"/>
          <p:cNvSpPr/>
          <p:nvPr/>
        </p:nvSpPr>
        <p:spPr>
          <a:xfrm flipH="1" rot="10800000">
            <a:off x="360" y="-30600"/>
            <a:ext cx="1523520" cy="1757520"/>
          </a:xfrm>
          <a:prstGeom prst="rtTriangle">
            <a:avLst/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直接连接符 10"/>
          <p:cNvSpPr/>
          <p:nvPr/>
        </p:nvSpPr>
        <p:spPr>
          <a:xfrm>
            <a:off x="1539000" y="3287880"/>
            <a:ext cx="9128880" cy="360"/>
          </a:xfrm>
          <a:prstGeom prst="line">
            <a:avLst/>
          </a:prstGeom>
          <a:ln w="38100">
            <a:solidFill>
              <a:srgbClr val="00be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be9c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be9c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be9c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be9c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be9c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be9c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be9c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be9c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be9c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be9c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be9c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be9c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be9c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等腰三角形 6"/>
          <p:cNvSpPr/>
          <p:nvPr/>
        </p:nvSpPr>
        <p:spPr>
          <a:xfrm flipV="1">
            <a:off x="838080" y="0"/>
            <a:ext cx="646920" cy="781920"/>
          </a:xfrm>
          <a:prstGeom prst="triangle">
            <a:avLst>
              <a:gd name="adj" fmla="val 50000"/>
            </a:avLst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f8f8f"/>
                </a:solidFill>
                <a:latin typeface="Arial"/>
                <a:ea typeface="黑体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f8f8f"/>
                </a:solidFill>
                <a:latin typeface="Arial"/>
                <a:ea typeface="黑体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f8f8f"/>
                </a:solidFill>
                <a:latin typeface="Arial"/>
                <a:ea typeface="黑体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179839-D400-4441-A5C1-D5CF2B7E7A86}" type="slidenum">
              <a:rPr b="0" lang="en-IN" sz="1200" spc="-1" strike="noStrike">
                <a:solidFill>
                  <a:srgbClr val="8f8f8f"/>
                </a:solidFill>
                <a:latin typeface="Arial"/>
                <a:ea typeface="黑体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53" name="矩形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2f2f2f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be9c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be9c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be9c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be9c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be9c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be9c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be9c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be9c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be9c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be9c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be9c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be9c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be9c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等腰三角形 6"/>
          <p:cNvSpPr/>
          <p:nvPr/>
        </p:nvSpPr>
        <p:spPr>
          <a:xfrm flipV="1">
            <a:off x="838080" y="0"/>
            <a:ext cx="646920" cy="781920"/>
          </a:xfrm>
          <a:prstGeom prst="triangle">
            <a:avLst>
              <a:gd name="adj" fmla="val 50000"/>
            </a:avLst>
          </a:prstGeom>
          <a:solidFill>
            <a:srgbClr val="00be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871920"/>
            <a:ext cx="10515240" cy="86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zh-CN" sz="3600" spc="-1" strike="noStrike">
                <a:solidFill>
                  <a:srgbClr val="00be9c"/>
                </a:solidFill>
                <a:latin typeface="Arial"/>
                <a:ea typeface="黑体"/>
              </a:rPr>
              <a:t>单击此处编辑母版标题样式</a:t>
            </a:r>
            <a:endParaRPr b="0" lang="en-IN" sz="36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232680" y="2314080"/>
            <a:ext cx="4337640" cy="3862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2400" spc="-1" strike="noStrike">
                <a:solidFill>
                  <a:srgbClr val="5f5f5f"/>
                </a:solidFill>
                <a:latin typeface="Arial"/>
                <a:ea typeface="黑体"/>
              </a:rPr>
              <a:t>单击此处编辑母版文本样式</a:t>
            </a:r>
            <a:endParaRPr b="0" lang="en-IN" sz="2400" spc="-1" strike="noStrike">
              <a:solidFill>
                <a:srgbClr val="00be9c"/>
              </a:solidFill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zh-CN" sz="2000" spc="-1" strike="noStrike">
                <a:solidFill>
                  <a:srgbClr val="5f5f5f"/>
                </a:solidFill>
                <a:latin typeface="Arial"/>
                <a:ea typeface="黑体"/>
              </a:rPr>
              <a:t>第二级</a:t>
            </a:r>
            <a:endParaRPr b="0" lang="en-IN" sz="2000" spc="-1" strike="noStrike">
              <a:solidFill>
                <a:srgbClr val="00be9c"/>
              </a:solidFill>
              <a:latin typeface="Arial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zh-CN" sz="1800" spc="-1" strike="noStrike">
                <a:solidFill>
                  <a:srgbClr val="5f5f5f"/>
                </a:solidFill>
                <a:latin typeface="Arial"/>
                <a:ea typeface="黑体"/>
              </a:rPr>
              <a:t>第三级</a:t>
            </a:r>
            <a:endParaRPr b="0" lang="en-IN" sz="1800" spc="-1" strike="noStrike">
              <a:solidFill>
                <a:srgbClr val="00be9c"/>
              </a:solidFill>
              <a:latin typeface="Arial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zh-CN" sz="1800" spc="-1" strike="noStrike">
                <a:solidFill>
                  <a:srgbClr val="5f5f5f"/>
                </a:solidFill>
                <a:latin typeface="Arial"/>
                <a:ea typeface="黑体"/>
              </a:rPr>
              <a:t>第四级</a:t>
            </a:r>
            <a:endParaRPr b="0" lang="en-IN" sz="1800" spc="-1" strike="noStrike">
              <a:solidFill>
                <a:srgbClr val="00be9c"/>
              </a:solidFill>
              <a:latin typeface="Arial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zh-CN" sz="1800" spc="-1" strike="noStrike">
                <a:solidFill>
                  <a:srgbClr val="5f5f5f"/>
                </a:solidFill>
                <a:latin typeface="Arial"/>
                <a:ea typeface="黑体"/>
              </a:rPr>
              <a:t>第五级</a:t>
            </a:r>
            <a:endParaRPr b="0" lang="en-IN" sz="1800" spc="-1" strike="noStrike">
              <a:solidFill>
                <a:srgbClr val="00be9c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f8f8f"/>
                </a:solidFill>
                <a:latin typeface="Arial"/>
                <a:ea typeface="黑体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f8f8f"/>
                </a:solidFill>
                <a:latin typeface="Arial"/>
                <a:ea typeface="黑体"/>
              </a:rPr>
              <a:t>&lt;date/time&gt;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f8f8f"/>
                </a:solidFill>
                <a:latin typeface="Arial"/>
                <a:ea typeface="黑体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6B2709-C86C-43D8-BBA9-E989A1343A48}" type="slidenum">
              <a:rPr b="0" lang="en-IN" sz="1200" spc="-1" strike="noStrike">
                <a:solidFill>
                  <a:srgbClr val="8f8f8f"/>
                </a:solidFill>
                <a:latin typeface="Arial"/>
                <a:ea typeface="黑体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523880" y="1043280"/>
            <a:ext cx="9143640" cy="1998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2000"/>
          </a:bodyPr>
          <a:p>
            <a:pPr algn="ctr">
              <a:lnSpc>
                <a:spcPct val="90000"/>
              </a:lnSpc>
              <a:buNone/>
            </a:pPr>
            <a:r>
              <a:rPr b="0" lang="en-US" sz="5400" spc="-1" strike="noStrike">
                <a:solidFill>
                  <a:srgbClr val="00be9c"/>
                </a:solidFill>
                <a:latin typeface="Times New Roman"/>
                <a:ea typeface="Arial"/>
              </a:rPr>
              <a:t>Vending Machine Design and Simulation using Verilog &amp; Python</a:t>
            </a:r>
            <a:endParaRPr b="0" lang="en-IN" sz="54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1523880" y="3408120"/>
            <a:ext cx="9143640" cy="2257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5f5f5f"/>
                </a:solidFill>
                <a:latin typeface="Arial"/>
                <a:ea typeface="黑体"/>
              </a:rPr>
              <a:t>Team Members: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5f5f5f"/>
                </a:solidFill>
                <a:latin typeface="Times New Roman"/>
                <a:ea typeface="黑体"/>
              </a:rPr>
              <a:t>  </a:t>
            </a:r>
            <a:r>
              <a:rPr b="0" lang="en-US" sz="2400" spc="-1" strike="noStrike">
                <a:solidFill>
                  <a:srgbClr val="5f5f5f"/>
                </a:solidFill>
                <a:latin typeface="Times New Roman"/>
                <a:ea typeface="黑体"/>
              </a:rPr>
              <a:t>Neha Gosavi 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5f5f5f"/>
                </a:solidFill>
                <a:latin typeface="Times New Roman"/>
                <a:ea typeface="黑体"/>
              </a:rPr>
              <a:t>N Niveditha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42" name="Picture 3" descr="img"/>
          <p:cNvPicPr/>
          <p:nvPr/>
        </p:nvPicPr>
        <p:blipFill>
          <a:blip r:embed="rId1"/>
          <a:stretch/>
        </p:blipFill>
        <p:spPr>
          <a:xfrm>
            <a:off x="9351000" y="156240"/>
            <a:ext cx="2527560" cy="75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文本框 3"/>
          <p:cNvSpPr/>
          <p:nvPr/>
        </p:nvSpPr>
        <p:spPr>
          <a:xfrm>
            <a:off x="770400" y="500040"/>
            <a:ext cx="1051524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00be9c"/>
                </a:solidFill>
                <a:latin typeface="Arial"/>
                <a:ea typeface="黑体"/>
              </a:rPr>
              <a:t>Introduction: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44" name="文本框 4"/>
          <p:cNvSpPr/>
          <p:nvPr/>
        </p:nvSpPr>
        <p:spPr>
          <a:xfrm>
            <a:off x="867960" y="1413360"/>
            <a:ext cx="10486080" cy="476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Overview:</a:t>
            </a:r>
            <a:br>
              <a:rPr sz="2000"/>
            </a:br>
            <a:r>
              <a:rPr b="0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This project focuses on the design and simulation of a digital vending machine using Verilog HDL for hardware modeling and Python for test automation and user interaction. The system simulates real-world vending behavior such as product selection, payment processing, and change return. A dedicated Python-based dashboard enhances usability and testing efficiency.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Tools &amp; Technologies:</a:t>
            </a:r>
            <a:endParaRPr b="0" lang="en-IN" sz="20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2f2f2f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Verilog HDL</a:t>
            </a:r>
            <a:r>
              <a:rPr b="0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 – Digital logic design and simulation</a:t>
            </a:r>
            <a:endParaRPr b="0" lang="en-IN" sz="20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2f2f2f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Cocotb (Python)</a:t>
            </a:r>
            <a:r>
              <a:rPr b="0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 – Testbench development and automation</a:t>
            </a:r>
            <a:endParaRPr b="0" lang="en-IN" sz="20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2f2f2f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GTKWave (VCD)</a:t>
            </a:r>
            <a:r>
              <a:rPr b="0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 – Waveform visualization</a:t>
            </a:r>
            <a:endParaRPr b="0" lang="en-IN" sz="20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2f2f2f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Flask Framework</a:t>
            </a:r>
            <a:r>
              <a:rPr b="0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 – Web-based dashboard interface</a:t>
            </a:r>
            <a:endParaRPr b="0" lang="en-IN" sz="20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2f2f2f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Enhancements:</a:t>
            </a:r>
            <a:r>
              <a:rPr b="0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 Database integration &amp; Hardware Synthesis with Yosys</a:t>
            </a:r>
            <a:endParaRPr b="0" lang="en-IN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800" spc="-1" strike="noStrike">
              <a:latin typeface="Arial"/>
            </a:endParaRPr>
          </a:p>
        </p:txBody>
      </p:sp>
      <p:pic>
        <p:nvPicPr>
          <p:cNvPr id="145" name="Picture 1" descr="img"/>
          <p:cNvPicPr/>
          <p:nvPr/>
        </p:nvPicPr>
        <p:blipFill>
          <a:blip r:embed="rId1"/>
          <a:stretch/>
        </p:blipFill>
        <p:spPr>
          <a:xfrm>
            <a:off x="10151640" y="111600"/>
            <a:ext cx="1884240" cy="62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 5"/>
          <p:cNvSpPr/>
          <p:nvPr/>
        </p:nvSpPr>
        <p:spPr>
          <a:xfrm>
            <a:off x="838800" y="1484280"/>
            <a:ext cx="10514520" cy="435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2f2f2f"/>
                </a:solidFill>
                <a:latin typeface="Times New Roman"/>
                <a:ea typeface="Arial"/>
              </a:rPr>
              <a:t>Designing a vending machine that accurately simulates real-world scenarios handling product selection, validating inserted money, dispensing products, and returning change requires both robust hardware logic and flexible software-based testing.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2f2f2f"/>
                </a:solidFill>
                <a:latin typeface="Times New Roman"/>
                <a:ea typeface="Arial"/>
              </a:rPr>
              <a:t>Key Problems Addressed:</a:t>
            </a:r>
            <a:endParaRPr b="0" lang="en-IN" sz="24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2f2f2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f2f2f"/>
                </a:solidFill>
                <a:latin typeface="Times New Roman"/>
                <a:ea typeface="Arial"/>
              </a:rPr>
              <a:t>Traditional Verilog simulations lack interactive test mechanisms.</a:t>
            </a:r>
            <a:endParaRPr b="0" lang="en-IN" sz="24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2f2f2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f2f2f"/>
                </a:solidFill>
                <a:latin typeface="Times New Roman"/>
                <a:ea typeface="Arial"/>
              </a:rPr>
              <a:t>Manual testbench writing is time-consuming and error-prone.</a:t>
            </a:r>
            <a:endParaRPr b="0" lang="en-IN" sz="24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2f2f2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f2f2f"/>
                </a:solidFill>
                <a:latin typeface="Times New Roman"/>
                <a:ea typeface="Arial"/>
              </a:rPr>
              <a:t>Visualizing hardware behavior needs integration with waveform tools.</a:t>
            </a:r>
            <a:endParaRPr b="0" lang="en-IN" sz="2400" spc="-1" strike="noStrike">
              <a:latin typeface="Arial"/>
            </a:endParaRPr>
          </a:p>
          <a:p>
            <a:pPr marL="228600" indent="-228600" algn="just">
              <a:lnSpc>
                <a:spcPct val="90000"/>
              </a:lnSpc>
              <a:spcBef>
                <a:spcPts val="1001"/>
              </a:spcBef>
              <a:buClr>
                <a:srgbClr val="2f2f2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rgbClr val="2f2f2f"/>
                </a:solidFill>
                <a:latin typeface="Times New Roman"/>
                <a:ea typeface="Arial"/>
              </a:rPr>
              <a:t>Need for an accessible interface for real-time interaction and debugging.</a:t>
            </a:r>
            <a:endParaRPr b="0" lang="en-IN" sz="2400" spc="-1" strike="noStrike">
              <a:latin typeface="Arial"/>
            </a:endParaRPr>
          </a:p>
          <a:p>
            <a:pPr algn="just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47" name="文本框 8"/>
          <p:cNvSpPr/>
          <p:nvPr/>
        </p:nvSpPr>
        <p:spPr>
          <a:xfrm>
            <a:off x="729000" y="162360"/>
            <a:ext cx="10515240" cy="13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50000"/>
              </a:lnSpc>
              <a:buNone/>
            </a:pPr>
            <a:r>
              <a:rPr b="1" lang="en-US" sz="3600" spc="-1" strike="noStrike">
                <a:solidFill>
                  <a:srgbClr val="00be9c"/>
                </a:solidFill>
                <a:latin typeface="Arial"/>
                <a:ea typeface="黑体"/>
              </a:rPr>
              <a:t>Problem Statement: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48" name="Picture 1" descr="img"/>
          <p:cNvPicPr/>
          <p:nvPr/>
        </p:nvPicPr>
        <p:blipFill>
          <a:blip r:embed="rId1"/>
          <a:stretch/>
        </p:blipFill>
        <p:spPr>
          <a:xfrm>
            <a:off x="10293840" y="162720"/>
            <a:ext cx="1740960" cy="57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MH_Others_3"/>
          <p:cNvSpPr/>
          <p:nvPr/>
        </p:nvSpPr>
        <p:spPr>
          <a:xfrm>
            <a:off x="-155880" y="361800"/>
            <a:ext cx="465336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be9c"/>
                </a:solidFill>
                <a:latin typeface="Times New Roman"/>
                <a:ea typeface="黑体"/>
              </a:rPr>
              <a:t>Completed Tasks: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50" name="Text Box 1"/>
          <p:cNvSpPr/>
          <p:nvPr/>
        </p:nvSpPr>
        <p:spPr>
          <a:xfrm>
            <a:off x="492840" y="572400"/>
            <a:ext cx="10834560" cy="580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2f2f2f"/>
                </a:solidFill>
                <a:latin typeface="Times New Roman"/>
                <a:ea typeface="Arial"/>
              </a:rPr>
              <a:t>Design and Implementation: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f2f2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Developed Verilog HDL module simulating a vending machine (product selection, payment, change return).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f2f2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Handled edge cases: underpayment, overpayment, and invalid inputs.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2f2f2f"/>
                </a:solidFill>
                <a:latin typeface="Times New Roman"/>
                <a:ea typeface="Arial"/>
              </a:rPr>
              <a:t>Testbench Development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f2f2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Created functional testbenches using Cocotb (Python).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f2f2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Validated multiple input-output scenarios programmatically.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2f2f2f"/>
                </a:solidFill>
                <a:latin typeface="Times New Roman"/>
                <a:ea typeface="Arial"/>
              </a:rPr>
              <a:t>Waveform Analysis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f2f2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Integrated VCD (Value Change Dump) file generation.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f2f2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Visualized signals using GTKWave for verification.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2f2f2f"/>
                </a:solidFill>
                <a:latin typeface="Times New Roman"/>
                <a:ea typeface="Arial"/>
              </a:rPr>
              <a:t>User Dashboard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f2f2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Designed a web-based interface using Flask + HTML/CSS.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f2f2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Enabled input from user (product &amp; money) via dashboard.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f2f2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Displayed test results dynamically.</a:t>
            </a:r>
            <a:endParaRPr b="0" lang="en-IN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51" name="Picture 2" descr="img"/>
          <p:cNvPicPr/>
          <p:nvPr/>
        </p:nvPicPr>
        <p:blipFill>
          <a:blip r:embed="rId1"/>
          <a:stretch/>
        </p:blipFill>
        <p:spPr>
          <a:xfrm>
            <a:off x="10355040" y="71280"/>
            <a:ext cx="1550160" cy="51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20000" y="936360"/>
            <a:ext cx="10515240" cy="86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endParaRPr b="0" lang="en-IN" sz="1800" spc="-1" strike="noStrike">
              <a:solidFill>
                <a:srgbClr val="2f2f2f"/>
              </a:solidFill>
              <a:latin typeface="Arial"/>
            </a:endParaRPr>
          </a:p>
        </p:txBody>
      </p:sp>
      <p:sp>
        <p:nvSpPr>
          <p:cNvPr id="153" name="Text Box 4"/>
          <p:cNvSpPr/>
          <p:nvPr/>
        </p:nvSpPr>
        <p:spPr>
          <a:xfrm>
            <a:off x="720000" y="1604520"/>
            <a:ext cx="9682200" cy="46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457200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Database Integration: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f2f2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Store user inputs, test outcomes, and logs persistently.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f2f2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Enable historical analysis and download of test reports.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Synthesis Automation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f2f2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Automate RTL synthesis using Yosys for gate-level output.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f2f2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Display synthesis reports via the dashboard.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Dashboard Enhancements</a:t>
            </a:r>
            <a:endParaRPr b="0" lang="en-IN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2f2f2f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f2f2f"/>
                </a:solidFill>
                <a:latin typeface="Times New Roman"/>
                <a:ea typeface="Arial"/>
              </a:rPr>
              <a:t>Add log filtering, timestamped actions, and test result history.</a:t>
            </a:r>
            <a:endParaRPr b="0" lang="en-IN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54" name="Picture 5" descr="img"/>
          <p:cNvPicPr/>
          <p:nvPr/>
        </p:nvPicPr>
        <p:blipFill>
          <a:blip r:embed="rId1"/>
          <a:stretch/>
        </p:blipFill>
        <p:spPr>
          <a:xfrm>
            <a:off x="10355040" y="71280"/>
            <a:ext cx="1550160" cy="51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MH_Others_3"/>
          <p:cNvSpPr/>
          <p:nvPr/>
        </p:nvSpPr>
        <p:spPr>
          <a:xfrm>
            <a:off x="995760" y="1049760"/>
            <a:ext cx="346932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00be9c"/>
                </a:solidFill>
                <a:latin typeface="Arial"/>
                <a:ea typeface="黑体"/>
              </a:rPr>
              <a:t>Conclusion: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56" name="Text Box 3"/>
          <p:cNvSpPr/>
          <p:nvPr/>
        </p:nvSpPr>
        <p:spPr>
          <a:xfrm>
            <a:off x="1109880" y="1755720"/>
            <a:ext cx="10382040" cy="23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algn="just">
              <a:lnSpc>
                <a:spcPct val="150000"/>
              </a:lnSpc>
              <a:buNone/>
            </a:pPr>
            <a:r>
              <a:rPr b="0" lang="en-US" sz="2400" spc="-1" strike="noStrike">
                <a:solidFill>
                  <a:srgbClr val="2f2f2f"/>
                </a:solidFill>
                <a:latin typeface="Times New Roman"/>
                <a:ea typeface="Arial"/>
              </a:rPr>
              <a:t>This project simulates a real-world vending machine using Verilog HDL with automated testing via Python and Cocotb. A user-friendly dashboard enables real-time interaction and visualization. With core features in place, the final steps include database integration and synthesis automation, showcasing an effective blend of hardware design and software control.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157" name="Picture 4" descr="img"/>
          <p:cNvPicPr/>
          <p:nvPr/>
        </p:nvPicPr>
        <p:blipFill>
          <a:blip r:embed="rId1"/>
          <a:stretch/>
        </p:blipFill>
        <p:spPr>
          <a:xfrm>
            <a:off x="10355040" y="71280"/>
            <a:ext cx="1550160" cy="51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MH_Others_3"/>
          <p:cNvSpPr/>
          <p:nvPr/>
        </p:nvSpPr>
        <p:spPr>
          <a:xfrm>
            <a:off x="2349360" y="2190240"/>
            <a:ext cx="6039720" cy="213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6600" spc="-1" strike="noStrike">
                <a:solidFill>
                  <a:srgbClr val="bffff4"/>
                </a:solidFill>
                <a:latin typeface="Arial"/>
                <a:ea typeface="黑体"/>
              </a:rPr>
              <a:t>THANK YOU</a:t>
            </a:r>
            <a:endParaRPr b="0" lang="en-IN" sz="6600" spc="-1" strike="noStrike">
              <a:latin typeface="Arial"/>
            </a:endParaRPr>
          </a:p>
        </p:txBody>
      </p:sp>
      <p:pic>
        <p:nvPicPr>
          <p:cNvPr id="159" name="Picture 2" descr="img"/>
          <p:cNvPicPr/>
          <p:nvPr/>
        </p:nvPicPr>
        <p:blipFill>
          <a:blip r:embed="rId1"/>
          <a:stretch/>
        </p:blipFill>
        <p:spPr>
          <a:xfrm>
            <a:off x="10355040" y="71280"/>
            <a:ext cx="1550160" cy="51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5f5f5f"/>
      </a:lt2>
      <a:accent1>
        <a:srgbClr val="00be9c"/>
      </a:accent1>
      <a:accent2>
        <a:srgbClr val="ec9126"/>
      </a:accent2>
      <a:accent3>
        <a:srgbClr val="cfba21"/>
      </a:accent3>
      <a:accent4>
        <a:srgbClr val="00b0f0"/>
      </a:accent4>
      <a:accent5>
        <a:srgbClr val="009a79"/>
      </a:accent5>
      <a:accent6>
        <a:srgbClr val="afb2b4"/>
      </a:accent6>
      <a:hlink>
        <a:srgbClr val="00b0f0"/>
      </a:hlink>
      <a:folHlink>
        <a:srgbClr val="afb2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5f5f5f"/>
      </a:lt2>
      <a:accent1>
        <a:srgbClr val="00be9c"/>
      </a:accent1>
      <a:accent2>
        <a:srgbClr val="ec9126"/>
      </a:accent2>
      <a:accent3>
        <a:srgbClr val="cfba21"/>
      </a:accent3>
      <a:accent4>
        <a:srgbClr val="00b0f0"/>
      </a:accent4>
      <a:accent5>
        <a:srgbClr val="009a79"/>
      </a:accent5>
      <a:accent6>
        <a:srgbClr val="afb2b4"/>
      </a:accent6>
      <a:hlink>
        <a:srgbClr val="00b0f0"/>
      </a:hlink>
      <a:folHlink>
        <a:srgbClr val="afb2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5f5f5f"/>
      </a:lt2>
      <a:accent1>
        <a:srgbClr val="00be9c"/>
      </a:accent1>
      <a:accent2>
        <a:srgbClr val="ec9126"/>
      </a:accent2>
      <a:accent3>
        <a:srgbClr val="cfba21"/>
      </a:accent3>
      <a:accent4>
        <a:srgbClr val="00b0f0"/>
      </a:accent4>
      <a:accent5>
        <a:srgbClr val="009a79"/>
      </a:accent5>
      <a:accent6>
        <a:srgbClr val="afb2b4"/>
      </a:accent6>
      <a:hlink>
        <a:srgbClr val="00b0f0"/>
      </a:hlink>
      <a:folHlink>
        <a:srgbClr val="afb2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fffff"/>
      </a:dk2>
      <a:lt2>
        <a:srgbClr val="5f5f5f"/>
      </a:lt2>
      <a:accent1>
        <a:srgbClr val="00be9c"/>
      </a:accent1>
      <a:accent2>
        <a:srgbClr val="ec9126"/>
      </a:accent2>
      <a:accent3>
        <a:srgbClr val="cfba21"/>
      </a:accent3>
      <a:accent4>
        <a:srgbClr val="00b0f0"/>
      </a:accent4>
      <a:accent5>
        <a:srgbClr val="009a79"/>
      </a:accent5>
      <a:accent6>
        <a:srgbClr val="afb2b4"/>
      </a:accent6>
      <a:hlink>
        <a:srgbClr val="00b0f0"/>
      </a:hlink>
      <a:folHlink>
        <a:srgbClr val="afb2b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Application>LibreOffice/7.3.7.2$Linux_X86_64 LibreOffice_project/30$Build-2</Application>
  <AppVersion>15.0000</AppVersion>
  <Words>5142</Words>
  <Paragraphs>161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2015-09-21T02:24:00Z</dcterms:created>
  <dc:creator>admin</dc:creator>
  <dc:description/>
  <dc:language>en-IN</dc:language>
  <cp:lastModifiedBy/>
  <dcterms:modified xsi:type="dcterms:W3CDTF">2025-08-21T16:03:40Z</dcterms:modified>
  <cp:revision>347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A88D5FC856A24F3B8DD31905B1F25394_13</vt:lpwstr>
  </property>
  <property fmtid="{D5CDD505-2E9C-101B-9397-08002B2CF9AE}" pid="3" name="KSOProductBuildVer">
    <vt:lpwstr>1033-12.2.0.19805</vt:lpwstr>
  </property>
  <property fmtid="{D5CDD505-2E9C-101B-9397-08002B2CF9AE}" pid="4" name="MMClips">
    <vt:i4>2</vt:i4>
  </property>
  <property fmtid="{D5CDD505-2E9C-101B-9397-08002B2CF9AE}" pid="5" name="Notes">
    <vt:i4>6</vt:i4>
  </property>
  <property fmtid="{D5CDD505-2E9C-101B-9397-08002B2CF9AE}" pid="6" name="PresentationFormat">
    <vt:lpwstr>Widescreen</vt:lpwstr>
  </property>
  <property fmtid="{D5CDD505-2E9C-101B-9397-08002B2CF9AE}" pid="7" name="Slides">
    <vt:i4>7</vt:i4>
  </property>
</Properties>
</file>