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9" r:id="rId2"/>
  </p:sldMasterIdLst>
  <p:notesMasterIdLst>
    <p:notesMasterId r:id="rId4"/>
  </p:notesMasterIdLst>
  <p:sldIdLst>
    <p:sldId id="256"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400">
          <p15:clr>
            <a:srgbClr val="000000"/>
          </p15:clr>
        </p15:guide>
        <p15:guide id="2" pos="3659">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 roundtripDataSignature="AMtx7miK95gOQEXMPyzVf/Ja214aWGx+Z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D6F9A0A-1CD6-4779-969E-50A5590CB086}">
  <a:tblStyle styleId="{0D6F9A0A-1CD6-4779-969E-50A5590CB086}"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60"/>
      </p:cViewPr>
      <p:guideLst>
        <p:guide orient="horz" pos="2400"/>
        <p:guide pos="36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11" Type="http://schemas.openxmlformats.org/officeDocument/2006/relationships/viewProps" Target="viewProps.xml"/><Relationship Id="rId10" Type="http://schemas.openxmlformats.org/officeDocument/2006/relationships/presProps" Target="presProps.xml"/><Relationship Id="rId4" Type="http://schemas.openxmlformats.org/officeDocument/2006/relationships/notesMaster" Target="notesMasters/notesMaster1.xml"/><Relationship Id="rId9"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2pPr>
            <a:lvl3pPr marL="1371600" marR="0" lvl="2"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3pPr>
            <a:lvl4pPr marL="1828800" marR="0" lvl="3"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4pPr>
            <a:lvl5pPr marL="2286000" marR="0" lvl="4"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6pPr>
            <a:lvl7pPr marL="3200400" marR="0" lvl="6"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7pPr>
            <a:lvl8pPr marL="3657600" marR="0" lvl="7"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8pPr>
            <a:lvl9pPr marL="4114800" marR="0" lvl="8"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a:ea typeface="Verdana"/>
                <a:cs typeface="Verdana"/>
                <a:sym typeface="Verdana"/>
              </a:rPr>
              <a:t>‹#›</a:t>
            </a:fld>
            <a:endParaRPr sz="9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a:stretch/>
        </p:blipFill>
        <p:spPr>
          <a:xfrm>
            <a:off x="-12700" y="0"/>
            <a:ext cx="12192000" cy="6858000"/>
          </a:xfrm>
          <a:prstGeom prst="rect">
            <a:avLst/>
          </a:prstGeom>
          <a:noFill/>
          <a:ln>
            <a:noFill/>
          </a:ln>
        </p:spPr>
      </p:pic>
      <p:sp>
        <p:nvSpPr>
          <p:cNvPr id="20" name="Google Shape;20;p3"/>
          <p:cNvSpPr txBox="1"/>
          <p:nvPr/>
        </p:nvSpPr>
        <p:spPr>
          <a:xfrm>
            <a:off x="476250" y="2697163"/>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Strengths</a:t>
            </a:r>
            <a:endParaRPr sz="1200" b="1">
              <a:solidFill>
                <a:srgbClr val="0070AD"/>
              </a:solidFill>
              <a:latin typeface="Verdana"/>
              <a:ea typeface="Verdana"/>
              <a:cs typeface="Verdana"/>
              <a:sym typeface="Verdana"/>
            </a:endParaRPr>
          </a:p>
        </p:txBody>
      </p:sp>
      <p:sp>
        <p:nvSpPr>
          <p:cNvPr id="21" name="Google Shape;21;p3"/>
          <p:cNvSpPr txBox="1"/>
          <p:nvPr/>
        </p:nvSpPr>
        <p:spPr>
          <a:xfrm>
            <a:off x="5121275" y="2695575"/>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Achivement </a:t>
            </a:r>
            <a:endParaRPr sz="1200" b="1">
              <a:solidFill>
                <a:srgbClr val="0070AD"/>
              </a:solidFill>
              <a:latin typeface="Verdana"/>
              <a:ea typeface="Verdana"/>
              <a:cs typeface="Verdana"/>
              <a:sym typeface="Verdana"/>
            </a:endParaRP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Education and certificates</a:t>
            </a:r>
            <a:endParaRPr sz="1200" b="1">
              <a:solidFill>
                <a:srgbClr val="0070AD"/>
              </a:solidFill>
              <a:latin typeface="Verdana"/>
              <a:ea typeface="Verdana"/>
              <a:cs typeface="Verdana"/>
              <a:sym typeface="Verdana"/>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Base Location:</a:t>
              </a:r>
              <a:endParaRPr sz="1100" b="1">
                <a:solidFill>
                  <a:schemeClr val="lt1"/>
                </a:solidFill>
                <a:latin typeface="Verdana"/>
                <a:ea typeface="Verdana"/>
                <a:cs typeface="Verdana"/>
                <a:sym typeface="Verdana"/>
              </a:endParaRP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Email ID:</a:t>
              </a:r>
              <a:endParaRPr sz="1100" b="1">
                <a:solidFill>
                  <a:schemeClr val="lt1"/>
                </a:solidFill>
                <a:latin typeface="Verdana"/>
                <a:ea typeface="Verdana"/>
                <a:cs typeface="Verdana"/>
                <a:sym typeface="Verdana"/>
              </a:endParaRP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Mobile No:</a:t>
              </a:r>
              <a:endParaRPr sz="1100" b="1">
                <a:solidFill>
                  <a:schemeClr val="lt1"/>
                </a:solidFill>
                <a:latin typeface="Verdana"/>
                <a:ea typeface="Verdana"/>
                <a:cs typeface="Verdana"/>
                <a:sym typeface="Verdana"/>
              </a:endParaRP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Grade:</a:t>
            </a:r>
            <a:endParaRPr sz="1100" b="1">
              <a:solidFill>
                <a:schemeClr val="lt1"/>
              </a:solidFill>
              <a:latin typeface="Verdana"/>
              <a:ea typeface="Verdana"/>
              <a:cs typeface="Verdana"/>
              <a:sym typeface="Verdana"/>
            </a:endParaRPr>
          </a:p>
        </p:txBody>
      </p:sp>
      <p:pic>
        <p:nvPicPr>
          <p:cNvPr id="29" name="Google Shape;29;p3" descr="Strengths"/>
          <p:cNvPicPr preferRelativeResize="0"/>
          <p:nvPr/>
        </p:nvPicPr>
        <p:blipFill rotWithShape="1">
          <a:blip r:embed="rId3">
            <a:alphaModFix/>
          </a:blip>
          <a:srcRect/>
          <a:stretch/>
        </p:blipFill>
        <p:spPr>
          <a:xfrm>
            <a:off x="77788" y="2382838"/>
            <a:ext cx="611187" cy="612775"/>
          </a:xfrm>
          <a:prstGeom prst="rect">
            <a:avLst/>
          </a:prstGeom>
          <a:noFill/>
          <a:ln>
            <a:noFill/>
          </a:ln>
        </p:spPr>
      </p:pic>
      <p:pic>
        <p:nvPicPr>
          <p:cNvPr id="30" name="Google Shape;30;p3" descr="Achievement, trophy icon"/>
          <p:cNvPicPr preferRelativeResize="0"/>
          <p:nvPr/>
        </p:nvPicPr>
        <p:blipFill rotWithShape="1">
          <a:blip r:embed="rId4">
            <a:alphaModFix/>
          </a:blip>
          <a:srcRect/>
          <a:stretch/>
        </p:blipFill>
        <p:spPr>
          <a:xfrm>
            <a:off x="4740275" y="2509838"/>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4"/>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5"/>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15"/>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6"/>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16"/>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7"/>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17"/>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17"/>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17"/>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a:ea typeface="Arial"/>
                <a:cs typeface="Arial"/>
                <a:sym typeface="Aria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8"/>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0" name="Google Shape;160;p18"/>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1" name="Google Shape;161;p18"/>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2" name="Google Shape;162;p18"/>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3" name="Google Shape;163;p18"/>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4" name="Google Shape;164;p18"/>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5" name="Google Shape;165;p18"/>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6" name="Google Shape;166;p18"/>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21"/>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3" name="Google Shape;173;p21"/>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2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4"/>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3"/>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23"/>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82" name="Google Shape;182;p24"/>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3" name="Google Shape;183;p24"/>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4" name="Google Shape;184;p24"/>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24"/>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4"/>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5"/>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0" name="Google Shape;190;p25"/>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1" name="Google Shape;191;p25"/>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2" name="Google Shape;192;p25"/>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3" name="Google Shape;193;p25"/>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4" name="Google Shape;194;p25"/>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7" name="Google Shape;197;p2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26"/>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6"/>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0" name="Google Shape;200;p26"/>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26"/>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206" name="Google Shape;206;p2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29"/>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8" name="Google Shape;208;p29"/>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29"/>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0" name="Google Shape;210;p29"/>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1" name="Google Shape;211;p2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6"/>
          <p:cNvPicPr preferRelativeResize="0"/>
          <p:nvPr/>
        </p:nvPicPr>
        <p:blipFill rotWithShape="1">
          <a:blip r:embed="rId2">
            <a:alphaModFix/>
          </a:blip>
          <a:srcRect l="81836" t="-4713" b="16530"/>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pic>
        <p:nvPicPr>
          <p:cNvPr id="84" name="Google Shape;84;p11" descr="D:\My Work\Template\Icons\Social Media\LinkedIN.png">
            <a:hlinkClick r:id="rId2"/>
          </p:cNvPr>
          <p:cNvPicPr preferRelativeResize="0"/>
          <p:nvPr/>
        </p:nvPicPr>
        <p:blipFill rotWithShape="1">
          <a:blip r:embed="rId3">
            <a:alphaModFix/>
          </a:blip>
          <a:src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alphaModFix/>
          </a:blip>
          <a:src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alphaModFix/>
          </a:blip>
          <a:src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alphaModFix/>
          </a:blip>
          <a:src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alphaModFix/>
          </a:blip>
          <a:src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sz="800">
              <a:solidFill>
                <a:schemeClr val="lt1"/>
              </a:solidFill>
              <a:latin typeface="Arial"/>
              <a:ea typeface="Arial"/>
              <a:cs typeface="Arial"/>
              <a:sym typeface="Arial"/>
            </a:endParaRPr>
          </a:p>
          <a:p>
            <a:pPr marL="0" marR="0" lvl="0" indent="0" algn="l" rtl="0">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lang="en-US" sz="800" baseline="300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sz="800">
              <a:solidFill>
                <a:schemeClr val="lt1"/>
              </a:solidFill>
              <a:latin typeface="Arial"/>
              <a:ea typeface="Arial"/>
              <a:cs typeface="Arial"/>
              <a:sym typeface="Arial"/>
            </a:endParaRP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sz="600">
              <a:solidFill>
                <a:schemeClr val="dk1"/>
              </a:solidFill>
              <a:latin typeface="Verdana"/>
              <a:ea typeface="Verdana"/>
              <a:cs typeface="Verdana"/>
              <a:sym typeface="Verdana"/>
            </a:endParaRPr>
          </a:p>
        </p:txBody>
      </p:sp>
      <p:pic>
        <p:nvPicPr>
          <p:cNvPr id="91" name="Google Shape;91;p11"/>
          <p:cNvPicPr preferRelativeResize="0"/>
          <p:nvPr/>
        </p:nvPicPr>
        <p:blipFill rotWithShape="1">
          <a:blip r:embed="rId12">
            <a:alphaModFix/>
          </a:blip>
          <a:src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sz="900">
              <a:solidFill>
                <a:schemeClr val="dk1"/>
              </a:solidFill>
              <a:latin typeface="Verdana"/>
              <a:ea typeface="Verdana"/>
              <a:cs typeface="Verdana"/>
              <a:sym typeface="Verdana"/>
            </a:endParaRP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sz="1400">
              <a:solidFill>
                <a:schemeClr val="accent1"/>
              </a:solidFill>
              <a:latin typeface="Verdana"/>
              <a:ea typeface="Verdana"/>
              <a:cs typeface="Verdana"/>
              <a:sym typeface="Verdana"/>
            </a:endParaRP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sz="1400">
              <a:solidFill>
                <a:schemeClr val="accent2"/>
              </a:solidFill>
              <a:latin typeface="Verdana"/>
              <a:ea typeface="Verdana"/>
              <a:cs typeface="Verdana"/>
              <a:sym typeface="Verdan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 Capgemini 2017. All rights reserved  </a:t>
            </a:r>
            <a:r>
              <a:rPr lang="en-US" sz="800" b="0" u="none">
                <a:solidFill>
                  <a:schemeClr val="accent2"/>
                </a:solidFill>
                <a:latin typeface="Verdana"/>
                <a:ea typeface="Verdana"/>
                <a:cs typeface="Verdana"/>
                <a:sym typeface="Verdana"/>
              </a:rPr>
              <a:t>|</a:t>
            </a:r>
            <a:endParaRPr sz="800" b="0" u="none">
              <a:solidFill>
                <a:schemeClr val="accent2"/>
              </a:solidFill>
              <a:latin typeface="Verdana"/>
              <a:ea typeface="Verdana"/>
              <a:cs typeface="Verdana"/>
              <a:sym typeface="Verdana"/>
            </a:endParaRP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Presentation Title | Author | Date</a:t>
            </a:r>
            <a:endParaRPr sz="800" b="0" u="none">
              <a:solidFill>
                <a:srgbClr val="A5A5A5"/>
              </a:solidFill>
              <a:latin typeface="Verdana"/>
              <a:ea typeface="Verdana"/>
              <a:cs typeface="Verdana"/>
              <a:sym typeface="Verdana"/>
            </a:endParaRP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13"/>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a:ea typeface="Arial"/>
                <a:cs typeface="Arial"/>
                <a:sym typeface="Arial"/>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a:ea typeface="Arial"/>
                <a:cs typeface="Arial"/>
                <a:sym typeface="Arial"/>
              </a:defRPr>
            </a:lvl2pPr>
            <a:lvl3pPr marL="1371600" marR="0" lvl="2" indent="-330200" algn="l" rtl="0">
              <a:lnSpc>
                <a:spcPct val="90000"/>
              </a:lnSpc>
              <a:spcBef>
                <a:spcPts val="600"/>
              </a:spcBef>
              <a:spcAft>
                <a:spcPts val="0"/>
              </a:spcAft>
              <a:buClr>
                <a:schemeClr val="accent2"/>
              </a:buClr>
              <a:buSzPts val="1600"/>
              <a:buFont typeface="Arial"/>
              <a:buChar char="•"/>
              <a:defRPr sz="1600" b="0" i="0" u="none" strike="noStrike" cap="none">
                <a:solidFill>
                  <a:srgbClr val="4D4541"/>
                </a:solidFill>
                <a:latin typeface="Arial"/>
                <a:ea typeface="Arial"/>
                <a:cs typeface="Arial"/>
                <a:sym typeface="Arial"/>
              </a:defRPr>
            </a:lvl3pPr>
            <a:lvl4pPr marL="1828800" marR="0" lvl="3" indent="-317500" algn="l" rtl="0">
              <a:lnSpc>
                <a:spcPct val="90000"/>
              </a:lnSpc>
              <a:spcBef>
                <a:spcPts val="600"/>
              </a:spcBef>
              <a:spcAft>
                <a:spcPts val="0"/>
              </a:spcAft>
              <a:buClr>
                <a:schemeClr val="lt2"/>
              </a:buClr>
              <a:buSzPts val="1400"/>
              <a:buFont typeface="Arial"/>
              <a:buChar char="–"/>
              <a:defRPr sz="1400" b="0" i="0" u="none" strike="noStrike" cap="none">
                <a:solidFill>
                  <a:srgbClr val="4D4541"/>
                </a:solidFill>
                <a:latin typeface="Arial"/>
                <a:ea typeface="Arial"/>
                <a:cs typeface="Arial"/>
                <a:sym typeface="Arial"/>
              </a:defRPr>
            </a:lvl4pPr>
            <a:lvl5pPr marL="2286000" marR="0" lvl="4" indent="-336550" algn="l" rtl="0">
              <a:spcBef>
                <a:spcPts val="600"/>
              </a:spcBef>
              <a:spcAft>
                <a:spcPts val="0"/>
              </a:spcAft>
              <a:buClr>
                <a:srgbClr val="B1B1B1"/>
              </a:buClr>
              <a:buSzPts val="1700"/>
              <a:buFont typeface="Arial"/>
              <a:buChar char="–"/>
              <a:defRPr sz="1700" b="0" i="0" u="none" strike="noStrike" cap="none">
                <a:solidFill>
                  <a:srgbClr val="494949"/>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8" name="Google Shape;108;p1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109" name="Google Shape;109;p1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 name="Google Shape;112;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3" name="Google Shape;113;p1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a:buNone/>
            </a:pPr>
            <a:r>
              <a:rPr lang="en-US" sz="700" b="0" i="0">
                <a:solidFill>
                  <a:schemeClr val="dk2"/>
                </a:solidFill>
                <a:latin typeface="Arial"/>
                <a:ea typeface="Arial"/>
                <a:cs typeface="Arial"/>
                <a:sym typeface="Arial"/>
              </a:rPr>
              <a:t>Copyright © Capgemini 2018. All Rights Reserved</a:t>
            </a:r>
            <a:endParaRPr sz="700" b="0" i="0">
              <a:solidFill>
                <a:schemeClr val="dk2"/>
              </a:solidFill>
              <a:latin typeface="Arial"/>
              <a:ea typeface="Arial"/>
              <a:cs typeface="Arial"/>
              <a:sym typeface="Arial"/>
            </a:endParaRP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7" name="Google Shape;117;p1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Arial"/>
                <a:ea typeface="Arial"/>
                <a:cs typeface="Arial"/>
                <a:sym typeface="Arial"/>
              </a:rPr>
              <a:t>‹#›</a:t>
            </a:fld>
            <a:endParaRPr sz="800">
              <a:solidFill>
                <a:srgbClr val="A5A5A5"/>
              </a:solidFill>
              <a:latin typeface="Arial"/>
              <a:ea typeface="Arial"/>
              <a:cs typeface="Arial"/>
              <a:sym typeface="Arial"/>
            </a:endParaRPr>
          </a:p>
        </p:txBody>
      </p:sp>
      <p:sp>
        <p:nvSpPr>
          <p:cNvPr id="118" name="Google Shape;118;p1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a:solidFill>
                  <a:srgbClr val="A5A5A5"/>
                </a:solidFill>
                <a:latin typeface="Arial"/>
                <a:ea typeface="Arial"/>
                <a:cs typeface="Arial"/>
                <a:sym typeface="Arial"/>
              </a:rPr>
              <a:t>PresentationTitle | Author | Date</a:t>
            </a:r>
            <a:endParaRPr sz="800">
              <a:solidFill>
                <a:srgbClr val="A5A5A5"/>
              </a:solidFill>
              <a:latin typeface="Arial"/>
              <a:ea typeface="Arial"/>
              <a:cs typeface="Arial"/>
              <a:sym typeface="Arial"/>
            </a:endParaRP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2" name="Google Shape;122;p1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7" name="Google Shape;127;p1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8" name="Google Shape;128;p1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9" name="Google Shape;129;p1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0" name="Google Shape;130;p1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1" name="Google Shape;131;p1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2" name="Google Shape;132;p1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3" name="Google Shape;133;p1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4" name="Google Shape;134;p1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5" name="Google Shape;135;p1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6" name="Google Shape;136;p1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7" name="Google Shape;137;p1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8" name="Google Shape;138;p1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9" name="Google Shape;139;p1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linkedin.com/in/neha-bhattacharya-10b9a31a8" TargetMode="External"/><Relationship Id="rId5" Type="http://schemas.openxmlformats.org/officeDocument/2006/relationships/image" Target="../media/image12.png"/><Relationship Id="rId4" Type="http://schemas.openxmlformats.org/officeDocument/2006/relationships/hyperlink" Target="https://github.com/Neha80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
          <p:cNvSpPr txBox="1">
            <a:spLocks noGrp="1"/>
          </p:cNvSpPr>
          <p:nvPr>
            <p:ph type="body" idx="1"/>
          </p:nvPr>
        </p:nvSpPr>
        <p:spPr>
          <a:xfrm>
            <a:off x="4964723" y="2995614"/>
            <a:ext cx="3880827" cy="3041290"/>
          </a:xfrm>
          <a:prstGeom prst="rect">
            <a:avLst/>
          </a:prstGeom>
          <a:noFill/>
          <a:ln>
            <a:noFill/>
          </a:ln>
        </p:spPr>
        <p:txBody>
          <a:bodyPr spcFirstLastPara="1" wrap="square" lIns="0" tIns="0" rIns="0" bIns="0" anchor="t" anchorCtr="0">
            <a:noAutofit/>
          </a:bodyPr>
          <a:lstStyle/>
          <a:p>
            <a:pPr marL="0" lvl="0" indent="0" algn="just" rtl="0">
              <a:lnSpc>
                <a:spcPct val="114000"/>
              </a:lnSpc>
              <a:spcBef>
                <a:spcPts val="0"/>
              </a:spcBef>
              <a:spcAft>
                <a:spcPts val="0"/>
              </a:spcAft>
              <a:buClr>
                <a:schemeClr val="dk1"/>
              </a:buClr>
              <a:buSzPts val="1000"/>
              <a:buNone/>
            </a:pPr>
            <a:r>
              <a:rPr lang="en-US" b="1" dirty="0"/>
              <a:t>On Demand Car Wash Booking Application</a:t>
            </a:r>
            <a:endParaRPr b="1" dirty="0"/>
          </a:p>
          <a:p>
            <a:pPr marL="0" lvl="0" indent="0" algn="just" rtl="0">
              <a:lnSpc>
                <a:spcPct val="114000"/>
              </a:lnSpc>
              <a:spcBef>
                <a:spcPts val="1000"/>
              </a:spcBef>
              <a:spcAft>
                <a:spcPts val="0"/>
              </a:spcAft>
              <a:buClr>
                <a:schemeClr val="dk1"/>
              </a:buClr>
              <a:buSzPts val="1000"/>
              <a:buNone/>
            </a:pPr>
            <a:r>
              <a:rPr lang="en-US" dirty="0"/>
              <a:t>Completed end to end case development of Car Wash Booking Application in </a:t>
            </a:r>
            <a:r>
              <a:rPr lang="en-US" b="1" dirty="0"/>
              <a:t>JAVA Spring boot</a:t>
            </a:r>
            <a:r>
              <a:rPr lang="en-US" dirty="0"/>
              <a:t> along with </a:t>
            </a:r>
            <a:r>
              <a:rPr lang="en-US" b="1" dirty="0"/>
              <a:t>JWT authentication, Swagger, Spring Cloud, API Gateway, RabbitMQ</a:t>
            </a:r>
            <a:r>
              <a:rPr lang="en-US" dirty="0"/>
              <a:t> and </a:t>
            </a:r>
            <a:r>
              <a:rPr lang="en-US" b="1" dirty="0"/>
              <a:t>payment gateway using Paytm</a:t>
            </a:r>
            <a:r>
              <a:rPr lang="en-US" dirty="0"/>
              <a:t>. </a:t>
            </a:r>
            <a:r>
              <a:rPr lang="en-US" b="1" dirty="0"/>
              <a:t>React </a:t>
            </a:r>
            <a:r>
              <a:rPr lang="en-US" b="1" dirty="0" err="1"/>
              <a:t>Js</a:t>
            </a:r>
            <a:r>
              <a:rPr lang="en-US" dirty="0"/>
              <a:t> is used as the front-end interface. </a:t>
            </a:r>
            <a:r>
              <a:rPr lang="en-US" b="1" dirty="0"/>
              <a:t>Bootstrap 5</a:t>
            </a:r>
            <a:r>
              <a:rPr lang="en-US" dirty="0"/>
              <a:t> and </a:t>
            </a:r>
            <a:r>
              <a:rPr lang="en-US" b="1" dirty="0"/>
              <a:t>Material UI </a:t>
            </a:r>
            <a:r>
              <a:rPr lang="en-US" dirty="0"/>
              <a:t>is used for extra styling apart from </a:t>
            </a:r>
            <a:r>
              <a:rPr lang="en-US" b="1" dirty="0"/>
              <a:t>CSS</a:t>
            </a:r>
            <a:r>
              <a:rPr lang="en-US" dirty="0"/>
              <a:t>. </a:t>
            </a:r>
            <a:r>
              <a:rPr lang="en-US" b="1" dirty="0"/>
              <a:t>MongoDB</a:t>
            </a:r>
            <a:r>
              <a:rPr lang="en-US" dirty="0"/>
              <a:t> is used as the Database in the whole application.</a:t>
            </a:r>
            <a:endParaRPr dirty="0"/>
          </a:p>
          <a:p>
            <a:pPr marL="0" lvl="0" indent="0" algn="just" rtl="0">
              <a:lnSpc>
                <a:spcPct val="114000"/>
              </a:lnSpc>
              <a:spcBef>
                <a:spcPts val="1000"/>
              </a:spcBef>
              <a:spcAft>
                <a:spcPts val="0"/>
              </a:spcAft>
              <a:buClr>
                <a:schemeClr val="dk1"/>
              </a:buClr>
              <a:buSzPts val="1000"/>
              <a:buNone/>
            </a:pPr>
            <a:r>
              <a:rPr lang="en-US" b="1" dirty="0"/>
              <a:t>Bus Booking Application</a:t>
            </a:r>
          </a:p>
          <a:p>
            <a:pPr marL="0" lvl="0" indent="0" algn="just" rtl="0">
              <a:lnSpc>
                <a:spcPct val="114000"/>
              </a:lnSpc>
              <a:spcBef>
                <a:spcPts val="1000"/>
              </a:spcBef>
              <a:spcAft>
                <a:spcPts val="0"/>
              </a:spcAft>
              <a:buClr>
                <a:schemeClr val="dk1"/>
              </a:buClr>
              <a:buSzPts val="1000"/>
              <a:buNone/>
            </a:pPr>
            <a:r>
              <a:rPr lang="en-US" dirty="0"/>
              <a:t>Completed end to end development of Bus Booking System in </a:t>
            </a:r>
            <a:r>
              <a:rPr lang="en-US" b="1" dirty="0"/>
              <a:t>Java Spring Boot</a:t>
            </a:r>
            <a:r>
              <a:rPr lang="en-US" dirty="0"/>
              <a:t>. </a:t>
            </a:r>
            <a:r>
              <a:rPr lang="en-US" b="1" dirty="0"/>
              <a:t>React </a:t>
            </a:r>
            <a:r>
              <a:rPr lang="en-US" b="1" dirty="0" err="1"/>
              <a:t>Js</a:t>
            </a:r>
            <a:r>
              <a:rPr lang="en-US" dirty="0"/>
              <a:t> is used as the front-end interface. </a:t>
            </a:r>
            <a:r>
              <a:rPr lang="en-US" b="1" dirty="0"/>
              <a:t>Bootstrap 5</a:t>
            </a:r>
            <a:r>
              <a:rPr lang="en-US" dirty="0"/>
              <a:t> is used for extra styling apart from </a:t>
            </a:r>
            <a:r>
              <a:rPr lang="en-US" b="1" dirty="0"/>
              <a:t>CSS. H2 Database and PostgreSQL </a:t>
            </a:r>
            <a:r>
              <a:rPr lang="en-US" dirty="0"/>
              <a:t>is used as the database in the whole application.</a:t>
            </a:r>
            <a:endParaRPr dirty="0"/>
          </a:p>
          <a:p>
            <a:pPr marL="0" lvl="0" indent="0" algn="just" rtl="0">
              <a:lnSpc>
                <a:spcPct val="114000"/>
              </a:lnSpc>
              <a:spcBef>
                <a:spcPts val="1000"/>
              </a:spcBef>
              <a:spcAft>
                <a:spcPts val="0"/>
              </a:spcAft>
              <a:buClr>
                <a:schemeClr val="dk1"/>
              </a:buClr>
              <a:buSzPts val="1000"/>
              <a:buNone/>
            </a:pPr>
            <a:endParaRPr dirty="0"/>
          </a:p>
          <a:p>
            <a:pPr marL="0" lvl="0" indent="0" algn="just" rtl="0">
              <a:lnSpc>
                <a:spcPct val="114000"/>
              </a:lnSpc>
              <a:spcBef>
                <a:spcPts val="1000"/>
              </a:spcBef>
              <a:spcAft>
                <a:spcPts val="0"/>
              </a:spcAft>
              <a:buClr>
                <a:schemeClr val="dk1"/>
              </a:buClr>
              <a:buSzPts val="1000"/>
              <a:buNone/>
            </a:pPr>
            <a:endParaRPr dirty="0"/>
          </a:p>
          <a:p>
            <a:pPr marL="0" lvl="0" indent="0" algn="just" rtl="0">
              <a:lnSpc>
                <a:spcPct val="114000"/>
              </a:lnSpc>
              <a:spcBef>
                <a:spcPts val="1000"/>
              </a:spcBef>
              <a:spcAft>
                <a:spcPts val="0"/>
              </a:spcAft>
              <a:buClr>
                <a:schemeClr val="dk1"/>
              </a:buClr>
              <a:buSzPts val="1000"/>
              <a:buNone/>
            </a:pPr>
            <a:endParaRPr dirty="0"/>
          </a:p>
          <a:p>
            <a:pPr marL="0" lvl="0" indent="0" algn="just" rtl="0">
              <a:lnSpc>
                <a:spcPct val="114000"/>
              </a:lnSpc>
              <a:spcBef>
                <a:spcPts val="1000"/>
              </a:spcBef>
              <a:spcAft>
                <a:spcPts val="0"/>
              </a:spcAft>
              <a:buClr>
                <a:schemeClr val="dk1"/>
              </a:buClr>
              <a:buSzPts val="1000"/>
              <a:buNone/>
            </a:pPr>
            <a:endParaRPr dirty="0"/>
          </a:p>
          <a:p>
            <a:pPr marL="0" lvl="0" indent="0" algn="just" rtl="0">
              <a:lnSpc>
                <a:spcPct val="114000"/>
              </a:lnSpc>
              <a:spcBef>
                <a:spcPts val="1000"/>
              </a:spcBef>
              <a:spcAft>
                <a:spcPts val="0"/>
              </a:spcAft>
              <a:buClr>
                <a:schemeClr val="dk1"/>
              </a:buClr>
              <a:buSzPts val="1000"/>
              <a:buNone/>
            </a:pPr>
            <a:endParaRPr dirty="0"/>
          </a:p>
          <a:p>
            <a:pPr marL="0" lvl="0" indent="0" algn="just" rtl="0">
              <a:lnSpc>
                <a:spcPct val="114000"/>
              </a:lnSpc>
              <a:spcBef>
                <a:spcPts val="1000"/>
              </a:spcBef>
              <a:spcAft>
                <a:spcPts val="0"/>
              </a:spcAft>
              <a:buClr>
                <a:schemeClr val="dk1"/>
              </a:buClr>
              <a:buSzPts val="1000"/>
              <a:buNone/>
            </a:pPr>
            <a:endParaRPr dirty="0"/>
          </a:p>
          <a:p>
            <a:pPr marL="0" lvl="0" indent="0" algn="just" rtl="0">
              <a:lnSpc>
                <a:spcPct val="114000"/>
              </a:lnSpc>
              <a:spcBef>
                <a:spcPts val="1000"/>
              </a:spcBef>
              <a:spcAft>
                <a:spcPts val="0"/>
              </a:spcAft>
              <a:buClr>
                <a:schemeClr val="dk1"/>
              </a:buClr>
              <a:buSzPts val="1000"/>
              <a:buNone/>
            </a:pPr>
            <a:endParaRPr dirty="0"/>
          </a:p>
          <a:p>
            <a:pPr marL="0" lvl="0" indent="0" algn="just" rtl="0">
              <a:lnSpc>
                <a:spcPct val="114000"/>
              </a:lnSpc>
              <a:spcBef>
                <a:spcPts val="1000"/>
              </a:spcBef>
              <a:spcAft>
                <a:spcPts val="0"/>
              </a:spcAft>
              <a:buClr>
                <a:schemeClr val="dk1"/>
              </a:buClr>
              <a:buSzPts val="1000"/>
              <a:buNone/>
            </a:pPr>
            <a:endParaRPr dirty="0"/>
          </a:p>
          <a:p>
            <a:pPr marL="0" lvl="0" indent="0" algn="just" rtl="0">
              <a:lnSpc>
                <a:spcPct val="114000"/>
              </a:lnSpc>
              <a:spcBef>
                <a:spcPts val="1000"/>
              </a:spcBef>
              <a:spcAft>
                <a:spcPts val="0"/>
              </a:spcAft>
              <a:buClr>
                <a:schemeClr val="dk1"/>
              </a:buClr>
              <a:buSzPts val="1000"/>
              <a:buNone/>
            </a:pPr>
            <a:endParaRPr dirty="0"/>
          </a:p>
          <a:p>
            <a:pPr marL="0" lvl="0" indent="0" algn="just" rtl="0">
              <a:lnSpc>
                <a:spcPct val="114000"/>
              </a:lnSpc>
              <a:spcBef>
                <a:spcPts val="1000"/>
              </a:spcBef>
              <a:spcAft>
                <a:spcPts val="0"/>
              </a:spcAft>
              <a:buClr>
                <a:schemeClr val="dk1"/>
              </a:buClr>
              <a:buSzPts val="1000"/>
              <a:buNone/>
            </a:pPr>
            <a:endParaRPr dirty="0"/>
          </a:p>
          <a:p>
            <a:pPr marL="0" lvl="0" indent="0" algn="just" rtl="0">
              <a:lnSpc>
                <a:spcPct val="114000"/>
              </a:lnSpc>
              <a:spcBef>
                <a:spcPts val="1000"/>
              </a:spcBef>
              <a:spcAft>
                <a:spcPts val="0"/>
              </a:spcAft>
              <a:buClr>
                <a:schemeClr val="dk1"/>
              </a:buClr>
              <a:buSzPts val="1000"/>
              <a:buNone/>
            </a:pPr>
            <a:endParaRPr dirty="0"/>
          </a:p>
          <a:p>
            <a:pPr marL="0" lvl="0" indent="0" algn="just" rtl="0">
              <a:lnSpc>
                <a:spcPct val="114000"/>
              </a:lnSpc>
              <a:spcBef>
                <a:spcPts val="1000"/>
              </a:spcBef>
              <a:spcAft>
                <a:spcPts val="0"/>
              </a:spcAft>
              <a:buClr>
                <a:schemeClr val="dk1"/>
              </a:buClr>
              <a:buSzPts val="1000"/>
              <a:buNone/>
            </a:pPr>
            <a:endParaRPr b="1" dirty="0"/>
          </a:p>
          <a:p>
            <a:pPr marL="0" lvl="0" indent="0" algn="just" rtl="0">
              <a:lnSpc>
                <a:spcPct val="114000"/>
              </a:lnSpc>
              <a:spcBef>
                <a:spcPts val="1000"/>
              </a:spcBef>
              <a:spcAft>
                <a:spcPts val="0"/>
              </a:spcAft>
              <a:buClr>
                <a:schemeClr val="dk1"/>
              </a:buClr>
              <a:buSzPts val="1000"/>
              <a:buNone/>
            </a:pPr>
            <a:br>
              <a:rPr lang="en-US" dirty="0"/>
            </a:br>
            <a:br>
              <a:rPr lang="en-US" dirty="0"/>
            </a:br>
            <a:endParaRPr dirty="0"/>
          </a:p>
        </p:txBody>
      </p:sp>
      <p:sp>
        <p:nvSpPr>
          <p:cNvPr id="217" name="Google Shape;217;p1"/>
          <p:cNvSpPr txBox="1">
            <a:spLocks noGrp="1"/>
          </p:cNvSpPr>
          <p:nvPr>
            <p:ph type="body" idx="3"/>
          </p:nvPr>
        </p:nvSpPr>
        <p:spPr>
          <a:xfrm>
            <a:off x="2468563" y="749881"/>
            <a:ext cx="6056312" cy="322262"/>
          </a:xfrm>
          <a:prstGeom prst="rect">
            <a:avLst/>
          </a:prstGeom>
          <a:noFill/>
          <a:ln>
            <a:noFill/>
          </a:ln>
        </p:spPr>
        <p:txBody>
          <a:bodyPr spcFirstLastPara="1" wrap="square" lIns="0" tIns="0" rIns="0" bIns="0" anchor="t" anchorCtr="0">
            <a:noAutofit/>
          </a:bodyPr>
          <a:lstStyle/>
          <a:p>
            <a:pPr marL="0" lvl="0" indent="0" algn="l" rtl="0">
              <a:lnSpc>
                <a:spcPct val="157142"/>
              </a:lnSpc>
              <a:spcBef>
                <a:spcPts val="0"/>
              </a:spcBef>
              <a:spcAft>
                <a:spcPts val="0"/>
              </a:spcAft>
              <a:buClr>
                <a:schemeClr val="lt1"/>
              </a:buClr>
              <a:buSzPts val="1400"/>
              <a:buNone/>
            </a:pPr>
            <a:r>
              <a:rPr lang="en-US"/>
              <a:t>Analyst/Software Engineer</a:t>
            </a:r>
            <a:endParaRPr/>
          </a:p>
        </p:txBody>
      </p:sp>
      <p:sp>
        <p:nvSpPr>
          <p:cNvPr id="218" name="Google Shape;218;p1"/>
          <p:cNvSpPr txBox="1">
            <a:spLocks noGrp="1"/>
          </p:cNvSpPr>
          <p:nvPr>
            <p:ph type="body" idx="4"/>
          </p:nvPr>
        </p:nvSpPr>
        <p:spPr>
          <a:xfrm>
            <a:off x="3741683" y="1341120"/>
            <a:ext cx="2290500" cy="309004"/>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BANGALORE</a:t>
            </a:r>
            <a:endParaRPr dirty="0"/>
          </a:p>
          <a:p>
            <a:pPr marL="0" lvl="0" indent="0" algn="l" rtl="0">
              <a:lnSpc>
                <a:spcPct val="90000"/>
              </a:lnSpc>
              <a:spcBef>
                <a:spcPts val="1000"/>
              </a:spcBef>
              <a:spcAft>
                <a:spcPts val="0"/>
              </a:spcAft>
              <a:buClr>
                <a:schemeClr val="lt1"/>
              </a:buClr>
              <a:buSzPts val="1100"/>
              <a:buNone/>
            </a:pPr>
            <a:endParaRPr dirty="0"/>
          </a:p>
        </p:txBody>
      </p:sp>
      <p:sp>
        <p:nvSpPr>
          <p:cNvPr id="219" name="Google Shape;219;p1"/>
          <p:cNvSpPr txBox="1">
            <a:spLocks noGrp="1"/>
          </p:cNvSpPr>
          <p:nvPr>
            <p:ph type="body" idx="6"/>
          </p:nvPr>
        </p:nvSpPr>
        <p:spPr>
          <a:xfrm>
            <a:off x="3273425" y="1587500"/>
            <a:ext cx="2758800" cy="325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neha.b.bhattacharya@capgemini.com</a:t>
            </a:r>
            <a:endParaRPr dirty="0"/>
          </a:p>
        </p:txBody>
      </p:sp>
      <p:sp>
        <p:nvSpPr>
          <p:cNvPr id="220" name="Google Shape;220;p1"/>
          <p:cNvSpPr txBox="1">
            <a:spLocks noGrp="1"/>
          </p:cNvSpPr>
          <p:nvPr>
            <p:ph type="body" idx="7"/>
          </p:nvPr>
        </p:nvSpPr>
        <p:spPr>
          <a:xfrm>
            <a:off x="3348038" y="1846263"/>
            <a:ext cx="2382837" cy="330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+91 9064911563</a:t>
            </a:r>
            <a:endParaRPr dirty="0"/>
          </a:p>
        </p:txBody>
      </p:sp>
      <p:sp>
        <p:nvSpPr>
          <p:cNvPr id="221" name="Google Shape;221;p1"/>
          <p:cNvSpPr txBox="1">
            <a:spLocks noGrp="1"/>
          </p:cNvSpPr>
          <p:nvPr>
            <p:ph type="body" idx="8"/>
          </p:nvPr>
        </p:nvSpPr>
        <p:spPr>
          <a:xfrm>
            <a:off x="106680" y="2982595"/>
            <a:ext cx="4425315" cy="3620770"/>
          </a:xfrm>
          <a:prstGeom prst="rect">
            <a:avLst/>
          </a:prstGeom>
          <a:noFill/>
          <a:ln>
            <a:noFill/>
          </a:ln>
        </p:spPr>
        <p:txBody>
          <a:bodyPr spcFirstLastPara="1" wrap="square" lIns="0" tIns="0" rIns="0" bIns="0" anchor="t" anchorCtr="0">
            <a:noAutofit/>
          </a:bodyPr>
          <a:lstStyle/>
          <a:p>
            <a:pPr marL="171450" lvl="0" indent="-171450" algn="just" rtl="0">
              <a:lnSpc>
                <a:spcPct val="114000"/>
              </a:lnSpc>
              <a:spcBef>
                <a:spcPts val="0"/>
              </a:spcBef>
              <a:spcAft>
                <a:spcPts val="0"/>
              </a:spcAft>
              <a:buClr>
                <a:schemeClr val="dk1"/>
              </a:buClr>
              <a:buSzPts val="1050"/>
              <a:buFont typeface="Arial"/>
              <a:buChar char="•"/>
            </a:pPr>
            <a:r>
              <a:rPr lang="en-US" sz="1050" dirty="0"/>
              <a:t>Hands on experience in creating </a:t>
            </a:r>
            <a:r>
              <a:rPr lang="en-US" sz="1050" b="1" dirty="0"/>
              <a:t>Microservices</a:t>
            </a:r>
            <a:r>
              <a:rPr lang="en-US" sz="1050" dirty="0"/>
              <a:t> with </a:t>
            </a:r>
            <a:r>
              <a:rPr lang="en-US" sz="1050" b="1" dirty="0"/>
              <a:t>Spring Boot, Spring Security, Spring Cloud API Gateway, Eureka server, load balancing, Swagger, RabbitMQ.</a:t>
            </a:r>
            <a:endParaRPr sz="1050" b="1" dirty="0"/>
          </a:p>
          <a:p>
            <a:pPr marL="171450" lvl="0" indent="-171450" algn="just" rtl="0">
              <a:lnSpc>
                <a:spcPct val="114000"/>
              </a:lnSpc>
              <a:spcBef>
                <a:spcPts val="1000"/>
              </a:spcBef>
              <a:spcAft>
                <a:spcPts val="0"/>
              </a:spcAft>
              <a:buClr>
                <a:schemeClr val="dk1"/>
              </a:buClr>
              <a:buSzPts val="1050"/>
              <a:buFont typeface="Arial"/>
              <a:buChar char="•"/>
            </a:pPr>
            <a:r>
              <a:rPr lang="en-US" sz="1050" dirty="0"/>
              <a:t>Experience in </a:t>
            </a:r>
            <a:r>
              <a:rPr lang="en-US" sz="1050" b="1" dirty="0"/>
              <a:t>TDD based development </a:t>
            </a:r>
            <a:r>
              <a:rPr lang="en-US" sz="1050" dirty="0"/>
              <a:t> using </a:t>
            </a:r>
            <a:r>
              <a:rPr lang="en-US" sz="1050" b="1" dirty="0"/>
              <a:t>Junit, Mockito</a:t>
            </a:r>
            <a:r>
              <a:rPr lang="en-US" sz="1050" dirty="0"/>
              <a:t> including code quality compliance using </a:t>
            </a:r>
            <a:r>
              <a:rPr lang="en-US" sz="1050" b="1" dirty="0"/>
              <a:t>Sonar Lint</a:t>
            </a:r>
            <a:endParaRPr sz="1050" dirty="0"/>
          </a:p>
          <a:p>
            <a:pPr marL="171450" lvl="0" indent="-171450" algn="just" rtl="0">
              <a:lnSpc>
                <a:spcPct val="114000"/>
              </a:lnSpc>
              <a:spcBef>
                <a:spcPts val="1000"/>
              </a:spcBef>
              <a:spcAft>
                <a:spcPts val="0"/>
              </a:spcAft>
              <a:buClr>
                <a:schemeClr val="dk1"/>
              </a:buClr>
              <a:buSzPts val="1050"/>
              <a:buFont typeface="Arial"/>
              <a:buChar char="•"/>
            </a:pPr>
            <a:r>
              <a:rPr lang="en-US" sz="1050" dirty="0"/>
              <a:t>Proficient in creating </a:t>
            </a:r>
            <a:r>
              <a:rPr lang="en-US" sz="1050" b="1" dirty="0"/>
              <a:t>Single page Web Application</a:t>
            </a:r>
            <a:r>
              <a:rPr lang="en-US" sz="1050" dirty="0"/>
              <a:t> in </a:t>
            </a:r>
            <a:r>
              <a:rPr lang="en-US" sz="1050" b="1" dirty="0"/>
              <a:t>React</a:t>
            </a:r>
            <a:r>
              <a:rPr lang="en-US" sz="1050" dirty="0"/>
              <a:t> with</a:t>
            </a:r>
            <a:r>
              <a:rPr lang="en-US" sz="1050" b="1" dirty="0"/>
              <a:t> Authentication with</a:t>
            </a:r>
            <a:r>
              <a:rPr lang="en-US" sz="1050" dirty="0"/>
              <a:t> </a:t>
            </a:r>
            <a:r>
              <a:rPr lang="en-US" sz="1050" b="1" dirty="0"/>
              <a:t>routes, react bootstrap, Material UI </a:t>
            </a:r>
            <a:r>
              <a:rPr lang="en-US" sz="1050" dirty="0"/>
              <a:t>, </a:t>
            </a:r>
            <a:r>
              <a:rPr lang="en-US" sz="1050" b="1" dirty="0" err="1"/>
              <a:t>Axios</a:t>
            </a:r>
            <a:r>
              <a:rPr lang="en-US" sz="1050" b="1" dirty="0"/>
              <a:t>. </a:t>
            </a:r>
            <a:r>
              <a:rPr lang="en-US" sz="1050" dirty="0"/>
              <a:t>Proficient </a:t>
            </a:r>
            <a:r>
              <a:rPr lang="en-US" sz="1050" b="1" dirty="0"/>
              <a:t>React developer</a:t>
            </a:r>
            <a:r>
              <a:rPr lang="en-US" sz="1050" dirty="0"/>
              <a:t> with working knowledge on </a:t>
            </a:r>
            <a:r>
              <a:rPr lang="en-US" sz="1050" b="1" dirty="0"/>
              <a:t>ReactJS</a:t>
            </a:r>
            <a:r>
              <a:rPr lang="en-US" sz="1050" dirty="0"/>
              <a:t>.</a:t>
            </a:r>
            <a:endParaRPr sz="1050" dirty="0"/>
          </a:p>
          <a:p>
            <a:pPr marL="171450" lvl="0" indent="-171450" algn="just" rtl="0">
              <a:lnSpc>
                <a:spcPct val="114000"/>
              </a:lnSpc>
              <a:spcBef>
                <a:spcPts val="1000"/>
              </a:spcBef>
              <a:spcAft>
                <a:spcPts val="0"/>
              </a:spcAft>
              <a:buClr>
                <a:schemeClr val="dk1"/>
              </a:buClr>
              <a:buSzPts val="1050"/>
              <a:buFont typeface="Arial"/>
              <a:buChar char="•"/>
            </a:pPr>
            <a:r>
              <a:rPr lang="en-US" sz="1050" dirty="0"/>
              <a:t>Hands on experience in implementing</a:t>
            </a:r>
            <a:r>
              <a:rPr lang="en-US" sz="1050" b="1" dirty="0"/>
              <a:t> polyglot architecture </a:t>
            </a:r>
            <a:r>
              <a:rPr lang="en-US" sz="1050" dirty="0"/>
              <a:t>with</a:t>
            </a:r>
            <a:r>
              <a:rPr lang="en-US" sz="1050" b="1" dirty="0"/>
              <a:t> spring boot.</a:t>
            </a:r>
            <a:endParaRPr sz="1050" b="1" dirty="0"/>
          </a:p>
          <a:p>
            <a:pPr marL="171450" lvl="0" indent="-171450" algn="just" rtl="0">
              <a:lnSpc>
                <a:spcPct val="114000"/>
              </a:lnSpc>
              <a:spcBef>
                <a:spcPts val="1000"/>
              </a:spcBef>
              <a:spcAft>
                <a:spcPts val="0"/>
              </a:spcAft>
              <a:buClr>
                <a:schemeClr val="dk1"/>
              </a:buClr>
              <a:buSzPts val="1050"/>
              <a:buFont typeface="Arial"/>
              <a:buChar char="•"/>
            </a:pPr>
            <a:r>
              <a:rPr lang="en-US" sz="1050" dirty="0"/>
              <a:t>Hands on experience in implementing </a:t>
            </a:r>
            <a:r>
              <a:rPr lang="en-US" sz="1050" b="1" dirty="0"/>
              <a:t>MongoDB Atlas</a:t>
            </a:r>
            <a:r>
              <a:rPr lang="en-US" sz="1050" dirty="0"/>
              <a:t> &amp; </a:t>
            </a:r>
            <a:r>
              <a:rPr lang="en-US" sz="1050" b="1" dirty="0"/>
              <a:t>PostgreSQL</a:t>
            </a:r>
            <a:r>
              <a:rPr lang="en-US" sz="1050" dirty="0"/>
              <a:t>.</a:t>
            </a:r>
            <a:endParaRPr sz="900" dirty="0"/>
          </a:p>
        </p:txBody>
      </p:sp>
      <p:pic>
        <p:nvPicPr>
          <p:cNvPr id="222" name="Google Shape;222;p1"/>
          <p:cNvPicPr preferRelativeResize="0">
            <a:picLocks noGrp="1"/>
          </p:cNvPicPr>
          <p:nvPr>
            <p:ph type="pic" idx="5"/>
          </p:nvPr>
        </p:nvPicPr>
        <p:blipFill>
          <a:blip r:embed="rId3"/>
          <a:srcRect t="9904" b="9904"/>
          <a:stretch/>
        </p:blipFill>
        <p:spPr>
          <a:xfrm>
            <a:off x="367030" y="249555"/>
            <a:ext cx="1660525" cy="1775460"/>
          </a:xfrm>
          <a:prstGeom prst="ellipse">
            <a:avLst/>
          </a:prstGeom>
          <a:solidFill>
            <a:schemeClr val="lt1"/>
          </a:solidFill>
          <a:ln>
            <a:noFill/>
          </a:ln>
        </p:spPr>
      </p:pic>
      <p:pic>
        <p:nvPicPr>
          <p:cNvPr id="224" name="Google Shape;224;p1">
            <a:hlinkClick r:id="rId4"/>
          </p:cNvPr>
          <p:cNvPicPr preferRelativeResize="0"/>
          <p:nvPr/>
        </p:nvPicPr>
        <p:blipFill rotWithShape="1">
          <a:blip r:embed="rId5">
            <a:alphaModFix/>
          </a:blip>
          <a:srcRect l="23582" t="2057" r="24331" b="4875"/>
          <a:stretch/>
        </p:blipFill>
        <p:spPr>
          <a:xfrm>
            <a:off x="4493236" y="6367621"/>
            <a:ext cx="471487" cy="471488"/>
          </a:xfrm>
          <a:prstGeom prst="rect">
            <a:avLst/>
          </a:prstGeom>
          <a:noFill/>
          <a:ln>
            <a:noFill/>
          </a:ln>
        </p:spPr>
      </p:pic>
      <p:sp>
        <p:nvSpPr>
          <p:cNvPr id="225" name="Google Shape;225;p1"/>
          <p:cNvSpPr txBox="1"/>
          <p:nvPr/>
        </p:nvSpPr>
        <p:spPr>
          <a:xfrm>
            <a:off x="4940911" y="6485731"/>
            <a:ext cx="3409950" cy="2619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Verdana"/>
              <a:buNone/>
            </a:pPr>
            <a:r>
              <a:rPr lang="en-US" sz="1100" b="0" i="0" u="none" strike="noStrike" cap="none" dirty="0">
                <a:solidFill>
                  <a:srgbClr val="000000"/>
                </a:solidFill>
                <a:latin typeface="Verdana"/>
                <a:ea typeface="Verdana"/>
                <a:cs typeface="Verdana"/>
                <a:sym typeface="Verdana"/>
              </a:rPr>
              <a:t>Check out my work on GitHub </a:t>
            </a:r>
            <a:endParaRPr sz="1100" b="0" i="0" u="none" strike="noStrike" cap="none" dirty="0">
              <a:solidFill>
                <a:srgbClr val="000000"/>
              </a:solidFill>
              <a:latin typeface="Verdana"/>
              <a:ea typeface="Verdana"/>
              <a:cs typeface="Verdana"/>
              <a:sym typeface="Verdana"/>
            </a:endParaRPr>
          </a:p>
        </p:txBody>
      </p:sp>
      <p:pic>
        <p:nvPicPr>
          <p:cNvPr id="227" name="Google Shape;227;p1" descr="Free icon download | Linkedin">
            <a:hlinkClick r:id="rId6"/>
          </p:cNvPr>
          <p:cNvPicPr preferRelativeResize="0"/>
          <p:nvPr/>
        </p:nvPicPr>
        <p:blipFill rotWithShape="1">
          <a:blip r:embed="rId7">
            <a:alphaModFix/>
          </a:blip>
          <a:srcRect/>
          <a:stretch/>
        </p:blipFill>
        <p:spPr>
          <a:xfrm>
            <a:off x="7772281" y="1966913"/>
            <a:ext cx="325438" cy="325437"/>
          </a:xfrm>
          <a:prstGeom prst="rect">
            <a:avLst/>
          </a:prstGeom>
          <a:noFill/>
          <a:ln>
            <a:noFill/>
          </a:ln>
        </p:spPr>
      </p:pic>
      <p:sp>
        <p:nvSpPr>
          <p:cNvPr id="228" name="Google Shape;228;p1"/>
          <p:cNvSpPr txBox="1"/>
          <p:nvPr/>
        </p:nvSpPr>
        <p:spPr>
          <a:xfrm>
            <a:off x="3115469" y="1939491"/>
            <a:ext cx="2381250" cy="296545"/>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FFFFFF"/>
              </a:buClr>
              <a:buSzPts val="1100"/>
              <a:buFont typeface="Arial"/>
              <a:buNone/>
            </a:pPr>
            <a:r>
              <a:rPr lang="en-US" sz="1100" b="0" i="0" u="none" strike="noStrike" cap="none" dirty="0">
                <a:solidFill>
                  <a:srgbClr val="FFFFFF"/>
                </a:solidFill>
                <a:latin typeface="Verdana"/>
                <a:ea typeface="Verdana"/>
                <a:cs typeface="Verdana"/>
                <a:sym typeface="Verdana"/>
              </a:rPr>
              <a:t>A4</a:t>
            </a:r>
            <a:endParaRPr sz="1100" b="0" i="0" u="none" strike="noStrike" cap="none" dirty="0">
              <a:solidFill>
                <a:srgbClr val="FFFFFF"/>
              </a:solidFill>
              <a:latin typeface="Verdana"/>
              <a:ea typeface="Verdana"/>
              <a:cs typeface="Verdana"/>
              <a:sym typeface="Verdana"/>
            </a:endParaRPr>
          </a:p>
        </p:txBody>
      </p:sp>
      <p:graphicFrame>
        <p:nvGraphicFramePr>
          <p:cNvPr id="229" name="Google Shape;229;p1"/>
          <p:cNvGraphicFramePr/>
          <p:nvPr/>
        </p:nvGraphicFramePr>
        <p:xfrm>
          <a:off x="9241155" y="1447800"/>
          <a:ext cx="2950850" cy="4859755"/>
        </p:xfrm>
        <a:graphic>
          <a:graphicData uri="http://schemas.openxmlformats.org/drawingml/2006/table">
            <a:tbl>
              <a:tblPr firstRow="1" bandRow="1">
                <a:noFill/>
                <a:tableStyleId>{0D6F9A0A-1CD6-4779-969E-50A5590CB086}</a:tableStyleId>
              </a:tblPr>
              <a:tblGrid>
                <a:gridCol w="538475">
                  <a:extLst>
                    <a:ext uri="{9D8B030D-6E8A-4147-A177-3AD203B41FA5}">
                      <a16:colId xmlns:a16="http://schemas.microsoft.com/office/drawing/2014/main" val="20000"/>
                    </a:ext>
                  </a:extLst>
                </a:gridCol>
                <a:gridCol w="2412375">
                  <a:extLst>
                    <a:ext uri="{9D8B030D-6E8A-4147-A177-3AD203B41FA5}">
                      <a16:colId xmlns:a16="http://schemas.microsoft.com/office/drawing/2014/main" val="20001"/>
                    </a:ext>
                  </a:extLst>
                </a:gridCol>
              </a:tblGrid>
              <a:tr h="457200">
                <a:tc>
                  <a:txBody>
                    <a:bodyPr/>
                    <a:lstStyle/>
                    <a:p>
                      <a:pPr marL="0" marR="0" lvl="0" indent="0" algn="l" rtl="0">
                        <a:spcBef>
                          <a:spcPts val="0"/>
                        </a:spcBef>
                        <a:spcAft>
                          <a:spcPts val="0"/>
                        </a:spcAft>
                        <a:buNone/>
                      </a:pPr>
                      <a:r>
                        <a:rPr lang="en-US" sz="800" b="0" u="none" strike="noStrike" cap="none"/>
                        <a:t>Java 8 /J2EE </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800"/>
                        <a:buFont typeface="Verdana"/>
                        <a:buNone/>
                      </a:pPr>
                      <a:r>
                        <a:rPr lang="en-US" sz="800" b="0" u="none" strike="noStrike" cap="none"/>
                        <a:t>Java Basics, OOPS, Generics, Collections, Arrays, Loops, Lambda Exp, Stream API</a:t>
                      </a:r>
                      <a:endParaRPr sz="800" b="0" u="none" strike="noStrike" cap="none"/>
                    </a:p>
                    <a:p>
                      <a:pPr marL="0" marR="0" lvl="0" indent="0" algn="l" rtl="0">
                        <a:spcBef>
                          <a:spcPts val="0"/>
                        </a:spcBef>
                        <a:spcAft>
                          <a:spcPts val="0"/>
                        </a:spcAft>
                        <a:buNone/>
                      </a:pPr>
                      <a:r>
                        <a:rPr lang="en-US" sz="800" b="0" u="none" strike="noStrike" cap="none"/>
                        <a:t>Junit, Mockito, Servlets</a:t>
                      </a:r>
                      <a:endParaRPr sz="8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0"/>
                  </a:ext>
                </a:extLst>
              </a:tr>
              <a:tr h="335275">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core</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800" u="none" strike="noStrike" cap="none"/>
                        <a:t>IOC &amp; Dependency Injection, Autowire</a:t>
                      </a:r>
                      <a:endParaRPr sz="8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1"/>
                  </a:ext>
                </a:extLst>
              </a:tr>
              <a:tr h="579125">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REST</a:t>
                      </a:r>
                      <a:endParaRPr sz="800" u="none" strike="noStrike" cap="none"/>
                    </a:p>
                    <a:p>
                      <a:pPr marL="0" marR="0" lvl="0" indent="0" algn="l" rtl="0">
                        <a:spcBef>
                          <a:spcPts val="0"/>
                        </a:spcBef>
                        <a:spcAft>
                          <a:spcPts val="0"/>
                        </a:spcAft>
                        <a:buNone/>
                      </a:pP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800"/>
                        <a:buFont typeface="Verdana"/>
                        <a:buNone/>
                      </a:pPr>
                      <a:r>
                        <a:rPr lang="en-US" sz="800"/>
                        <a:t>REST controllers, Implementation of GET, POST, PUT &amp; DELETE, Bean Validation &amp; Exception Handling, Testing Services, Controller &amp; Repository layer</a:t>
                      </a:r>
                      <a:endParaRPr sz="800">
                        <a:solidFill>
                          <a:schemeClr val="dk1"/>
                        </a:solidFill>
                      </a:endParaRPr>
                    </a:p>
                  </a:txBody>
                  <a:tcPr marL="91450" marR="91450" marT="45725" marB="45725"/>
                </a:tc>
                <a:extLst>
                  <a:ext uri="{0D108BD9-81ED-4DB2-BD59-A6C34878D82A}">
                    <a16:rowId xmlns:a16="http://schemas.microsoft.com/office/drawing/2014/main" val="10002"/>
                  </a:ext>
                </a:extLst>
              </a:tr>
              <a:tr h="457200">
                <a:tc>
                  <a:txBody>
                    <a:bodyPr/>
                    <a:lstStyle/>
                    <a:p>
                      <a:pPr marL="0" marR="0" lvl="0" indent="0" algn="l" rtl="0">
                        <a:spcBef>
                          <a:spcPts val="0"/>
                        </a:spcBef>
                        <a:spcAft>
                          <a:spcPts val="0"/>
                        </a:spcAft>
                        <a:buNone/>
                      </a:pPr>
                      <a:r>
                        <a:rPr lang="en-US" sz="800" u="none" strike="noStrike" cap="none"/>
                        <a:t>Spring Data JPA</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800"/>
                        <a:buFont typeface="Verdana"/>
                        <a:buNone/>
                      </a:pPr>
                      <a:r>
                        <a:rPr lang="en-US" sz="800"/>
                        <a:t>Implement DAO layer using spring Data repositories, Transaction Management</a:t>
                      </a:r>
                      <a:endParaRPr sz="800">
                        <a:solidFill>
                          <a:schemeClr val="dk1"/>
                        </a:solidFill>
                      </a:endParaRPr>
                    </a:p>
                  </a:txBody>
                  <a:tcPr marL="91450" marR="91450" marT="45725" marB="45725"/>
                </a:tc>
                <a:extLst>
                  <a:ext uri="{0D108BD9-81ED-4DB2-BD59-A6C34878D82A}">
                    <a16:rowId xmlns:a16="http://schemas.microsoft.com/office/drawing/2014/main" val="10003"/>
                  </a:ext>
                </a:extLst>
              </a:tr>
              <a:tr h="701050">
                <a:tc>
                  <a:txBody>
                    <a:bodyPr/>
                    <a:lstStyle/>
                    <a:p>
                      <a:pPr marL="0" marR="0" lvl="0" indent="0" algn="l" rtl="0">
                        <a:spcBef>
                          <a:spcPts val="0"/>
                        </a:spcBef>
                        <a:spcAft>
                          <a:spcPts val="0"/>
                        </a:spcAft>
                        <a:buNone/>
                      </a:pPr>
                      <a:r>
                        <a:rPr lang="en-US" sz="800" u="none" strike="noStrike" cap="none"/>
                        <a:t>Spring Boot Microservices</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800" u="none" strike="noStrike" cap="none"/>
                        <a:t>Spring Boot Starters, annotations, Messaging Service, Swagger API specifications</a:t>
                      </a:r>
                      <a:endParaRPr sz="8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4"/>
                  </a:ext>
                </a:extLst>
              </a:tr>
              <a:tr h="33527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Spring Cloud</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1" indent="0" algn="l" rtl="0">
                        <a:spcBef>
                          <a:spcPts val="0"/>
                        </a:spcBef>
                        <a:spcAft>
                          <a:spcPts val="0"/>
                        </a:spcAft>
                        <a:buClr>
                          <a:schemeClr val="dk1"/>
                        </a:buClr>
                        <a:buSzPts val="800"/>
                        <a:buFont typeface="Arial"/>
                        <a:buNone/>
                      </a:pPr>
                      <a:r>
                        <a:rPr lang="en-US" sz="800" u="none" strike="noStrike" cap="none">
                          <a:solidFill>
                            <a:schemeClr val="dk1"/>
                          </a:solidFill>
                          <a:latin typeface="Verdana"/>
                          <a:ea typeface="Verdana"/>
                          <a:cs typeface="Verdana"/>
                          <a:sym typeface="Verdana"/>
                        </a:rPr>
                        <a:t>Eureka, Netflix Hystrix, Zuul &amp; Config Server, Rabbit MQ</a:t>
                      </a:r>
                      <a:endParaRPr sz="8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5"/>
                  </a:ext>
                </a:extLst>
              </a:tr>
              <a:tr h="45720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React</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1" indent="0" algn="l" rtl="0">
                        <a:spcBef>
                          <a:spcPts val="0"/>
                        </a:spcBef>
                        <a:spcAft>
                          <a:spcPts val="0"/>
                        </a:spcAft>
                        <a:buClr>
                          <a:schemeClr val="dk1"/>
                        </a:buClr>
                        <a:buSzPts val="800"/>
                        <a:buFont typeface="Arial"/>
                        <a:buNone/>
                      </a:pPr>
                      <a:r>
                        <a:rPr lang="en-US" sz="800" u="none" strike="noStrike" cap="none">
                          <a:solidFill>
                            <a:schemeClr val="dk1"/>
                          </a:solidFill>
                          <a:latin typeface="Verdana"/>
                          <a:ea typeface="Verdana"/>
                          <a:cs typeface="Verdana"/>
                          <a:sym typeface="Verdana"/>
                        </a:rPr>
                        <a:t>Components, Hooks, Event handling, Redux, Reducers, Testing using Jasmin &amp; Karma</a:t>
                      </a:r>
                      <a:endParaRPr sz="8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6"/>
                  </a:ext>
                </a:extLst>
              </a:tr>
              <a:tr h="335275">
                <a:tc>
                  <a:txBody>
                    <a:bodyPr/>
                    <a:lstStyle/>
                    <a:p>
                      <a:pPr marL="0" marR="0" lvl="0" indent="0" algn="l" rtl="0">
                        <a:spcBef>
                          <a:spcPts val="0"/>
                        </a:spcBef>
                        <a:spcAft>
                          <a:spcPts val="0"/>
                        </a:spcAft>
                        <a:buNone/>
                      </a:pPr>
                      <a:r>
                        <a:rPr lang="en-US" sz="800">
                          <a:solidFill>
                            <a:srgbClr val="000000"/>
                          </a:solidFill>
                          <a:latin typeface="Verdana"/>
                          <a:ea typeface="Verdana"/>
                          <a:cs typeface="Verdana"/>
                          <a:sym typeface="Verdana"/>
                        </a:rPr>
                        <a:t>Database</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1" indent="0" algn="l" rtl="0">
                        <a:spcBef>
                          <a:spcPts val="0"/>
                        </a:spcBef>
                        <a:spcAft>
                          <a:spcPts val="0"/>
                        </a:spcAft>
                        <a:buClr>
                          <a:srgbClr val="000000"/>
                        </a:buClr>
                        <a:buSzPts val="800"/>
                        <a:buFont typeface="Arial"/>
                        <a:buNone/>
                      </a:pPr>
                      <a:r>
                        <a:rPr lang="en-US" sz="800" u="none" strike="noStrike" cap="none">
                          <a:solidFill>
                            <a:srgbClr val="000000"/>
                          </a:solidFill>
                          <a:latin typeface="Verdana"/>
                          <a:ea typeface="Verdana"/>
                          <a:cs typeface="Verdana"/>
                          <a:sym typeface="Verdana"/>
                        </a:rPr>
                        <a:t>MongoDB Atlas Basics</a:t>
                      </a:r>
                      <a:endParaRPr sz="800" b="0" i="0" u="none" strike="noStrike" cap="none">
                        <a:solidFill>
                          <a:srgbClr val="000000"/>
                        </a:solidFill>
                        <a:latin typeface="Verdana"/>
                        <a:ea typeface="Verdana"/>
                        <a:cs typeface="Verdana"/>
                        <a:sym typeface="Verdana"/>
                      </a:endParaRPr>
                    </a:p>
                    <a:p>
                      <a:pPr marL="0" marR="0" lvl="1" indent="0" algn="l" rtl="0">
                        <a:spcBef>
                          <a:spcPts val="0"/>
                        </a:spcBef>
                        <a:spcAft>
                          <a:spcPts val="0"/>
                        </a:spcAft>
                        <a:buClr>
                          <a:srgbClr val="000000"/>
                        </a:buClr>
                        <a:buSzPts val="800"/>
                        <a:buFont typeface="Arial"/>
                        <a:buNone/>
                      </a:pPr>
                      <a:r>
                        <a:rPr lang="en-US" sz="800" u="none" strike="noStrike" cap="none">
                          <a:solidFill>
                            <a:srgbClr val="000000"/>
                          </a:solidFill>
                          <a:latin typeface="Verdana"/>
                          <a:ea typeface="Verdana"/>
                          <a:cs typeface="Verdana"/>
                          <a:sym typeface="Verdana"/>
                        </a:rPr>
                        <a:t>PostgreSQL Basics</a:t>
                      </a:r>
                      <a:endParaRPr sz="8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7"/>
                  </a:ext>
                </a:extLst>
              </a:tr>
              <a:tr h="409575">
                <a:tc>
                  <a:txBody>
                    <a:bodyPr/>
                    <a:lstStyle/>
                    <a:p>
                      <a:pPr marL="0" marR="0" lvl="0" indent="0" algn="l" rtl="0">
                        <a:spcBef>
                          <a:spcPts val="0"/>
                        </a:spcBef>
                        <a:spcAft>
                          <a:spcPts val="0"/>
                        </a:spcAft>
                        <a:buNone/>
                      </a:pPr>
                      <a:r>
                        <a:rPr lang="en-US" sz="800">
                          <a:solidFill>
                            <a:srgbClr val="000000"/>
                          </a:solidFill>
                          <a:latin typeface="Verdana"/>
                          <a:ea typeface="Verdana"/>
                          <a:cs typeface="Verdana"/>
                          <a:sym typeface="Verdana"/>
                        </a:rPr>
                        <a:t>UI Tech</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1" indent="0" algn="l" rtl="0">
                        <a:spcBef>
                          <a:spcPts val="0"/>
                        </a:spcBef>
                        <a:spcAft>
                          <a:spcPts val="0"/>
                        </a:spcAft>
                        <a:buClr>
                          <a:schemeClr val="dk1"/>
                        </a:buClr>
                        <a:buSzPts val="800"/>
                        <a:buFont typeface="Arial"/>
                        <a:buNone/>
                      </a:pPr>
                      <a:r>
                        <a:rPr lang="en-US" sz="800" u="none" strike="noStrike" cap="none"/>
                        <a:t>HTML 5 &amp; CSS 3,JavaScript, ES6 </a:t>
                      </a:r>
                      <a:endParaRPr sz="8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8"/>
                  </a:ext>
                </a:extLst>
              </a:tr>
              <a:tr h="335275">
                <a:tc>
                  <a:txBody>
                    <a:bodyPr/>
                    <a:lstStyle/>
                    <a:p>
                      <a:pPr marL="0" marR="0" lvl="0" indent="0" algn="l" rtl="0">
                        <a:spcBef>
                          <a:spcPts val="0"/>
                        </a:spcBef>
                        <a:spcAft>
                          <a:spcPts val="0"/>
                        </a:spcAft>
                        <a:buNone/>
                      </a:pPr>
                      <a:r>
                        <a:rPr lang="en-US" sz="800">
                          <a:solidFill>
                            <a:srgbClr val="000000"/>
                          </a:solidFill>
                          <a:latin typeface="Verdana"/>
                          <a:ea typeface="Verdana"/>
                          <a:cs typeface="Verdana"/>
                          <a:sym typeface="Verdana"/>
                        </a:rPr>
                        <a:t>Tools</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1" indent="0" algn="l" rtl="0">
                        <a:spcBef>
                          <a:spcPts val="0"/>
                        </a:spcBef>
                        <a:spcAft>
                          <a:spcPts val="0"/>
                        </a:spcAft>
                        <a:buClr>
                          <a:srgbClr val="000000"/>
                        </a:buClr>
                        <a:buSzPts val="800"/>
                        <a:buFont typeface="Arial"/>
                        <a:buNone/>
                      </a:pPr>
                      <a:r>
                        <a:rPr lang="en-US" sz="800" u="none" strike="noStrike" cap="none">
                          <a:solidFill>
                            <a:srgbClr val="000000"/>
                          </a:solidFill>
                          <a:latin typeface="Verdana"/>
                          <a:ea typeface="Verdana"/>
                          <a:cs typeface="Verdana"/>
                          <a:sym typeface="Verdana"/>
                        </a:rPr>
                        <a:t>Git, Postman, IDE,PMD,Checkstyle, solarLint</a:t>
                      </a:r>
                      <a:endParaRPr sz="800" u="none" strike="noStrike" cap="none">
                        <a:solidFill>
                          <a:schemeClr val="dk1"/>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9"/>
                  </a:ext>
                </a:extLst>
              </a:tr>
              <a:tr h="457200">
                <a:tc>
                  <a:txBody>
                    <a:bodyPr/>
                    <a:lstStyle/>
                    <a:p>
                      <a:pPr marL="0" marR="0" lvl="0" indent="0" algn="l" rtl="0">
                        <a:spcBef>
                          <a:spcPts val="0"/>
                        </a:spcBef>
                        <a:spcAft>
                          <a:spcPts val="0"/>
                        </a:spcAft>
                        <a:buNone/>
                      </a:pPr>
                      <a:r>
                        <a:rPr lang="en-US" sz="800">
                          <a:solidFill>
                            <a:srgbClr val="000000"/>
                          </a:solidFill>
                          <a:latin typeface="Verdana"/>
                          <a:ea typeface="Verdana"/>
                          <a:cs typeface="Verdana"/>
                          <a:sym typeface="Verdana"/>
                        </a:rPr>
                        <a:t>Add On skills</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800">
                          <a:solidFill>
                            <a:srgbClr val="000000"/>
                          </a:solidFill>
                          <a:latin typeface="Verdana"/>
                          <a:ea typeface="Verdana"/>
                          <a:cs typeface="Verdana"/>
                          <a:sym typeface="Verdana"/>
                        </a:rPr>
                        <a:t>Communications, Team management. Peer learning</a:t>
                      </a:r>
                      <a:endParaRPr sz="800" b="0" i="0" u="none" strike="noStrike" cap="none">
                        <a:solidFill>
                          <a:srgbClr val="000000"/>
                        </a:solidFill>
                        <a:latin typeface="Verdana"/>
                        <a:ea typeface="Verdana"/>
                        <a:cs typeface="Verdana"/>
                        <a:sym typeface="Verdana"/>
                      </a:endParaRPr>
                    </a:p>
                    <a:p>
                      <a:pPr marL="0" marR="0" lvl="0" indent="0" algn="l" rtl="0">
                        <a:spcBef>
                          <a:spcPts val="0"/>
                        </a:spcBef>
                        <a:spcAft>
                          <a:spcPts val="0"/>
                        </a:spcAft>
                        <a:buNone/>
                      </a:pPr>
                      <a:endParaRPr sz="8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10"/>
                  </a:ext>
                </a:extLst>
              </a:tr>
            </a:tbl>
          </a:graphicData>
        </a:graphic>
      </p:graphicFrame>
      <p:sp>
        <p:nvSpPr>
          <p:cNvPr id="230" name="Google Shape;230;p1"/>
          <p:cNvSpPr/>
          <p:nvPr/>
        </p:nvSpPr>
        <p:spPr>
          <a:xfrm>
            <a:off x="9416415" y="470535"/>
            <a:ext cx="2833370" cy="616585"/>
          </a:xfrm>
          <a:prstGeom prst="rect">
            <a:avLst/>
          </a:prstGeom>
          <a:no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None/>
            </a:pPr>
            <a:r>
              <a:rPr lang="en-US" sz="1000">
                <a:solidFill>
                  <a:srgbClr val="000000"/>
                </a:solidFill>
                <a:latin typeface="Verdana"/>
                <a:ea typeface="Verdana"/>
                <a:cs typeface="Verdana"/>
                <a:sym typeface="Verdana"/>
              </a:rPr>
              <a:t>Bachelor of Technology</a:t>
            </a:r>
            <a:endParaRPr sz="1000">
              <a:solidFill>
                <a:srgbClr val="000000"/>
              </a:solidFill>
              <a:latin typeface="Verdana"/>
              <a:ea typeface="Verdana"/>
              <a:cs typeface="Verdana"/>
              <a:sym typeface="Verdana"/>
            </a:endParaRPr>
          </a:p>
          <a:p>
            <a:pPr marL="0" marR="0" lvl="0" indent="0" algn="l" rtl="0">
              <a:lnSpc>
                <a:spcPct val="114000"/>
              </a:lnSpc>
              <a:spcBef>
                <a:spcPts val="0"/>
              </a:spcBef>
              <a:spcAft>
                <a:spcPts val="0"/>
              </a:spcAft>
              <a:buNone/>
            </a:pPr>
            <a:r>
              <a:rPr lang="en-US" sz="1000">
                <a:solidFill>
                  <a:srgbClr val="000000"/>
                </a:solidFill>
                <a:latin typeface="Verdana"/>
                <a:ea typeface="Verdana"/>
                <a:cs typeface="Verdana"/>
                <a:sym typeface="Verdana"/>
              </a:rPr>
              <a:t>Electronics and Communication Engineering : 2018 - 2022</a:t>
            </a:r>
            <a:endParaRPr sz="1000">
              <a:solidFill>
                <a:srgbClr val="000000"/>
              </a:solidFill>
              <a:latin typeface="Verdana"/>
              <a:ea typeface="Verdana"/>
              <a:cs typeface="Verdana"/>
              <a:sym typeface="Verdana"/>
            </a:endParaRPr>
          </a:p>
        </p:txBody>
      </p:sp>
      <p:sp>
        <p:nvSpPr>
          <p:cNvPr id="231" name="Google Shape;231;p1"/>
          <p:cNvSpPr/>
          <p:nvPr/>
        </p:nvSpPr>
        <p:spPr>
          <a:xfrm>
            <a:off x="9242029" y="1168323"/>
            <a:ext cx="567784"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rgbClr val="0070AD"/>
                </a:solidFill>
                <a:latin typeface="Verdana"/>
                <a:ea typeface="Verdana"/>
                <a:cs typeface="Verdana"/>
                <a:sym typeface="Verdana"/>
              </a:rPr>
              <a:t>Skills</a:t>
            </a:r>
            <a:endParaRPr sz="1000">
              <a:solidFill>
                <a:schemeClr val="dk1"/>
              </a:solidFill>
              <a:latin typeface="Verdana"/>
              <a:ea typeface="Verdana"/>
              <a:cs typeface="Verdana"/>
              <a:sym typeface="Verdana"/>
            </a:endParaRPr>
          </a:p>
        </p:txBody>
      </p:sp>
      <p:sp>
        <p:nvSpPr>
          <p:cNvPr id="3" name="Text Placeholder 2">
            <a:extLst>
              <a:ext uri="{FF2B5EF4-FFF2-40B4-BE49-F238E27FC236}">
                <a16:creationId xmlns:a16="http://schemas.microsoft.com/office/drawing/2014/main" id="{D31D3A98-EAAD-CC38-AC44-4AEAE7EB1702}"/>
              </a:ext>
            </a:extLst>
          </p:cNvPr>
          <p:cNvSpPr>
            <a:spLocks noGrp="1"/>
          </p:cNvSpPr>
          <p:nvPr>
            <p:ph type="body" idx="2"/>
          </p:nvPr>
        </p:nvSpPr>
        <p:spPr>
          <a:xfrm>
            <a:off x="2166468" y="294165"/>
            <a:ext cx="6223654" cy="306703"/>
          </a:xfrm>
        </p:spPr>
        <p:txBody>
          <a:bodyPr/>
          <a:lstStyle/>
          <a:p>
            <a:r>
              <a:rPr lang="en-US" dirty="0"/>
              <a:t>NEHA BHATTACHARYA</a:t>
            </a:r>
            <a:endParaRPr lang="en-IN" dirty="0"/>
          </a:p>
        </p:txBody>
      </p:sp>
    </p:spTree>
  </p:cSld>
  <p:clrMapOvr>
    <a:masterClrMapping/>
  </p:clrMapOvr>
</p:sld>
</file>

<file path=ppt/theme/theme1.xml><?xml version="1.0" encoding="utf-8"?>
<a:theme xmlns:a="http://schemas.openxmlformats.org/drawingml/2006/main" name="1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423</Words>
  <Application>Microsoft Office PowerPoint</Application>
  <PresentationFormat>Widescreen</PresentationFormat>
  <Paragraphs>56</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Noto Sans Symbols</vt:lpstr>
      <vt:lpstr>Verdana</vt:lpstr>
      <vt:lpstr>1_Capgemini Master</vt:lpstr>
      <vt:lpstr>1_CG_2012_Template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NEHA BHATTACHARYA</cp:lastModifiedBy>
  <cp:revision>1</cp:revision>
  <dcterms:created xsi:type="dcterms:W3CDTF">2020-09-22T06:24:00Z</dcterms:created>
  <dcterms:modified xsi:type="dcterms:W3CDTF">2022-10-18T03:45:36Z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ICV">
    <vt:lpwstr>54397B0277454979B550D7D1E7EA3F66</vt:lpwstr>
  </property>
  <property fmtid="{D5CDD505-2E9C-101B-9397-08002B2CF9AE}" pid="4" name="KSOProductBuildVer">
    <vt:lpwstr>1033-11.2.0.11306</vt:lpwstr>
  </property>
</Properties>
</file>