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2" r:id="rId13"/>
    <p:sldId id="343" r:id="rId14"/>
    <p:sldId id="344"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0E445"/>
    <a:srgbClr val="D9D9D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4218" autoAdjust="0"/>
    <p:restoredTop sz="95033" autoAdjust="0"/>
  </p:normalViewPr>
  <p:slideViewPr>
    <p:cSldViewPr snapToGrid="0">
      <p:cViewPr>
        <p:scale>
          <a:sx n="77" d="100"/>
          <a:sy n="77" d="100"/>
        </p:scale>
        <p:origin x="-840" y="234"/>
      </p:cViewPr>
      <p:guideLst>
        <p:guide orient="horz" pos="1968"/>
        <p:guide orient="horz" pos="3912"/>
        <p:guide orient="horz" pos="1656"/>
        <p:guide pos="408"/>
        <p:guide pos="7272"/>
      </p:guideLst>
    </p:cSldViewPr>
  </p:slideViewPr>
  <p:outlineViewPr>
    <p:cViewPr>
      <p:scale>
        <a:sx n="33" d="100"/>
        <a:sy n="33" d="100"/>
      </p:scale>
      <p:origin x="0" y="0"/>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pPr/>
              <a:t>10/26/2024</a:t>
            </a:fld>
            <a:endParaRPr lang="en-US" dirty="0"/>
          </a:p>
        </p:txBody>
      </p:sp>
      <p:sp>
        <p:nvSpPr>
          <p:cNvPr id="4" name="Footer Placeholder 3">
            <a:extLst>
              <a:ext uri="{FF2B5EF4-FFF2-40B4-BE49-F238E27FC236}">
                <a16:creationId xmlns=""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pPr/>
              <a:t>‹#›</a:t>
            </a:fld>
            <a:endParaRPr lang="en-US" dirty="0"/>
          </a:p>
        </p:txBody>
      </p:sp>
    </p:spTree>
    <p:extLst>
      <p:ext uri="{BB962C8B-B14F-4D97-AF65-F5344CB8AC3E}">
        <p14:creationId xmlns=""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pPr/>
              <a:t>10/26/2024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pPr/>
              <a:t>‹#›</a:t>
            </a:fld>
            <a:endParaRPr lang="en-US" noProof="0" dirty="0"/>
          </a:p>
        </p:txBody>
      </p:sp>
    </p:spTree>
    <p:extLst>
      <p:ext uri="{BB962C8B-B14F-4D97-AF65-F5344CB8AC3E}">
        <p14:creationId xmlns=""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pPr/>
              <a:t>5</a:t>
            </a:fld>
            <a:endParaRPr lang="en-US" noProof="0" dirty="0"/>
          </a:p>
        </p:txBody>
      </p:sp>
    </p:spTree>
    <p:extLst>
      <p:ext uri="{BB962C8B-B14F-4D97-AF65-F5344CB8AC3E}">
        <p14:creationId xmlns=""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extLst>
      <p:ext uri="{BB962C8B-B14F-4D97-AF65-F5344CB8AC3E}">
        <p14:creationId xmlns=""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dirty="0"/>
              <a:t>Click icon to add picture</a:t>
            </a:r>
          </a:p>
        </p:txBody>
      </p:sp>
      <p:sp>
        <p:nvSpPr>
          <p:cNvPr id="2" name="Title 1">
            <a:extLst>
              <a:ext uri="{FF2B5EF4-FFF2-40B4-BE49-F238E27FC236}">
                <a16:creationId xmlns=""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 xmlns:p14="http://schemas.microsoft.com/office/powerpoint/2010/main" val="1409194673"/>
      </p:ext>
    </p:extLst>
  </p:cSld>
  <p:clrMapOvr>
    <a:masterClrMapping/>
  </p:clrMapOvr>
  <p:extLst>
    <p:ext uri="{DCECCB84-F9BA-43D5-87BE-67443E8EF086}">
      <p15:sldGuideLst xmlns=""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dirty="0"/>
              <a:t>Click icon to add picture</a:t>
            </a:r>
          </a:p>
        </p:txBody>
      </p:sp>
      <p:sp>
        <p:nvSpPr>
          <p:cNvPr id="27" name="Text Placeholder 26">
            <a:extLst>
              <a:ext uri="{FF2B5EF4-FFF2-40B4-BE49-F238E27FC236}">
                <a16:creationId xmlns=""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 xmlns:p14="http://schemas.microsoft.com/office/powerpoint/2010/main" val="75139580"/>
      </p:ext>
    </p:extLst>
  </p:cSld>
  <p:clrMapOvr>
    <a:masterClrMapping/>
  </p:clrMapOvr>
  <p:extLst>
    <p:ext uri="{DCECCB84-F9BA-43D5-87BE-67443E8EF086}">
      <p15:sldGuideLst xmlns=""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dirty="0"/>
              <a:t>Click icon to add picture</a:t>
            </a:r>
          </a:p>
        </p:txBody>
      </p:sp>
      <p:sp>
        <p:nvSpPr>
          <p:cNvPr id="2" name="Title 1">
            <a:extLst>
              <a:ext uri="{FF2B5EF4-FFF2-40B4-BE49-F238E27FC236}">
                <a16:creationId xmlns=""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 xmlns:p14="http://schemas.microsoft.com/office/powerpoint/2010/main" val="1591254852"/>
      </p:ext>
    </p:extLst>
  </p:cSld>
  <p:clrMapOvr>
    <a:masterClrMapping/>
  </p:clrMapOvr>
  <p:extLst>
    <p:ext uri="{DCECCB84-F9BA-43D5-87BE-67443E8EF086}">
      <p15:sldGuideLst xmlns=""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38" name="Picture Placeholder 37">
            <a:extLst>
              <a:ext uri="{FF2B5EF4-FFF2-40B4-BE49-F238E27FC236}">
                <a16:creationId xmlns=""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40" name="Picture Placeholder 39">
            <a:extLst>
              <a:ext uri="{FF2B5EF4-FFF2-40B4-BE49-F238E27FC236}">
                <a16:creationId xmlns=""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41" name="Picture Placeholder 40">
            <a:extLst>
              <a:ext uri="{FF2B5EF4-FFF2-40B4-BE49-F238E27FC236}">
                <a16:creationId xmlns=""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8" name="Title 1">
            <a:extLst>
              <a:ext uri="{FF2B5EF4-FFF2-40B4-BE49-F238E27FC236}">
                <a16:creationId xmlns=""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Tree>
    <p:extLst>
      <p:ext uri="{BB962C8B-B14F-4D97-AF65-F5344CB8AC3E}">
        <p14:creationId xmlns="" xmlns:p14="http://schemas.microsoft.com/office/powerpoint/2010/main" val="1795884839"/>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dirty="0"/>
              <a:t>Click icon to add picture</a:t>
            </a:r>
          </a:p>
        </p:txBody>
      </p:sp>
      <p:sp>
        <p:nvSpPr>
          <p:cNvPr id="2" name="Rectangle 1" descr="Tall office building looking up">
            <a:extLst>
              <a:ext uri="{FF2B5EF4-FFF2-40B4-BE49-F238E27FC236}">
                <a16:creationId xmlns=""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pPr/>
              <a:t>10/26/2024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pPr/>
              <a:t>‹#›</a:t>
            </a:fld>
            <a:endParaRPr lang="en-US" dirty="0"/>
          </a:p>
        </p:txBody>
      </p:sp>
    </p:spTree>
    <p:extLst>
      <p:ext uri="{BB962C8B-B14F-4D97-AF65-F5344CB8AC3E}">
        <p14:creationId xmlns=""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pPr/>
              <a:t>10/26/2024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10/26/2024</a:t>
            </a:fld>
            <a:endParaRPr lang="en-US" dirty="0"/>
          </a:p>
        </p:txBody>
      </p:sp>
    </p:spTree>
    <p:extLst>
      <p:ext uri="{BB962C8B-B14F-4D97-AF65-F5344CB8AC3E}">
        <p14:creationId xmlns=""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10/26/2024</a:t>
            </a:fld>
            <a:endParaRPr lang="en-US" sz="1100" dirty="0">
              <a:solidFill>
                <a:schemeClr val="accent2"/>
              </a:solidFill>
            </a:endParaRPr>
          </a:p>
        </p:txBody>
      </p:sp>
      <p:sp>
        <p:nvSpPr>
          <p:cNvPr id="29" name="Footer Placeholder 4">
            <a:extLst>
              <a:ext uri="{FF2B5EF4-FFF2-40B4-BE49-F238E27FC236}">
                <a16:creationId xmlns=""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91%209263691287" TargetMode="External"/><Relationship Id="rId2" Type="http://schemas.openxmlformats.org/officeDocument/2006/relationships/image" Target="../media/image1.jpeg"/><Relationship Id="rId1" Type="http://schemas.openxmlformats.org/officeDocument/2006/relationships/slideLayout" Target="../slideLayouts/slideLayout17.xml"/><Relationship Id="rId5" Type="http://schemas.openxmlformats.org/officeDocument/2006/relationships/image" Target="../media/image2.jpeg"/><Relationship Id="rId4" Type="http://schemas.openxmlformats.org/officeDocument/2006/relationships/hyperlink" Target="mailto:nehakumari143mjh@gmail.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linkedin.com/in/neha-kumari-965a51334?utm_source=share&amp;utm_campaign=share_via&amp;utm_content=profile&amp;utm_medium=android_app" TargetMode="External"/><Relationship Id="rId2" Type="http://schemas.openxmlformats.org/officeDocument/2006/relationships/hyperlink" Target="https://github.com/Neha926369/Superstore-DA.git"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peg"/><Relationship Id="rId1" Type="http://schemas.openxmlformats.org/officeDocument/2006/relationships/slideLayout" Target="../slideLayouts/slideLayout19.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
            <a:extLst>
              <a:ext uri="{FF2B5EF4-FFF2-40B4-BE49-F238E27FC236}">
                <a16:creationId xmlns=""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8" name="TextBox 7"/>
          <p:cNvSpPr txBox="1"/>
          <p:nvPr/>
        </p:nvSpPr>
        <p:spPr>
          <a:xfrm>
            <a:off x="2092037" y="1205345"/>
            <a:ext cx="6636327" cy="646331"/>
          </a:xfrm>
          <a:prstGeom prst="rect">
            <a:avLst/>
          </a:prstGeom>
          <a:noFill/>
        </p:spPr>
        <p:txBody>
          <a:bodyPr wrap="square" rtlCol="0">
            <a:spAutoFit/>
          </a:bodyPr>
          <a:lstStyle/>
          <a:p>
            <a:pPr algn="ctr"/>
            <a:r>
              <a:rPr lang="en-US" sz="3600" b="1" dirty="0" smtClean="0">
                <a:latin typeface="Arial Rounded MT Bold" pitchFamily="34" charset="0"/>
              </a:rPr>
              <a:t>SuperStore_Data_Analysis</a:t>
            </a:r>
            <a:endParaRPr lang="en-US" b="1" dirty="0">
              <a:latin typeface="Arial Rounded MT Bold" pitchFamily="34" charset="0"/>
            </a:endParaRPr>
          </a:p>
        </p:txBody>
      </p:sp>
      <p:sp>
        <p:nvSpPr>
          <p:cNvPr id="13" name="TextBox 12"/>
          <p:cNvSpPr txBox="1"/>
          <p:nvPr/>
        </p:nvSpPr>
        <p:spPr>
          <a:xfrm>
            <a:off x="3671455" y="2673927"/>
            <a:ext cx="3422072" cy="584775"/>
          </a:xfrm>
          <a:prstGeom prst="rect">
            <a:avLst/>
          </a:prstGeom>
          <a:noFill/>
        </p:spPr>
        <p:txBody>
          <a:bodyPr wrap="square" rtlCol="0">
            <a:spAutoFit/>
          </a:bodyPr>
          <a:lstStyle/>
          <a:p>
            <a:pPr algn="ctr"/>
            <a:r>
              <a:rPr lang="en-US" sz="3200" dirty="0" smtClean="0">
                <a:latin typeface="Bahnschrift SemiBold" pitchFamily="34" charset="0"/>
              </a:rPr>
              <a:t>[Student Details]</a:t>
            </a:r>
            <a:endParaRPr lang="en-IN" sz="3200" dirty="0" smtClean="0">
              <a:latin typeface="Bahnschrift SemiBold" pitchFamily="34" charset="0"/>
            </a:endParaRPr>
          </a:p>
        </p:txBody>
      </p:sp>
      <p:sp>
        <p:nvSpPr>
          <p:cNvPr id="14" name="TextBox 13"/>
          <p:cNvSpPr txBox="1"/>
          <p:nvPr/>
        </p:nvSpPr>
        <p:spPr>
          <a:xfrm>
            <a:off x="3532910" y="706582"/>
            <a:ext cx="3463636" cy="584775"/>
          </a:xfrm>
          <a:prstGeom prst="rect">
            <a:avLst/>
          </a:prstGeom>
          <a:noFill/>
        </p:spPr>
        <p:txBody>
          <a:bodyPr wrap="square" rtlCol="0">
            <a:spAutoFit/>
          </a:bodyPr>
          <a:lstStyle/>
          <a:p>
            <a:pPr algn="ctr"/>
            <a:r>
              <a:rPr lang="en-GB" sz="3200" b="1" u="sng" dirty="0" smtClean="0">
                <a:latin typeface="Arial Black" pitchFamily="34" charset="0"/>
              </a:rPr>
              <a:t>Project Title</a:t>
            </a:r>
            <a:r>
              <a:rPr lang="en-GB" sz="3200" dirty="0" smtClean="0">
                <a:latin typeface="Arial Black" pitchFamily="34" charset="0"/>
              </a:rPr>
              <a:t> </a:t>
            </a:r>
            <a:endParaRPr lang="en-US" sz="3200" dirty="0"/>
          </a:p>
        </p:txBody>
      </p:sp>
      <p:grpSp>
        <p:nvGrpSpPr>
          <p:cNvPr id="16" name="Group 15"/>
          <p:cNvGrpSpPr/>
          <p:nvPr/>
        </p:nvGrpSpPr>
        <p:grpSpPr>
          <a:xfrm>
            <a:off x="351906" y="3287792"/>
            <a:ext cx="9692640" cy="3293209"/>
            <a:chOff x="351906" y="3287792"/>
            <a:chExt cx="9692640" cy="3293209"/>
          </a:xfrm>
        </p:grpSpPr>
        <p:sp>
          <p:nvSpPr>
            <p:cNvPr id="7" name="TextBox 6"/>
            <p:cNvSpPr txBox="1"/>
            <p:nvPr/>
          </p:nvSpPr>
          <p:spPr>
            <a:xfrm>
              <a:off x="351906" y="3287792"/>
              <a:ext cx="9692640" cy="3293209"/>
            </a:xfrm>
            <a:prstGeom prst="rect">
              <a:avLst/>
            </a:prstGeom>
            <a:noFill/>
          </p:spPr>
          <p:txBody>
            <a:bodyPr wrap="square" rtlCol="0">
              <a:spAutoFit/>
            </a:bodyPr>
            <a:lstStyle/>
            <a:p>
              <a:r>
                <a:rPr lang="en-US" sz="4000" b="1" u="sng" dirty="0" smtClean="0">
                  <a:latin typeface="Calibri" pitchFamily="34" charset="0"/>
                  <a:cs typeface="Calibri" pitchFamily="34" charset="0"/>
                </a:rPr>
                <a:t>Name:- Neha Kumari</a:t>
              </a:r>
            </a:p>
            <a:p>
              <a:r>
                <a:rPr lang="en-US" sz="2000" b="1" dirty="0" smtClean="0">
                  <a:latin typeface="Calibri" pitchFamily="34" charset="0"/>
                  <a:cs typeface="Calibri" pitchFamily="34" charset="0"/>
                </a:rPr>
                <a:t>Father’s  Name:- Vidyalal Mahto</a:t>
              </a:r>
            </a:p>
            <a:p>
              <a:r>
                <a:rPr lang="en-US" sz="2000" b="1" dirty="0" smtClean="0">
                  <a:latin typeface="Calibri" pitchFamily="34" charset="0"/>
                  <a:cs typeface="Calibri" pitchFamily="34" charset="0"/>
                </a:rPr>
                <a:t>Mobile:- </a:t>
              </a:r>
              <a:r>
                <a:rPr lang="en-US" sz="2000" b="1" dirty="0" smtClean="0">
                  <a:latin typeface="Calibri" pitchFamily="34" charset="0"/>
                  <a:cs typeface="Calibri" pitchFamily="34" charset="0"/>
                  <a:hlinkClick r:id="rId3" action="ppaction://hlinkfile"/>
                </a:rPr>
                <a:t>+91 9263691287</a:t>
              </a:r>
              <a:endParaRPr lang="en-US" sz="2000" b="1" dirty="0" smtClean="0">
                <a:latin typeface="Calibri" pitchFamily="34" charset="0"/>
                <a:cs typeface="Calibri" pitchFamily="34" charset="0"/>
              </a:endParaRPr>
            </a:p>
            <a:p>
              <a:r>
                <a:rPr lang="en-US" sz="2000" b="1" dirty="0" smtClean="0">
                  <a:latin typeface="Calibri" pitchFamily="34" charset="0"/>
                  <a:cs typeface="Calibri" pitchFamily="34" charset="0"/>
                </a:rPr>
                <a:t>E-mail:- </a:t>
              </a:r>
              <a:r>
                <a:rPr lang="en-US" sz="2000" b="1" dirty="0" smtClean="0">
                  <a:latin typeface="Calibri" pitchFamily="34" charset="0"/>
                  <a:cs typeface="Calibri" pitchFamily="34" charset="0"/>
                  <a:hlinkClick r:id="rId4"/>
                </a:rPr>
                <a:t>nehakumari143mjh@gmail.com</a:t>
              </a:r>
              <a:endParaRPr lang="en-US" sz="2000" b="1" dirty="0" smtClean="0">
                <a:solidFill>
                  <a:srgbClr val="00B0F0"/>
                </a:solidFill>
                <a:latin typeface="Calibri" pitchFamily="34" charset="0"/>
                <a:cs typeface="Calibri" pitchFamily="34" charset="0"/>
              </a:endParaRPr>
            </a:p>
            <a:p>
              <a:r>
                <a:rPr lang="en-US" sz="2000" b="1" dirty="0" smtClean="0">
                  <a:latin typeface="Calibri" pitchFamily="34" charset="0"/>
                  <a:cs typeface="Calibri" pitchFamily="34" charset="0"/>
                </a:rPr>
                <a:t>University:- </a:t>
              </a:r>
              <a:r>
                <a:rPr lang="en-US" sz="2000" dirty="0" smtClean="0">
                  <a:latin typeface="Calibri" pitchFamily="34" charset="0"/>
                  <a:cs typeface="Calibri" pitchFamily="34" charset="0"/>
                </a:rPr>
                <a:t>Jagannath University jaipur</a:t>
              </a:r>
              <a:endParaRPr lang="en-US" sz="2000" b="1" dirty="0" smtClean="0">
                <a:latin typeface="Calibri" pitchFamily="34" charset="0"/>
                <a:cs typeface="Calibri" pitchFamily="34" charset="0"/>
              </a:endParaRPr>
            </a:p>
            <a:p>
              <a:r>
                <a:rPr lang="en-US" sz="2000" b="1" dirty="0" smtClean="0">
                  <a:latin typeface="Calibri" pitchFamily="34" charset="0"/>
                  <a:cs typeface="Calibri" pitchFamily="34" charset="0"/>
                </a:rPr>
                <a:t>Internship At:- </a:t>
              </a:r>
              <a:r>
                <a:rPr lang="en-US" sz="2000" dirty="0" smtClean="0">
                  <a:latin typeface="Calibri" pitchFamily="34" charset="0"/>
                  <a:cs typeface="Calibri" pitchFamily="34" charset="0"/>
                </a:rPr>
                <a:t>Connecting Dreams Foundation</a:t>
              </a:r>
              <a:endParaRPr lang="en-US" sz="2000" b="1" dirty="0" smtClean="0">
                <a:latin typeface="Calibri" pitchFamily="34" charset="0"/>
                <a:cs typeface="Calibri" pitchFamily="34" charset="0"/>
              </a:endParaRPr>
            </a:p>
            <a:p>
              <a:r>
                <a:rPr lang="en-US" sz="2000" b="1" dirty="0" smtClean="0">
                  <a:latin typeface="Calibri" pitchFamily="34" charset="0"/>
                  <a:cs typeface="Calibri" pitchFamily="34" charset="0"/>
                </a:rPr>
                <a:t>Internship Domain:- </a:t>
              </a:r>
              <a:r>
                <a:rPr lang="en-US" sz="2000" dirty="0" smtClean="0">
                  <a:latin typeface="Calibri" pitchFamily="34" charset="0"/>
                  <a:cs typeface="Calibri" pitchFamily="34" charset="0"/>
                </a:rPr>
                <a:t>Data  Analytics with AI-LLMS</a:t>
              </a:r>
            </a:p>
            <a:p>
              <a:r>
                <a:rPr lang="en-US" sz="2000" b="1" dirty="0" smtClean="0">
                  <a:latin typeface="Calibri" pitchFamily="34" charset="0"/>
                  <a:cs typeface="Calibri" pitchFamily="34" charset="0"/>
                </a:rPr>
                <a:t>AICTE ID:-</a:t>
              </a:r>
              <a:r>
                <a:rPr lang="en-US" sz="2000" dirty="0" smtClean="0">
                  <a:latin typeface="Calibri" pitchFamily="34" charset="0"/>
                  <a:cs typeface="Calibri" pitchFamily="34" charset="0"/>
                </a:rPr>
                <a:t> STU66d5e871a96921725294705</a:t>
              </a:r>
            </a:p>
            <a:p>
              <a:r>
                <a:rPr lang="en-US" sz="2800" b="1" dirty="0" smtClean="0">
                  <a:latin typeface="Calibri" pitchFamily="34" charset="0"/>
                  <a:cs typeface="Calibri" pitchFamily="34" charset="0"/>
                </a:rPr>
                <a:t>Note:- </a:t>
              </a:r>
              <a:r>
                <a:rPr lang="en-US" sz="1400" dirty="0" smtClean="0">
                  <a:latin typeface="Calibri" pitchFamily="34" charset="0"/>
                  <a:cs typeface="Calibri" pitchFamily="34" charset="0"/>
                </a:rPr>
                <a:t>I have  </a:t>
              </a:r>
              <a:r>
                <a:rPr lang="en-US" sz="1400" b="1" dirty="0" smtClean="0">
                  <a:latin typeface="Calibri" pitchFamily="34" charset="0"/>
                  <a:cs typeface="Calibri" pitchFamily="34" charset="0"/>
                </a:rPr>
                <a:t>not</a:t>
              </a:r>
              <a:r>
                <a:rPr lang="en-US" sz="1400" dirty="0" smtClean="0">
                  <a:latin typeface="Calibri" pitchFamily="34" charset="0"/>
                  <a:cs typeface="Calibri" pitchFamily="34" charset="0"/>
                </a:rPr>
                <a:t> received my </a:t>
              </a:r>
              <a:r>
                <a:rPr lang="en-US" sz="1400" b="1" dirty="0" smtClean="0">
                  <a:latin typeface="Calibri" pitchFamily="34" charset="0"/>
                  <a:cs typeface="Calibri" pitchFamily="34" charset="0"/>
                </a:rPr>
                <a:t>Internship offer </a:t>
              </a:r>
              <a:r>
                <a:rPr lang="en-US" sz="1400" dirty="0" smtClean="0">
                  <a:latin typeface="Calibri" pitchFamily="34" charset="0"/>
                  <a:cs typeface="Calibri" pitchFamily="34" charset="0"/>
                </a:rPr>
                <a:t>letter, so I’ve not </a:t>
              </a:r>
              <a:r>
                <a:rPr lang="en-US" sz="1400" b="1" dirty="0" smtClean="0">
                  <a:latin typeface="Calibri" pitchFamily="34" charset="0"/>
                  <a:cs typeface="Calibri" pitchFamily="34" charset="0"/>
                </a:rPr>
                <a:t>apply id </a:t>
              </a:r>
              <a:r>
                <a:rPr lang="en-US" sz="1400" dirty="0" smtClean="0">
                  <a:latin typeface="Calibri" pitchFamily="34" charset="0"/>
                  <a:cs typeface="Calibri" pitchFamily="34" charset="0"/>
                </a:rPr>
                <a:t>and </a:t>
              </a:r>
              <a:r>
                <a:rPr lang="en-US" sz="1400" b="1" dirty="0" smtClean="0">
                  <a:latin typeface="Calibri" pitchFamily="34" charset="0"/>
                  <a:cs typeface="Calibri" pitchFamily="34" charset="0"/>
                </a:rPr>
                <a:t>internship id</a:t>
              </a:r>
              <a:endParaRPr lang="en-US" sz="2000" b="1" dirty="0" smtClean="0">
                <a:latin typeface="Calibri" pitchFamily="34" charset="0"/>
                <a:cs typeface="Calibri" pitchFamily="34" charset="0"/>
              </a:endParaRPr>
            </a:p>
          </p:txBody>
        </p:sp>
        <p:pic>
          <p:nvPicPr>
            <p:cNvPr id="10" name="Picture 9" descr="Neha.jpg"/>
            <p:cNvPicPr>
              <a:picLocks noChangeAspect="1"/>
            </p:cNvPicPr>
            <p:nvPr/>
          </p:nvPicPr>
          <p:blipFill>
            <a:blip r:embed="rId5">
              <a:lum bright="20000" contrast="10000"/>
            </a:blip>
            <a:srcRect t="10101" r="68502" b="61414"/>
            <a:stretch>
              <a:fillRect/>
            </a:stretch>
          </p:blipFill>
          <p:spPr>
            <a:xfrm>
              <a:off x="7804848" y="3836960"/>
              <a:ext cx="1771639" cy="2215512"/>
            </a:xfrm>
            <a:prstGeom prst="rect">
              <a:avLst/>
            </a:prstGeom>
          </p:spPr>
        </p:pic>
      </p:grpSp>
    </p:spTree>
    <p:extLst>
      <p:ext uri="{BB962C8B-B14F-4D97-AF65-F5344CB8AC3E}">
        <p14:creationId xmlns=""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5122" name="Picture 2"/>
          <p:cNvPicPr>
            <a:picLocks noChangeAspect="1" noChangeArrowheads="1"/>
          </p:cNvPicPr>
          <p:nvPr/>
        </p:nvPicPr>
        <p:blipFill>
          <a:blip r:embed="rId2"/>
          <a:srcRect/>
          <a:stretch>
            <a:fillRect/>
          </a:stretch>
        </p:blipFill>
        <p:spPr bwMode="auto">
          <a:xfrm>
            <a:off x="5" y="0"/>
            <a:ext cx="8915395" cy="5257800"/>
          </a:xfrm>
          <a:prstGeom prst="rect">
            <a:avLst/>
          </a:prstGeom>
          <a:noFill/>
          <a:ln w="9525">
            <a:noFill/>
            <a:miter lim="800000"/>
            <a:headEnd/>
            <a:tailEnd/>
          </a:ln>
          <a:effectLst/>
        </p:spPr>
      </p:pic>
      <p:sp>
        <p:nvSpPr>
          <p:cNvPr id="7" name="TextBox 6"/>
          <p:cNvSpPr txBox="1"/>
          <p:nvPr/>
        </p:nvSpPr>
        <p:spPr>
          <a:xfrm>
            <a:off x="389467" y="5435600"/>
            <a:ext cx="9330266" cy="461665"/>
          </a:xfrm>
          <a:prstGeom prst="rect">
            <a:avLst/>
          </a:prstGeom>
          <a:noFill/>
        </p:spPr>
        <p:txBody>
          <a:bodyPr wrap="square" rtlCol="0">
            <a:spAutoFit/>
          </a:bodyPr>
          <a:lstStyle/>
          <a:p>
            <a:r>
              <a:rPr lang="en-US" sz="2400" dirty="0" smtClean="0"/>
              <a:t>This Bar graphs are shows State wise  Sales.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11</a:t>
            </a:fld>
            <a:endParaRPr lang="en-US" dirty="0"/>
          </a:p>
        </p:txBody>
      </p:sp>
      <p:sp>
        <p:nvSpPr>
          <p:cNvPr id="3" name="TextBox 2"/>
          <p:cNvSpPr txBox="1"/>
          <p:nvPr/>
        </p:nvSpPr>
        <p:spPr>
          <a:xfrm>
            <a:off x="756138" y="316523"/>
            <a:ext cx="4097216" cy="707886"/>
          </a:xfrm>
          <a:prstGeom prst="rect">
            <a:avLst/>
          </a:prstGeom>
          <a:noFill/>
        </p:spPr>
        <p:txBody>
          <a:bodyPr wrap="square" rtlCol="0">
            <a:spAutoFit/>
          </a:bodyPr>
          <a:lstStyle/>
          <a:p>
            <a:r>
              <a:rPr lang="en-US" sz="4000" b="1" dirty="0" smtClean="0">
                <a:latin typeface="Calibri" pitchFamily="34" charset="0"/>
                <a:cs typeface="Calibri" pitchFamily="34" charset="0"/>
              </a:rPr>
              <a:t>More Information</a:t>
            </a:r>
            <a:endParaRPr lang="en-US" sz="4000" b="1" dirty="0">
              <a:latin typeface="Calibri" pitchFamily="34" charset="0"/>
              <a:cs typeface="Calibri" pitchFamily="34" charset="0"/>
            </a:endParaRPr>
          </a:p>
        </p:txBody>
      </p:sp>
      <p:sp>
        <p:nvSpPr>
          <p:cNvPr id="4" name="TextBox 3"/>
          <p:cNvSpPr txBox="1"/>
          <p:nvPr/>
        </p:nvSpPr>
        <p:spPr>
          <a:xfrm>
            <a:off x="633046" y="1055077"/>
            <a:ext cx="8106508" cy="369332"/>
          </a:xfrm>
          <a:prstGeom prst="rect">
            <a:avLst/>
          </a:prstGeom>
          <a:noFill/>
        </p:spPr>
        <p:txBody>
          <a:bodyPr wrap="square" rtlCol="0">
            <a:spAutoFit/>
          </a:bodyPr>
          <a:lstStyle/>
          <a:p>
            <a:pPr>
              <a:buClr>
                <a:srgbClr val="FF0000"/>
              </a:buClr>
              <a:buFont typeface="Wingdings" pitchFamily="2" charset="2"/>
              <a:buChar char="q"/>
            </a:pPr>
            <a:endParaRPr lang="en-US" dirty="0"/>
          </a:p>
        </p:txBody>
      </p:sp>
      <p:sp>
        <p:nvSpPr>
          <p:cNvPr id="5" name="TextBox 4"/>
          <p:cNvSpPr txBox="1"/>
          <p:nvPr/>
        </p:nvSpPr>
        <p:spPr>
          <a:xfrm>
            <a:off x="910670" y="1440341"/>
            <a:ext cx="9050748" cy="4678204"/>
          </a:xfrm>
          <a:prstGeom prst="rect">
            <a:avLst/>
          </a:prstGeom>
          <a:noFill/>
        </p:spPr>
        <p:txBody>
          <a:bodyPr wrap="square" rtlCol="0">
            <a:spAutoFit/>
          </a:bodyPr>
          <a:lstStyle/>
          <a:p>
            <a:pPr>
              <a:buClr>
                <a:srgbClr val="FF0000"/>
              </a:buClr>
              <a:buFont typeface="Wingdings" pitchFamily="2" charset="2"/>
              <a:buChar char="q"/>
            </a:pPr>
            <a:r>
              <a:rPr lang="en-US" sz="2800" dirty="0" smtClean="0"/>
              <a:t>  GitHub Repository Link:-</a:t>
            </a:r>
          </a:p>
          <a:p>
            <a:pPr>
              <a:buClr>
                <a:srgbClr val="FF0000"/>
              </a:buClr>
            </a:pPr>
            <a:r>
              <a:rPr lang="en-US" sz="2800" dirty="0" smtClean="0"/>
              <a:t>		</a:t>
            </a:r>
            <a:r>
              <a:rPr lang="en-US" sz="2000" dirty="0" smtClean="0">
                <a:latin typeface="Calibri" pitchFamily="34" charset="0"/>
                <a:cs typeface="Calibri" pitchFamily="34" charset="0"/>
                <a:hlinkClick r:id="rId2"/>
              </a:rPr>
              <a:t>https://github.com/Neha926369/Superstore-DA.git </a:t>
            </a:r>
            <a:endParaRPr lang="en-US" dirty="0" smtClean="0">
              <a:latin typeface="Calibri" pitchFamily="34" charset="0"/>
              <a:cs typeface="Calibri" pitchFamily="34" charset="0"/>
            </a:endParaRPr>
          </a:p>
          <a:p>
            <a:pPr>
              <a:buClr>
                <a:srgbClr val="FF0000"/>
              </a:buClr>
            </a:pPr>
            <a:endParaRPr lang="en-US" sz="2800" dirty="0" smtClean="0"/>
          </a:p>
          <a:p>
            <a:pPr>
              <a:buClr>
                <a:srgbClr val="FF0000"/>
              </a:buClr>
              <a:buFont typeface="Wingdings" pitchFamily="2" charset="2"/>
              <a:buChar char="q"/>
            </a:pPr>
            <a:r>
              <a:rPr lang="en-US" sz="2800" dirty="0" smtClean="0"/>
              <a:t>  LinkedIn:-  </a:t>
            </a:r>
            <a:r>
              <a:rPr lang="en-US" dirty="0" smtClean="0">
                <a:latin typeface="Calibri" pitchFamily="34" charset="0"/>
                <a:cs typeface="Calibri" pitchFamily="34" charset="0"/>
                <a:hlinkClick r:id="rId3"/>
              </a:rPr>
              <a:t>https://www.linkedin.com/in/neha-kumari-965a51334?</a:t>
            </a:r>
            <a:r>
              <a:rPr lang="en-US" sz="2800" dirty="0" smtClean="0"/>
              <a:t> </a:t>
            </a:r>
          </a:p>
          <a:p>
            <a:pPr>
              <a:buClr>
                <a:srgbClr val="FF0000"/>
              </a:buClr>
            </a:pPr>
            <a:endParaRPr lang="en-US" sz="2800" dirty="0" smtClean="0"/>
          </a:p>
          <a:p>
            <a:pPr>
              <a:buClr>
                <a:srgbClr val="FF0000"/>
              </a:buClr>
            </a:pPr>
            <a:endParaRPr lang="en-US" dirty="0" smtClean="0"/>
          </a:p>
          <a:p>
            <a:pPr>
              <a:buClr>
                <a:srgbClr val="FF0000"/>
              </a:buClr>
            </a:pPr>
            <a:endParaRPr lang="en-US" sz="2800" dirty="0" smtClean="0"/>
          </a:p>
          <a:p>
            <a:pPr>
              <a:buClr>
                <a:srgbClr val="FF0000"/>
              </a:buClr>
            </a:pPr>
            <a:endParaRPr lang="en-US" sz="2800" dirty="0" smtClean="0"/>
          </a:p>
          <a:p>
            <a:pPr>
              <a:buClr>
                <a:srgbClr val="FF0000"/>
              </a:buClr>
            </a:pPr>
            <a:endParaRPr lang="en-US" sz="2800" dirty="0" smtClean="0"/>
          </a:p>
          <a:p>
            <a:pPr>
              <a:buClr>
                <a:srgbClr val="FF0000"/>
              </a:buClr>
            </a:pPr>
            <a:r>
              <a:rPr lang="en-US" sz="2800" dirty="0" smtClean="0"/>
              <a:t>	</a:t>
            </a:r>
          </a:p>
          <a:p>
            <a:pPr>
              <a:buClr>
                <a:srgbClr val="FF0000"/>
              </a:buClr>
            </a:pPr>
            <a:r>
              <a:rPr lang="en-US" sz="2800" dirty="0" smtClean="0"/>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a:extLst>
              <a:ext uri="{FF2B5EF4-FFF2-40B4-BE49-F238E27FC236}">
                <a16:creationId xmlns="" xmlns:a16="http://schemas.microsoft.com/office/drawing/2014/main" id="{97AB1F14-3A1E-4057-A473-9975BA59F012}"/>
              </a:ext>
            </a:extLst>
          </p:cNvPr>
          <p:cNvSpPr>
            <a:spLocks noGrp="1"/>
          </p:cNvSpPr>
          <p:nvPr>
            <p:ph type="body" sz="quarter" idx="13"/>
          </p:nvPr>
        </p:nvSpPr>
        <p:spPr>
          <a:xfrm>
            <a:off x="10052305" y="5679831"/>
            <a:ext cx="2139695" cy="1178169"/>
          </a:xfrm>
        </p:spPr>
        <p:txBody>
          <a:bodyPr>
            <a:normAutofit/>
          </a:bodyPr>
          <a:lstStyle/>
          <a:p>
            <a:r>
              <a:rPr lang="en-US" dirty="0" smtClean="0"/>
              <a:t>.</a:t>
            </a:r>
            <a:endParaRPr lang="en-US" dirty="0"/>
          </a:p>
        </p:txBody>
      </p:sp>
      <p:sp>
        <p:nvSpPr>
          <p:cNvPr id="17" name="Text Placeholder 28">
            <a:extLst>
              <a:ext uri="{FF2B5EF4-FFF2-40B4-BE49-F238E27FC236}">
                <a16:creationId xmlns=""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1" name="TextBox 10"/>
          <p:cNvSpPr txBox="1"/>
          <p:nvPr/>
        </p:nvSpPr>
        <p:spPr>
          <a:xfrm>
            <a:off x="414578" y="2503408"/>
            <a:ext cx="9961418" cy="2215991"/>
          </a:xfrm>
          <a:prstGeom prst="rect">
            <a:avLst/>
          </a:prstGeom>
          <a:noFill/>
          <a:ln>
            <a:noFill/>
          </a:ln>
          <a:effectLst>
            <a:outerShdw blurRad="76200" dir="18900000" sy="23000" kx="-1200000" algn="bl" rotWithShape="0">
              <a:prstClr val="black">
                <a:alpha val="20000"/>
              </a:prstClr>
            </a:outerShdw>
          </a:effectLst>
        </p:spPr>
        <p:txBody>
          <a:bodyPr wrap="square" rtlCol="0">
            <a:spAutoFit/>
          </a:bodyPr>
          <a:lstStyle/>
          <a:p>
            <a:pPr algn="ctr"/>
            <a:r>
              <a:rPr lang="en-US" sz="13800" b="1" dirty="0" smtClean="0">
                <a:ln w="19050">
                  <a:solidFill>
                    <a:srgbClr val="FF0000"/>
                  </a:solidFill>
                  <a:prstDash val="solid"/>
                </a:ln>
                <a:solidFill>
                  <a:schemeClr val="accent3"/>
                </a:solidFill>
                <a:effectLst>
                  <a:outerShdw blurRad="50000" dist="50800" dir="7500000" algn="tl">
                    <a:srgbClr val="000000">
                      <a:shade val="5000"/>
                      <a:alpha val="35000"/>
                    </a:srgbClr>
                  </a:outerShdw>
                </a:effectLst>
                <a:latin typeface="Algerian" pitchFamily="82" charset="0"/>
              </a:rPr>
              <a:t>Thank You</a:t>
            </a:r>
            <a:endParaRPr lang="en-US" sz="13800" b="1" dirty="0">
              <a:ln w="19050">
                <a:solidFill>
                  <a:srgbClr val="FF0000"/>
                </a:solidFill>
                <a:prstDash val="solid"/>
              </a:ln>
              <a:solidFill>
                <a:schemeClr val="accent3"/>
              </a:solidFill>
              <a:effectLst>
                <a:outerShdw blurRad="50000" dist="50800" dir="7500000" algn="tl">
                  <a:srgbClr val="000000">
                    <a:shade val="5000"/>
                    <a:alpha val="35000"/>
                  </a:srgbClr>
                </a:outerShdw>
              </a:effectLst>
              <a:latin typeface="Algerian" pitchFamily="82" charset="0"/>
            </a:endParaRPr>
          </a:p>
        </p:txBody>
      </p:sp>
    </p:spTree>
    <p:extLst>
      <p:ext uri="{BB962C8B-B14F-4D97-AF65-F5344CB8AC3E}">
        <p14:creationId xmlns=""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ppt_y</p:attrName>
                                        </p:attrNameLst>
                                      </p:cBhvr>
                                      <p:tavLst>
                                        <p:tav tm="0">
                                          <p:val>
                                            <p:strVal val="#ppt_y+#ppt_h*1.125000"/>
                                          </p:val>
                                        </p:tav>
                                        <p:tav tm="100000">
                                          <p:val>
                                            <p:strVal val="#ppt_y"/>
                                          </p:val>
                                        </p:tav>
                                      </p:tavLst>
                                    </p:anim>
                                    <p:animEffect transition="in" filter="wipe(up)">
                                      <p:cBhvr>
                                        <p:cTn id="8" dur="500"/>
                                        <p:tgtEl>
                                          <p:spTgt spid="1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1">
                                            <p:txEl>
                                              <p:pRg st="0" end="0"/>
                                            </p:txEl>
                                          </p:spTgt>
                                        </p:tgtEl>
                                        <p:attrNameLst>
                                          <p:attrName>style.visibility</p:attrName>
                                        </p:attrNameLst>
                                      </p:cBhvr>
                                      <p:to>
                                        <p:strVal val="visible"/>
                                      </p:to>
                                    </p:set>
                                    <p:anim calcmode="lin" valueType="num">
                                      <p:cBhvr additive="base">
                                        <p:cTn id="13"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nodePh="1">
                                  <p:stCondLst>
                                    <p:cond delay="0"/>
                                  </p:stCondLst>
                                  <p:endCondLst>
                                    <p:cond evt="begin" delay="0">
                                      <p:tn val="17"/>
                                    </p:cond>
                                  </p:end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p:tgtEl>
                                          <p:spTgt spid="20"/>
                                        </p:tgtEl>
                                        <p:attrNameLst>
                                          <p:attrName>ppt_y</p:attrName>
                                        </p:attrNameLst>
                                      </p:cBhvr>
                                      <p:tavLst>
                                        <p:tav tm="0">
                                          <p:val>
                                            <p:strVal val="#ppt_y+#ppt_h*1.125000"/>
                                          </p:val>
                                        </p:tav>
                                        <p:tav tm="100000">
                                          <p:val>
                                            <p:strVal val="#ppt_y"/>
                                          </p:val>
                                        </p:tav>
                                      </p:tavLst>
                                    </p:anim>
                                    <p:animEffect transition="in" filter="wipe(up)">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nodePh="1">
                                  <p:stCondLst>
                                    <p:cond delay="0"/>
                                  </p:stCondLst>
                                  <p:endCondLst>
                                    <p:cond evt="begin" delay="0">
                                      <p:tn val="23"/>
                                    </p:cond>
                                  </p:end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p:tgtEl>
                                          <p:spTgt spid="30"/>
                                        </p:tgtEl>
                                        <p:attrNameLst>
                                          <p:attrName>ppt_y</p:attrName>
                                        </p:attrNameLst>
                                      </p:cBhvr>
                                      <p:tavLst>
                                        <p:tav tm="0">
                                          <p:val>
                                            <p:strVal val="#ppt_y+#ppt_h*1.125000"/>
                                          </p:val>
                                        </p:tav>
                                        <p:tav tm="100000">
                                          <p:val>
                                            <p:strVal val="#ppt_y"/>
                                          </p:val>
                                        </p:tav>
                                      </p:tavLst>
                                    </p:anim>
                                    <p:animEffect transition="in" filter="wipe(up)">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nodePh="1">
                                  <p:stCondLst>
                                    <p:cond delay="0"/>
                                  </p:stCondLst>
                                  <p:endCondLst>
                                    <p:cond evt="begin" delay="0">
                                      <p:tn val="29"/>
                                    </p:cond>
                                  </p:end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p:tgtEl>
                                          <p:spTgt spid="23"/>
                                        </p:tgtEl>
                                        <p:attrNameLst>
                                          <p:attrName>ppt_y</p:attrName>
                                        </p:attrNameLst>
                                      </p:cBhvr>
                                      <p:tavLst>
                                        <p:tav tm="0">
                                          <p:val>
                                            <p:strVal val="#ppt_y+#ppt_h*1.125000"/>
                                          </p:val>
                                        </p:tav>
                                        <p:tav tm="100000">
                                          <p:val>
                                            <p:strVal val="#ppt_y"/>
                                          </p:val>
                                        </p:tav>
                                      </p:tavLst>
                                    </p:anim>
                                    <p:animEffect transition="in" filter="wipe(up)">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p:tgtEl>
                                          <p:spTgt spid="32"/>
                                        </p:tgtEl>
                                        <p:attrNameLst>
                                          <p:attrName>ppt_y</p:attrName>
                                        </p:attrNameLst>
                                      </p:cBhvr>
                                      <p:tavLst>
                                        <p:tav tm="0">
                                          <p:val>
                                            <p:strVal val="#ppt_y+#ppt_h*1.125000"/>
                                          </p:val>
                                        </p:tav>
                                        <p:tav tm="100000">
                                          <p:val>
                                            <p:strVal val="#ppt_y"/>
                                          </p:val>
                                        </p:tav>
                                      </p:tavLst>
                                    </p:anim>
                                    <p:animEffect transition="in" filter="wipe(up)">
                                      <p:cBhvr>
                                        <p:cTn id="3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C8FE02DE-D7B2-433D-BFE4-2F564022AD89}"/>
              </a:ext>
            </a:extLst>
          </p:cNvPr>
          <p:cNvPicPr>
            <a:picLocks noChangeAspect="1"/>
          </p:cNvPicPr>
          <p:nvPr/>
        </p:nvPicPr>
        <p:blipFill>
          <a:blip r:embed="rId2"/>
          <a:stretch>
            <a:fillRect/>
          </a:stretch>
        </p:blipFill>
        <p:spPr>
          <a:xfrm>
            <a:off x="8009539" y="2806144"/>
            <a:ext cx="2760758" cy="3264409"/>
          </a:xfrm>
          <a:prstGeom prst="rect">
            <a:avLst/>
          </a:prstGeom>
        </p:spPr>
      </p:pic>
      <p:pic>
        <p:nvPicPr>
          <p:cNvPr id="6" name="Picture 5">
            <a:extLst>
              <a:ext uri="{FF2B5EF4-FFF2-40B4-BE49-F238E27FC236}">
                <a16:creationId xmlns=""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
        <p:nvSpPr>
          <p:cNvPr id="7" name="TextBox 6"/>
          <p:cNvSpPr txBox="1"/>
          <p:nvPr/>
        </p:nvSpPr>
        <p:spPr>
          <a:xfrm>
            <a:off x="429491" y="498764"/>
            <a:ext cx="8035636" cy="769441"/>
          </a:xfrm>
          <a:prstGeom prst="rect">
            <a:avLst/>
          </a:prstGeom>
          <a:noFill/>
        </p:spPr>
        <p:txBody>
          <a:bodyPr wrap="square" rtlCol="0">
            <a:spAutoFit/>
          </a:bodyPr>
          <a:lstStyle/>
          <a:p>
            <a:r>
              <a:rPr lang="en-US" sz="4400" b="1" dirty="0" smtClean="0"/>
              <a:t>PROBLEM  STATEMENT</a:t>
            </a:r>
            <a:endParaRPr lang="en-US" sz="4400" b="1" dirty="0"/>
          </a:p>
        </p:txBody>
      </p:sp>
      <p:sp>
        <p:nvSpPr>
          <p:cNvPr id="8" name="TextBox 7"/>
          <p:cNvSpPr txBox="1"/>
          <p:nvPr/>
        </p:nvSpPr>
        <p:spPr>
          <a:xfrm>
            <a:off x="443345" y="1870364"/>
            <a:ext cx="8035637" cy="4524315"/>
          </a:xfrm>
          <a:prstGeom prst="rect">
            <a:avLst/>
          </a:prstGeom>
          <a:noFill/>
        </p:spPr>
        <p:txBody>
          <a:bodyPr wrap="square" rtlCol="0">
            <a:spAutoFit/>
          </a:bodyPr>
          <a:lstStyle/>
          <a:p>
            <a:pPr>
              <a:lnSpc>
                <a:spcPct val="150000"/>
              </a:lnSpc>
              <a:buFont typeface="Wingdings" pitchFamily="2" charset="2"/>
              <a:buChar char="§"/>
            </a:pPr>
            <a:r>
              <a:rPr lang="en-IN" sz="3200" dirty="0" smtClean="0">
                <a:latin typeface="Calibri" pitchFamily="34" charset="0"/>
                <a:cs typeface="Calibri" pitchFamily="34" charset="0"/>
              </a:rPr>
              <a:t> The data is very challenging and facing to</a:t>
            </a:r>
          </a:p>
          <a:p>
            <a:pPr>
              <a:lnSpc>
                <a:spcPct val="150000"/>
              </a:lnSpc>
            </a:pPr>
            <a:r>
              <a:rPr lang="en-IN" sz="3200" dirty="0" smtClean="0">
                <a:latin typeface="Calibri" pitchFamily="34" charset="0"/>
                <a:cs typeface="Calibri" pitchFamily="34" charset="0"/>
              </a:rPr>
              <a:t>   problems to load data.</a:t>
            </a:r>
          </a:p>
          <a:p>
            <a:pPr>
              <a:lnSpc>
                <a:spcPct val="150000"/>
              </a:lnSpc>
              <a:buFont typeface="Wingdings" pitchFamily="2" charset="2"/>
              <a:buChar char="§"/>
            </a:pPr>
            <a:r>
              <a:rPr lang="en-IN" sz="3200" dirty="0" smtClean="0">
                <a:latin typeface="Calibri" pitchFamily="34" charset="0"/>
                <a:cs typeface="Calibri" pitchFamily="34" charset="0"/>
              </a:rPr>
              <a:t> As a beginner, I was faced too many problems</a:t>
            </a:r>
          </a:p>
          <a:p>
            <a:pPr>
              <a:lnSpc>
                <a:spcPct val="150000"/>
              </a:lnSpc>
            </a:pPr>
            <a:r>
              <a:rPr lang="en-IN" sz="3200" dirty="0" smtClean="0">
                <a:latin typeface="Calibri" pitchFamily="34" charset="0"/>
                <a:cs typeface="Calibri" pitchFamily="34" charset="0"/>
              </a:rPr>
              <a:t>   during to analysis the data.</a:t>
            </a:r>
          </a:p>
          <a:p>
            <a:pPr>
              <a:lnSpc>
                <a:spcPct val="150000"/>
              </a:lnSpc>
              <a:buFont typeface="Wingdings" pitchFamily="2" charset="2"/>
              <a:buChar char="§"/>
            </a:pPr>
            <a:r>
              <a:rPr lang="en-IN" sz="3200" dirty="0" smtClean="0">
                <a:latin typeface="Calibri" pitchFamily="34" charset="0"/>
                <a:cs typeface="Calibri" pitchFamily="34" charset="0"/>
              </a:rPr>
              <a:t> Lack of Data-Driven and Decision-Making     </a:t>
            </a:r>
          </a:p>
          <a:p>
            <a:pPr>
              <a:lnSpc>
                <a:spcPct val="150000"/>
              </a:lnSpc>
            </a:pPr>
            <a:r>
              <a:rPr lang="en-IN" sz="3200" dirty="0" smtClean="0">
                <a:latin typeface="Calibri" pitchFamily="34" charset="0"/>
                <a:cs typeface="Calibri" pitchFamily="34" charset="0"/>
              </a:rPr>
              <a:t>   culture problems.</a:t>
            </a:r>
          </a:p>
        </p:txBody>
      </p:sp>
    </p:spTree>
    <p:extLst>
      <p:ext uri="{BB962C8B-B14F-4D97-AF65-F5344CB8AC3E}">
        <p14:creationId xmlns="" xmlns:p14="http://schemas.microsoft.com/office/powerpoint/2010/main" val="3098548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7" name="TextBox 6"/>
          <p:cNvSpPr txBox="1"/>
          <p:nvPr/>
        </p:nvSpPr>
        <p:spPr>
          <a:xfrm>
            <a:off x="457200" y="1828802"/>
            <a:ext cx="8811491" cy="4832092"/>
          </a:xfrm>
          <a:prstGeom prst="rect">
            <a:avLst/>
          </a:prstGeom>
          <a:noFill/>
        </p:spPr>
        <p:txBody>
          <a:bodyPr wrap="square" rtlCol="0">
            <a:spAutoFit/>
          </a:bodyPr>
          <a:lstStyle/>
          <a:p>
            <a:pPr algn="just"/>
            <a:r>
              <a:rPr lang="en-US" sz="2800" dirty="0" smtClean="0">
                <a:latin typeface="Calibri" pitchFamily="34" charset="0"/>
                <a:cs typeface="Calibri" pitchFamily="34" charset="0"/>
              </a:rPr>
              <a:t>This project involves analyzing sales data from a "Super Store" to gain insights into various aspects of its operations. The dataset includes  various information like this:- on shipping modes, customer segments, geographical locations, product categories, sales, discounts, and profits. Key areas of analysis may include identifying trends in sales performance, understanding profitability by region or product category, and examining the impact of discounts on profits. The goal is to provide a comprehensive overview of the store's operations to support decision-making and improve business strategies.</a:t>
            </a:r>
            <a:endParaRPr lang="en-US" sz="2800" dirty="0">
              <a:latin typeface="Calibri" pitchFamily="34" charset="0"/>
              <a:cs typeface="Calibri" pitchFamily="34" charset="0"/>
            </a:endParaRPr>
          </a:p>
        </p:txBody>
      </p:sp>
      <p:sp>
        <p:nvSpPr>
          <p:cNvPr id="8" name="TextBox 7"/>
          <p:cNvSpPr txBox="1"/>
          <p:nvPr/>
        </p:nvSpPr>
        <p:spPr>
          <a:xfrm>
            <a:off x="540326" y="415637"/>
            <a:ext cx="6470074" cy="707886"/>
          </a:xfrm>
          <a:prstGeom prst="rect">
            <a:avLst/>
          </a:prstGeom>
          <a:noFill/>
        </p:spPr>
        <p:txBody>
          <a:bodyPr wrap="square" rtlCol="0">
            <a:spAutoFit/>
          </a:bodyPr>
          <a:lstStyle/>
          <a:p>
            <a:r>
              <a:rPr lang="en-GB" sz="4000" b="1" dirty="0" smtClean="0"/>
              <a:t>Project Description</a:t>
            </a:r>
            <a:endParaRPr lang="en-US" sz="4400" b="1" dirty="0"/>
          </a:p>
        </p:txBody>
      </p:sp>
    </p:spTree>
    <p:extLst>
      <p:ext uri="{BB962C8B-B14F-4D97-AF65-F5344CB8AC3E}">
        <p14:creationId xmlns="" xmlns:p14="http://schemas.microsoft.com/office/powerpoint/2010/main" val="36967703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5" name="TextBox 4"/>
          <p:cNvSpPr txBox="1"/>
          <p:nvPr/>
        </p:nvSpPr>
        <p:spPr>
          <a:xfrm>
            <a:off x="817418" y="609600"/>
            <a:ext cx="8063345" cy="707886"/>
          </a:xfrm>
          <a:prstGeom prst="rect">
            <a:avLst/>
          </a:prstGeom>
          <a:noFill/>
        </p:spPr>
        <p:txBody>
          <a:bodyPr wrap="square" rtlCol="0">
            <a:spAutoFit/>
          </a:bodyPr>
          <a:lstStyle/>
          <a:p>
            <a:r>
              <a:rPr lang="en-US" sz="4000" b="1" dirty="0" smtClean="0"/>
              <a:t>WHO ARE THE END USERS?</a:t>
            </a:r>
            <a:endParaRPr lang="en-US" sz="4000" b="1" dirty="0"/>
          </a:p>
        </p:txBody>
      </p:sp>
      <p:sp>
        <p:nvSpPr>
          <p:cNvPr id="9" name="Text Placeholder 1">
            <a:extLst>
              <a:ext uri="{FF2B5EF4-FFF2-40B4-BE49-F238E27FC236}">
                <a16:creationId xmlns="" xmlns:a16="http://schemas.microsoft.com/office/drawing/2014/main" id="{664E3B60-2780-459A-8583-F095D5E7463A}"/>
              </a:ext>
            </a:extLst>
          </p:cNvPr>
          <p:cNvSpPr txBox="1">
            <a:spLocks/>
          </p:cNvSpPr>
          <p:nvPr/>
        </p:nvSpPr>
        <p:spPr>
          <a:xfrm>
            <a:off x="721359" y="1991360"/>
            <a:ext cx="7904481" cy="3990023"/>
          </a:xfrm>
          <a:prstGeom prst="rect">
            <a:avLst/>
          </a:prstGeom>
        </p:spPr>
        <p:txBody>
          <a:bodyPr vert="horz" lIns="91440" tIns="45720" rIns="91440" bIns="45720" rtlCol="0">
            <a:normAutofit lnSpcReduction="10000"/>
          </a:bodyPr>
          <a:lstStyle/>
          <a:p>
            <a:pPr marL="342900" marR="0" lvl="0" indent="-342900" algn="just" defTabSz="457200" rtl="0" eaLnBrk="1" fontAlgn="auto" latinLnBrk="0" hangingPunct="1">
              <a:lnSpc>
                <a:spcPct val="150000"/>
              </a:lnSpc>
              <a:spcBef>
                <a:spcPts val="1000"/>
              </a:spcBef>
              <a:spcAft>
                <a:spcPts val="0"/>
              </a:spcAft>
              <a:buClr>
                <a:schemeClr val="accent4"/>
              </a:buClr>
              <a:buSzPct val="80000"/>
              <a:buFont typeface="Wingdings" panose="05000000000000000000" pitchFamily="2" charset="2"/>
              <a:buChar char="§"/>
              <a:tabLst/>
              <a:defRPr/>
            </a:pPr>
            <a:r>
              <a:rPr kumimoji="0" lang="en-IN" sz="3200" b="0" i="0" u="none" strike="noStrike" kern="1200" cap="none" spc="0" normalizeH="0" baseline="0" noProof="0" dirty="0" smtClean="0">
                <a:ln>
                  <a:noFill/>
                </a:ln>
                <a:solidFill>
                  <a:schemeClr val="tx1">
                    <a:lumMod val="75000"/>
                    <a:lumOff val="25000"/>
                  </a:schemeClr>
                </a:solidFill>
                <a:effectLst/>
                <a:uLnTx/>
                <a:uFillTx/>
                <a:latin typeface="Calibri" pitchFamily="34" charset="0"/>
                <a:ea typeface="+mn-ea"/>
                <a:cs typeface="Calibri" pitchFamily="34" charset="0"/>
              </a:rPr>
              <a:t>The students who wants to learn  more about Data Analysis using AI-LLMS.</a:t>
            </a:r>
          </a:p>
          <a:p>
            <a:pPr marL="342900" marR="0" lvl="0" indent="-342900" algn="just" defTabSz="457200" rtl="0" eaLnBrk="1" fontAlgn="auto" latinLnBrk="0" hangingPunct="1">
              <a:lnSpc>
                <a:spcPct val="150000"/>
              </a:lnSpc>
              <a:spcBef>
                <a:spcPts val="1000"/>
              </a:spcBef>
              <a:spcAft>
                <a:spcPts val="0"/>
              </a:spcAft>
              <a:buClr>
                <a:schemeClr val="accent4"/>
              </a:buClr>
              <a:buSzPct val="80000"/>
              <a:buFont typeface="Wingdings" panose="05000000000000000000" pitchFamily="2" charset="2"/>
              <a:buChar char="§"/>
              <a:tabLst/>
              <a:defRPr/>
            </a:pPr>
            <a:r>
              <a:rPr kumimoji="0" lang="en-IN" sz="3200" b="0" i="0" u="none" strike="noStrike" kern="1200" cap="none" spc="0" normalizeH="0" baseline="0" noProof="0" dirty="0" smtClean="0">
                <a:ln>
                  <a:noFill/>
                </a:ln>
                <a:solidFill>
                  <a:schemeClr val="tx1">
                    <a:lumMod val="75000"/>
                    <a:lumOff val="25000"/>
                  </a:schemeClr>
                </a:solidFill>
                <a:effectLst/>
                <a:uLnTx/>
                <a:uFillTx/>
                <a:latin typeface="Calibri" pitchFamily="34" charset="0"/>
                <a:ea typeface="+mn-ea"/>
                <a:cs typeface="Calibri" pitchFamily="34" charset="0"/>
              </a:rPr>
              <a:t>This project, it will be helpful for them.</a:t>
            </a:r>
          </a:p>
          <a:p>
            <a:pPr marL="342900" marR="0" lvl="0" indent="-342900" algn="just" defTabSz="457200" rtl="0" eaLnBrk="1" fontAlgn="auto" latinLnBrk="0" hangingPunct="1">
              <a:lnSpc>
                <a:spcPct val="150000"/>
              </a:lnSpc>
              <a:spcBef>
                <a:spcPts val="1000"/>
              </a:spcBef>
              <a:spcAft>
                <a:spcPts val="0"/>
              </a:spcAft>
              <a:buClr>
                <a:schemeClr val="accent4"/>
              </a:buClr>
              <a:buSzPct val="80000"/>
              <a:buFont typeface="Wingdings" panose="05000000000000000000" pitchFamily="2" charset="2"/>
              <a:buChar char="§"/>
              <a:tabLst/>
              <a:defRPr/>
            </a:pPr>
            <a:r>
              <a:rPr kumimoji="0" lang="en-IN" sz="3200" b="0" i="0" u="none" strike="noStrike" kern="1200" cap="none" spc="0" normalizeH="0" baseline="0" noProof="0" dirty="0" smtClean="0">
                <a:ln>
                  <a:noFill/>
                </a:ln>
                <a:solidFill>
                  <a:schemeClr val="tx1">
                    <a:lumMod val="75000"/>
                    <a:lumOff val="25000"/>
                  </a:schemeClr>
                </a:solidFill>
                <a:effectLst/>
                <a:uLnTx/>
                <a:uFillTx/>
                <a:latin typeface="Calibri" pitchFamily="34" charset="0"/>
                <a:ea typeface="+mn-ea"/>
                <a:cs typeface="Calibri" pitchFamily="34" charset="0"/>
              </a:rPr>
              <a:t>In this project, clearly described about graphs and  other functionality.</a:t>
            </a:r>
            <a:endParaRPr kumimoji="0" lang="en-IN" sz="3600" b="0" i="0" u="none" strike="noStrike" kern="1200" cap="none" spc="0" normalizeH="0" baseline="0" noProof="0" dirty="0">
              <a:ln>
                <a:noFill/>
              </a:ln>
              <a:solidFill>
                <a:schemeClr val="tx1">
                  <a:lumMod val="75000"/>
                  <a:lumOff val="25000"/>
                </a:schemeClr>
              </a:solidFill>
              <a:effectLst/>
              <a:uLnTx/>
              <a:uFillTx/>
              <a:latin typeface="Calibri" pitchFamily="34" charset="0"/>
              <a:ea typeface="+mn-ea"/>
              <a:cs typeface="Calibri" pitchFamily="34" charset="0"/>
            </a:endParaRPr>
          </a:p>
        </p:txBody>
      </p:sp>
    </p:spTree>
    <p:extLst>
      <p:ext uri="{BB962C8B-B14F-4D97-AF65-F5344CB8AC3E}">
        <p14:creationId xmlns=""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fade">
                                      <p:cBhvr>
                                        <p:cTn id="21" dur="1000"/>
                                        <p:tgtEl>
                                          <p:spTgt spid="9">
                                            <p:txEl>
                                              <p:pRg st="2" end="2"/>
                                            </p:txEl>
                                          </p:spTgt>
                                        </p:tgtEl>
                                      </p:cBhvr>
                                    </p:animEffect>
                                    <p:anim calcmode="lin" valueType="num">
                                      <p:cBhvr>
                                        <p:cTn id="22"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8" name="TextBox 7"/>
          <p:cNvSpPr txBox="1"/>
          <p:nvPr/>
        </p:nvSpPr>
        <p:spPr>
          <a:xfrm>
            <a:off x="983673" y="554182"/>
            <a:ext cx="4765963" cy="707886"/>
          </a:xfrm>
          <a:prstGeom prst="rect">
            <a:avLst/>
          </a:prstGeom>
          <a:noFill/>
        </p:spPr>
        <p:txBody>
          <a:bodyPr wrap="square" rtlCol="0">
            <a:spAutoFit/>
          </a:bodyPr>
          <a:lstStyle/>
          <a:p>
            <a:r>
              <a:rPr lang="en-US" sz="4000" b="1" dirty="0" smtClean="0"/>
              <a:t>Technology Used</a:t>
            </a:r>
            <a:endParaRPr lang="en-US" sz="4000" b="1" dirty="0"/>
          </a:p>
        </p:txBody>
      </p:sp>
      <p:sp>
        <p:nvSpPr>
          <p:cNvPr id="13" name="Text Placeholder 6">
            <a:extLst>
              <a:ext uri="{FF2B5EF4-FFF2-40B4-BE49-F238E27FC236}">
                <a16:creationId xmlns="" xmlns:a16="http://schemas.microsoft.com/office/drawing/2014/main" id="{B21C28F5-3CA3-4B78-B5C9-550C00BB3174}"/>
              </a:ext>
            </a:extLst>
          </p:cNvPr>
          <p:cNvSpPr txBox="1">
            <a:spLocks/>
          </p:cNvSpPr>
          <p:nvPr/>
        </p:nvSpPr>
        <p:spPr>
          <a:xfrm>
            <a:off x="252072" y="1377142"/>
            <a:ext cx="9027702" cy="5243448"/>
          </a:xfrm>
          <a:prstGeom prst="rect">
            <a:avLst/>
          </a:prstGeom>
        </p:spPr>
        <p:txBody>
          <a:bodyPr vert="horz" lIns="91440" tIns="45720" rIns="91440" bIns="45720" rtlCol="0">
            <a:normAutofit/>
          </a:bodyPr>
          <a:lstStyle/>
          <a:p>
            <a:pPr marL="742950" marR="0" lvl="1" indent="-285750" algn="l" defTabSz="457200" rtl="0" eaLnBrk="1" fontAlgn="auto" latinLnBrk="0" hangingPunct="1">
              <a:lnSpc>
                <a:spcPct val="150000"/>
              </a:lnSpc>
              <a:spcBef>
                <a:spcPts val="1000"/>
              </a:spcBef>
              <a:spcAft>
                <a:spcPts val="0"/>
              </a:spcAft>
              <a:buClr>
                <a:schemeClr val="accent4"/>
              </a:buClr>
              <a:buSzPct val="80000"/>
              <a:buFont typeface="Wingdings" panose="05000000000000000000" pitchFamily="2" charset="2"/>
              <a:buChar char="§"/>
              <a:tabLst/>
              <a:defRPr/>
            </a:pPr>
            <a:r>
              <a:rPr kumimoji="0" lang="en-IN"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Programming Language:-Python</a:t>
            </a:r>
          </a:p>
          <a:p>
            <a:pPr marL="742950" marR="0" lvl="1" indent="-285750" algn="l" defTabSz="457200" rtl="0" eaLnBrk="1" fontAlgn="auto" latinLnBrk="0" hangingPunct="1">
              <a:lnSpc>
                <a:spcPct val="150000"/>
              </a:lnSpc>
              <a:spcBef>
                <a:spcPts val="1000"/>
              </a:spcBef>
              <a:spcAft>
                <a:spcPts val="0"/>
              </a:spcAft>
              <a:buClr>
                <a:schemeClr val="accent4"/>
              </a:buClr>
              <a:buSzPct val="80000"/>
              <a:buFont typeface="Wingdings" panose="05000000000000000000" pitchFamily="2" charset="2"/>
              <a:buChar char="§"/>
              <a:tabLst/>
              <a:defRPr/>
            </a:pPr>
            <a:r>
              <a:rPr kumimoji="0" lang="en-IN"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IDE:- Visual Studio Code</a:t>
            </a:r>
          </a:p>
          <a:p>
            <a:pPr marL="742950" marR="0" lvl="1" indent="-285750" algn="l" defTabSz="457200" rtl="0" eaLnBrk="1" fontAlgn="auto" latinLnBrk="0" hangingPunct="1">
              <a:lnSpc>
                <a:spcPct val="150000"/>
              </a:lnSpc>
              <a:spcBef>
                <a:spcPts val="1000"/>
              </a:spcBef>
              <a:spcAft>
                <a:spcPts val="0"/>
              </a:spcAft>
              <a:buClr>
                <a:schemeClr val="accent4"/>
              </a:buClr>
              <a:buSzPct val="80000"/>
              <a:buFont typeface="Wingdings" panose="05000000000000000000" pitchFamily="2" charset="2"/>
              <a:buChar char="§"/>
              <a:tabLst/>
              <a:defRPr/>
            </a:pPr>
            <a:r>
              <a:rPr kumimoji="0" lang="en-IN" sz="24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Environments:- Jupiter Notebook/Google Colab (any one)</a:t>
            </a:r>
          </a:p>
          <a:p>
            <a:pPr marL="742950" marR="0" lvl="1" indent="-285750" algn="l" defTabSz="457200" rtl="0" eaLnBrk="1" fontAlgn="auto" latinLnBrk="0" hangingPunct="1">
              <a:lnSpc>
                <a:spcPct val="150000"/>
              </a:lnSpc>
              <a:spcBef>
                <a:spcPts val="1000"/>
              </a:spcBef>
              <a:spcAft>
                <a:spcPts val="0"/>
              </a:spcAft>
              <a:buClr>
                <a:schemeClr val="accent4"/>
              </a:buClr>
              <a:buSzPct val="80000"/>
              <a:buFont typeface="Wingdings" panose="05000000000000000000" pitchFamily="2" charset="2"/>
              <a:buChar char="§"/>
              <a:tabLst/>
              <a:defRPr/>
            </a:pPr>
            <a:endParaRPr kumimoji="0" lang="en-IN" sz="24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extLst>
      <p:ext uri="{BB962C8B-B14F-4D97-AF65-F5344CB8AC3E}">
        <p14:creationId xmlns=""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1000"/>
                                        <p:tgtEl>
                                          <p:spTgt spid="13">
                                            <p:txEl>
                                              <p:pRg st="1" end="1"/>
                                            </p:txEl>
                                          </p:spTgt>
                                        </p:tgtEl>
                                      </p:cBhvr>
                                    </p:animEffect>
                                    <p:anim calcmode="lin" valueType="num">
                                      <p:cBhvr>
                                        <p:cTn id="13"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1000"/>
                                        <p:tgtEl>
                                          <p:spTgt spid="13">
                                            <p:txEl>
                                              <p:pRg st="2" end="2"/>
                                            </p:txEl>
                                          </p:spTgt>
                                        </p:tgtEl>
                                      </p:cBhvr>
                                    </p:animEffect>
                                    <p:anim calcmode="lin" valueType="num">
                                      <p:cBhvr>
                                        <p:cTn id="18"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7" name="Text Placeholder 30">
            <a:extLst>
              <a:ext uri="{FF2B5EF4-FFF2-40B4-BE49-F238E27FC236}">
                <a16:creationId xmlns=""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xmlns="" val="tx"/>
                    </a:ext>
                  </a:extLst>
                </a:hlinkClick>
              </a:rPr>
              <a:t>Demo Link</a:t>
            </a:r>
            <a:endParaRPr lang="en-IN" b="0" u="sng" dirty="0">
              <a:solidFill>
                <a:srgbClr val="0070C0"/>
              </a:solidFill>
            </a:endParaRPr>
          </a:p>
        </p:txBody>
      </p:sp>
      <p:pic>
        <p:nvPicPr>
          <p:cNvPr id="1027" name="Picture 3"/>
          <p:cNvPicPr>
            <a:picLocks noChangeAspect="1" noChangeArrowheads="1"/>
          </p:cNvPicPr>
          <p:nvPr/>
        </p:nvPicPr>
        <p:blipFill>
          <a:blip r:embed="rId4"/>
          <a:srcRect/>
          <a:stretch>
            <a:fillRect/>
          </a:stretch>
        </p:blipFill>
        <p:spPr bwMode="auto">
          <a:xfrm>
            <a:off x="5497015" y="986752"/>
            <a:ext cx="5204852" cy="3711539"/>
          </a:xfrm>
          <a:prstGeom prst="rect">
            <a:avLst/>
          </a:prstGeom>
          <a:noFill/>
          <a:ln w="9525">
            <a:noFill/>
            <a:miter lim="800000"/>
            <a:headEnd/>
            <a:tailEnd/>
          </a:ln>
          <a:effectLst/>
        </p:spPr>
      </p:pic>
      <p:sp>
        <p:nvSpPr>
          <p:cNvPr id="11" name="TextBox 10"/>
          <p:cNvSpPr txBox="1"/>
          <p:nvPr/>
        </p:nvSpPr>
        <p:spPr>
          <a:xfrm>
            <a:off x="568036" y="290945"/>
            <a:ext cx="4253346" cy="830997"/>
          </a:xfrm>
          <a:prstGeom prst="rect">
            <a:avLst/>
          </a:prstGeom>
          <a:noFill/>
        </p:spPr>
        <p:txBody>
          <a:bodyPr wrap="square" rtlCol="0">
            <a:spAutoFit/>
          </a:bodyPr>
          <a:lstStyle/>
          <a:p>
            <a:r>
              <a:rPr lang="en-GB" sz="4800" b="1" dirty="0" smtClean="0"/>
              <a:t>RESULTS </a:t>
            </a:r>
            <a:endParaRPr lang="en-US" sz="4800" b="1" dirty="0"/>
          </a:p>
        </p:txBody>
      </p:sp>
      <p:grpSp>
        <p:nvGrpSpPr>
          <p:cNvPr id="15" name="Group 14"/>
          <p:cNvGrpSpPr/>
          <p:nvPr/>
        </p:nvGrpSpPr>
        <p:grpSpPr>
          <a:xfrm>
            <a:off x="389467" y="4809068"/>
            <a:ext cx="9330266" cy="1088197"/>
            <a:chOff x="389467" y="4809068"/>
            <a:chExt cx="9330266" cy="1088197"/>
          </a:xfrm>
        </p:grpSpPr>
        <p:sp>
          <p:nvSpPr>
            <p:cNvPr id="12" name="TextBox 11"/>
            <p:cNvSpPr txBox="1"/>
            <p:nvPr/>
          </p:nvSpPr>
          <p:spPr>
            <a:xfrm>
              <a:off x="7230533" y="4826000"/>
              <a:ext cx="2319867" cy="400110"/>
            </a:xfrm>
            <a:prstGeom prst="rect">
              <a:avLst/>
            </a:prstGeom>
            <a:noFill/>
          </p:spPr>
          <p:txBody>
            <a:bodyPr wrap="square" rtlCol="0">
              <a:spAutoFit/>
            </a:bodyPr>
            <a:lstStyle/>
            <a:p>
              <a:pPr algn="ctr"/>
              <a:r>
                <a:rPr lang="en-US" sz="2000" u="sng" dirty="0" smtClean="0">
                  <a:solidFill>
                    <a:srgbClr val="002060"/>
                  </a:solidFill>
                  <a:latin typeface="Calibri" pitchFamily="34" charset="0"/>
                  <a:cs typeface="Calibri" pitchFamily="34" charset="0"/>
                </a:rPr>
                <a:t>Profit</a:t>
              </a:r>
              <a:endParaRPr lang="en-US" sz="2000" u="sng" dirty="0">
                <a:solidFill>
                  <a:srgbClr val="002060"/>
                </a:solidFill>
                <a:latin typeface="Calibri" pitchFamily="34" charset="0"/>
                <a:cs typeface="Calibri" pitchFamily="34" charset="0"/>
              </a:endParaRPr>
            </a:p>
          </p:txBody>
        </p:sp>
        <p:sp>
          <p:nvSpPr>
            <p:cNvPr id="13" name="TextBox 12"/>
            <p:cNvSpPr txBox="1"/>
            <p:nvPr/>
          </p:nvSpPr>
          <p:spPr>
            <a:xfrm>
              <a:off x="1710266" y="4809068"/>
              <a:ext cx="2319867" cy="400110"/>
            </a:xfrm>
            <a:prstGeom prst="rect">
              <a:avLst/>
            </a:prstGeom>
            <a:noFill/>
          </p:spPr>
          <p:txBody>
            <a:bodyPr wrap="square" rtlCol="0">
              <a:spAutoFit/>
            </a:bodyPr>
            <a:lstStyle/>
            <a:p>
              <a:pPr algn="ctr"/>
              <a:r>
                <a:rPr lang="en-US" sz="2000" u="sng" dirty="0" smtClean="0">
                  <a:latin typeface="Calibri" pitchFamily="34" charset="0"/>
                  <a:cs typeface="Calibri" pitchFamily="34" charset="0"/>
                </a:rPr>
                <a:t>Sales</a:t>
              </a:r>
              <a:endParaRPr lang="en-US" sz="2000" u="sng" dirty="0">
                <a:latin typeface="Calibri" pitchFamily="34" charset="0"/>
                <a:cs typeface="Calibri" pitchFamily="34" charset="0"/>
              </a:endParaRPr>
            </a:p>
          </p:txBody>
        </p:sp>
        <p:sp>
          <p:nvSpPr>
            <p:cNvPr id="14" name="TextBox 13"/>
            <p:cNvSpPr txBox="1"/>
            <p:nvPr/>
          </p:nvSpPr>
          <p:spPr>
            <a:xfrm>
              <a:off x="389467" y="5435600"/>
              <a:ext cx="9330266" cy="461665"/>
            </a:xfrm>
            <a:prstGeom prst="rect">
              <a:avLst/>
            </a:prstGeom>
            <a:noFill/>
          </p:spPr>
          <p:txBody>
            <a:bodyPr wrap="square" rtlCol="0">
              <a:spAutoFit/>
            </a:bodyPr>
            <a:lstStyle/>
            <a:p>
              <a:r>
                <a:rPr lang="en-US" sz="2400" dirty="0" smtClean="0"/>
                <a:t>Both of this Bar graphs are shows Region wise  Sales and Profit</a:t>
              </a:r>
              <a:endParaRPr lang="en-US" sz="2400" dirty="0"/>
            </a:p>
          </p:txBody>
        </p:sp>
      </p:grpSp>
      <p:pic>
        <p:nvPicPr>
          <p:cNvPr id="1028" name="Picture 4"/>
          <p:cNvPicPr>
            <a:picLocks noChangeAspect="1" noChangeArrowheads="1"/>
          </p:cNvPicPr>
          <p:nvPr/>
        </p:nvPicPr>
        <p:blipFill>
          <a:blip r:embed="rId5"/>
          <a:srcRect/>
          <a:stretch>
            <a:fillRect/>
          </a:stretch>
        </p:blipFill>
        <p:spPr bwMode="auto">
          <a:xfrm>
            <a:off x="0" y="958322"/>
            <a:ext cx="5317067" cy="3783012"/>
          </a:xfrm>
          <a:prstGeom prst="rect">
            <a:avLst/>
          </a:prstGeom>
          <a:noFill/>
          <a:ln w="9525">
            <a:noFill/>
            <a:miter lim="800000"/>
            <a:headEnd/>
            <a:tailEnd/>
          </a:ln>
          <a:effectLst/>
        </p:spPr>
      </p:pic>
    </p:spTree>
    <p:extLst>
      <p:ext uri="{BB962C8B-B14F-4D97-AF65-F5344CB8AC3E}">
        <p14:creationId xmlns=""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 y="-1"/>
            <a:ext cx="5084395" cy="4835769"/>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lum/>
          </a:blip>
          <a:stretch>
            <a:fillRect/>
          </a:stretch>
        </p:blipFill>
        <p:spPr bwMode="auto">
          <a:xfrm>
            <a:off x="5548212" y="0"/>
            <a:ext cx="5112467" cy="4712677"/>
          </a:xfrm>
          <a:prstGeom prst="rect">
            <a:avLst/>
          </a:prstGeom>
          <a:noFill/>
          <a:ln>
            <a:noFill/>
          </a:ln>
        </p:spPr>
      </p:pic>
      <p:grpSp>
        <p:nvGrpSpPr>
          <p:cNvPr id="8" name="Group 7"/>
          <p:cNvGrpSpPr/>
          <p:nvPr/>
        </p:nvGrpSpPr>
        <p:grpSpPr>
          <a:xfrm>
            <a:off x="389467" y="4809068"/>
            <a:ext cx="9330266" cy="1457529"/>
            <a:chOff x="389467" y="4809068"/>
            <a:chExt cx="9330266" cy="1457529"/>
          </a:xfrm>
        </p:grpSpPr>
        <p:sp>
          <p:nvSpPr>
            <p:cNvPr id="9" name="TextBox 8"/>
            <p:cNvSpPr txBox="1"/>
            <p:nvPr/>
          </p:nvSpPr>
          <p:spPr>
            <a:xfrm>
              <a:off x="7230533" y="4826000"/>
              <a:ext cx="2319867" cy="400110"/>
            </a:xfrm>
            <a:prstGeom prst="rect">
              <a:avLst/>
            </a:prstGeom>
            <a:noFill/>
          </p:spPr>
          <p:txBody>
            <a:bodyPr wrap="square" rtlCol="0">
              <a:spAutoFit/>
            </a:bodyPr>
            <a:lstStyle/>
            <a:p>
              <a:pPr algn="ctr"/>
              <a:r>
                <a:rPr lang="en-US" sz="2000" u="sng" dirty="0" smtClean="0">
                  <a:solidFill>
                    <a:srgbClr val="002060"/>
                  </a:solidFill>
                  <a:latin typeface="Calibri" pitchFamily="34" charset="0"/>
                  <a:cs typeface="Calibri" pitchFamily="34" charset="0"/>
                </a:rPr>
                <a:t>Profit</a:t>
              </a:r>
              <a:endParaRPr lang="en-US" sz="2000" u="sng" dirty="0">
                <a:solidFill>
                  <a:srgbClr val="002060"/>
                </a:solidFill>
                <a:latin typeface="Calibri" pitchFamily="34" charset="0"/>
                <a:cs typeface="Calibri" pitchFamily="34" charset="0"/>
              </a:endParaRPr>
            </a:p>
          </p:txBody>
        </p:sp>
        <p:sp>
          <p:nvSpPr>
            <p:cNvPr id="10" name="TextBox 9"/>
            <p:cNvSpPr txBox="1"/>
            <p:nvPr/>
          </p:nvSpPr>
          <p:spPr>
            <a:xfrm>
              <a:off x="1710266" y="4809068"/>
              <a:ext cx="2319867" cy="400110"/>
            </a:xfrm>
            <a:prstGeom prst="rect">
              <a:avLst/>
            </a:prstGeom>
            <a:noFill/>
          </p:spPr>
          <p:txBody>
            <a:bodyPr wrap="square" rtlCol="0">
              <a:spAutoFit/>
            </a:bodyPr>
            <a:lstStyle/>
            <a:p>
              <a:pPr algn="ctr"/>
              <a:r>
                <a:rPr lang="en-US" sz="2000" u="sng" dirty="0" smtClean="0">
                  <a:latin typeface="Calibri" pitchFamily="34" charset="0"/>
                  <a:cs typeface="Calibri" pitchFamily="34" charset="0"/>
                </a:rPr>
                <a:t>Sales</a:t>
              </a:r>
              <a:endParaRPr lang="en-US" sz="2000" u="sng" dirty="0">
                <a:latin typeface="Calibri" pitchFamily="34" charset="0"/>
                <a:cs typeface="Calibri" pitchFamily="34" charset="0"/>
              </a:endParaRPr>
            </a:p>
          </p:txBody>
        </p:sp>
        <p:sp>
          <p:nvSpPr>
            <p:cNvPr id="11" name="TextBox 10"/>
            <p:cNvSpPr txBox="1"/>
            <p:nvPr/>
          </p:nvSpPr>
          <p:spPr>
            <a:xfrm>
              <a:off x="389467" y="5435600"/>
              <a:ext cx="9330266" cy="830997"/>
            </a:xfrm>
            <a:prstGeom prst="rect">
              <a:avLst/>
            </a:prstGeom>
            <a:noFill/>
          </p:spPr>
          <p:txBody>
            <a:bodyPr wrap="square" rtlCol="0">
              <a:spAutoFit/>
            </a:bodyPr>
            <a:lstStyle/>
            <a:p>
              <a:r>
                <a:rPr lang="en-US" sz="2400" dirty="0" smtClean="0"/>
                <a:t>Both of this Pie graphs are shows Region wise how much Sales and Profit in (%age)</a:t>
              </a:r>
              <a:endParaRPr lang="en-US" sz="2400" dirty="0"/>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3" name="Picture 4"/>
          <p:cNvPicPr>
            <a:picLocks noChangeAspect="1" noChangeArrowheads="1"/>
          </p:cNvPicPr>
          <p:nvPr/>
        </p:nvPicPr>
        <p:blipFill>
          <a:blip r:embed="rId2"/>
          <a:srcRect/>
          <a:stretch>
            <a:fillRect/>
          </a:stretch>
        </p:blipFill>
        <p:spPr bwMode="auto">
          <a:xfrm>
            <a:off x="0" y="221672"/>
            <a:ext cx="5292969" cy="4718545"/>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a:srcRect/>
          <a:stretch>
            <a:fillRect/>
          </a:stretch>
        </p:blipFill>
        <p:spPr bwMode="auto">
          <a:xfrm>
            <a:off x="5434247" y="298939"/>
            <a:ext cx="5282031" cy="4642338"/>
          </a:xfrm>
          <a:prstGeom prst="rect">
            <a:avLst/>
          </a:prstGeom>
          <a:noFill/>
          <a:ln w="9525">
            <a:noFill/>
            <a:miter lim="800000"/>
            <a:headEnd/>
            <a:tailEnd/>
          </a:ln>
          <a:effectLst/>
        </p:spPr>
      </p:pic>
      <p:grpSp>
        <p:nvGrpSpPr>
          <p:cNvPr id="5" name="Group 4"/>
          <p:cNvGrpSpPr/>
          <p:nvPr/>
        </p:nvGrpSpPr>
        <p:grpSpPr>
          <a:xfrm>
            <a:off x="389467" y="4809068"/>
            <a:ext cx="9330266" cy="1088197"/>
            <a:chOff x="389467" y="4809068"/>
            <a:chExt cx="9330266" cy="1088197"/>
          </a:xfrm>
        </p:grpSpPr>
        <p:sp>
          <p:nvSpPr>
            <p:cNvPr id="6" name="TextBox 5"/>
            <p:cNvSpPr txBox="1"/>
            <p:nvPr/>
          </p:nvSpPr>
          <p:spPr>
            <a:xfrm>
              <a:off x="7230533" y="4826000"/>
              <a:ext cx="2319867" cy="400110"/>
            </a:xfrm>
            <a:prstGeom prst="rect">
              <a:avLst/>
            </a:prstGeom>
            <a:noFill/>
          </p:spPr>
          <p:txBody>
            <a:bodyPr wrap="square" rtlCol="0">
              <a:spAutoFit/>
            </a:bodyPr>
            <a:lstStyle/>
            <a:p>
              <a:pPr algn="ctr"/>
              <a:r>
                <a:rPr lang="en-US" sz="2000" u="sng" dirty="0" smtClean="0">
                  <a:solidFill>
                    <a:srgbClr val="002060"/>
                  </a:solidFill>
                  <a:latin typeface="Calibri" pitchFamily="34" charset="0"/>
                  <a:cs typeface="Calibri" pitchFamily="34" charset="0"/>
                </a:rPr>
                <a:t>Profit</a:t>
              </a:r>
              <a:endParaRPr lang="en-US" sz="2000" u="sng" dirty="0">
                <a:solidFill>
                  <a:srgbClr val="002060"/>
                </a:solidFill>
                <a:latin typeface="Calibri" pitchFamily="34" charset="0"/>
                <a:cs typeface="Calibri" pitchFamily="34" charset="0"/>
              </a:endParaRPr>
            </a:p>
          </p:txBody>
        </p:sp>
        <p:sp>
          <p:nvSpPr>
            <p:cNvPr id="7" name="TextBox 6"/>
            <p:cNvSpPr txBox="1"/>
            <p:nvPr/>
          </p:nvSpPr>
          <p:spPr>
            <a:xfrm>
              <a:off x="1710266" y="4809068"/>
              <a:ext cx="2319867" cy="400110"/>
            </a:xfrm>
            <a:prstGeom prst="rect">
              <a:avLst/>
            </a:prstGeom>
            <a:noFill/>
          </p:spPr>
          <p:txBody>
            <a:bodyPr wrap="square" rtlCol="0">
              <a:spAutoFit/>
            </a:bodyPr>
            <a:lstStyle/>
            <a:p>
              <a:pPr algn="ctr"/>
              <a:r>
                <a:rPr lang="en-US" sz="2000" u="sng" dirty="0" smtClean="0">
                  <a:latin typeface="Calibri" pitchFamily="34" charset="0"/>
                  <a:cs typeface="Calibri" pitchFamily="34" charset="0"/>
                </a:rPr>
                <a:t>Sales</a:t>
              </a:r>
              <a:endParaRPr lang="en-US" sz="2000" u="sng" dirty="0">
                <a:latin typeface="Calibri" pitchFamily="34" charset="0"/>
                <a:cs typeface="Calibri" pitchFamily="34" charset="0"/>
              </a:endParaRPr>
            </a:p>
          </p:txBody>
        </p:sp>
        <p:sp>
          <p:nvSpPr>
            <p:cNvPr id="8" name="TextBox 7"/>
            <p:cNvSpPr txBox="1"/>
            <p:nvPr/>
          </p:nvSpPr>
          <p:spPr>
            <a:xfrm>
              <a:off x="389467" y="5435600"/>
              <a:ext cx="9330266" cy="461665"/>
            </a:xfrm>
            <a:prstGeom prst="rect">
              <a:avLst/>
            </a:prstGeom>
            <a:noFill/>
          </p:spPr>
          <p:txBody>
            <a:bodyPr wrap="square" rtlCol="0">
              <a:spAutoFit/>
            </a:bodyPr>
            <a:lstStyle/>
            <a:p>
              <a:r>
                <a:rPr lang="en-US" sz="2400" dirty="0" smtClean="0"/>
                <a:t>Both of this Bar graphs are shows Segment wise  Sales and Profit</a:t>
              </a:r>
              <a:endParaRPr lang="en-US" sz="2400" dirty="0"/>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4098" name="Picture 2"/>
          <p:cNvPicPr>
            <a:picLocks noChangeAspect="1" noChangeArrowheads="1"/>
          </p:cNvPicPr>
          <p:nvPr/>
        </p:nvPicPr>
        <p:blipFill>
          <a:blip r:embed="rId2"/>
          <a:srcRect/>
          <a:stretch>
            <a:fillRect/>
          </a:stretch>
        </p:blipFill>
        <p:spPr bwMode="auto">
          <a:xfrm>
            <a:off x="-1" y="290945"/>
            <a:ext cx="5240215" cy="4732513"/>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5555738" y="290946"/>
            <a:ext cx="5227101" cy="4720669"/>
          </a:xfrm>
          <a:prstGeom prst="rect">
            <a:avLst/>
          </a:prstGeom>
          <a:noFill/>
          <a:ln w="9525">
            <a:noFill/>
            <a:miter lim="800000"/>
            <a:headEnd/>
            <a:tailEnd/>
          </a:ln>
          <a:effectLst/>
        </p:spPr>
      </p:pic>
      <p:grpSp>
        <p:nvGrpSpPr>
          <p:cNvPr id="5" name="Group 4"/>
          <p:cNvGrpSpPr/>
          <p:nvPr/>
        </p:nvGrpSpPr>
        <p:grpSpPr>
          <a:xfrm>
            <a:off x="389467" y="4931507"/>
            <a:ext cx="9330266" cy="965758"/>
            <a:chOff x="389467" y="4931507"/>
            <a:chExt cx="9330266" cy="965758"/>
          </a:xfrm>
        </p:grpSpPr>
        <p:sp>
          <p:nvSpPr>
            <p:cNvPr id="6" name="TextBox 5"/>
            <p:cNvSpPr txBox="1"/>
            <p:nvPr/>
          </p:nvSpPr>
          <p:spPr>
            <a:xfrm>
              <a:off x="7230533" y="4931507"/>
              <a:ext cx="2319867" cy="400110"/>
            </a:xfrm>
            <a:prstGeom prst="rect">
              <a:avLst/>
            </a:prstGeom>
            <a:noFill/>
          </p:spPr>
          <p:txBody>
            <a:bodyPr wrap="square" rtlCol="0">
              <a:spAutoFit/>
            </a:bodyPr>
            <a:lstStyle/>
            <a:p>
              <a:pPr algn="ctr"/>
              <a:r>
                <a:rPr lang="en-US" sz="2000" u="sng" dirty="0" smtClean="0">
                  <a:solidFill>
                    <a:srgbClr val="002060"/>
                  </a:solidFill>
                  <a:latin typeface="Calibri" pitchFamily="34" charset="0"/>
                  <a:cs typeface="Calibri" pitchFamily="34" charset="0"/>
                </a:rPr>
                <a:t>Profit</a:t>
              </a:r>
              <a:endParaRPr lang="en-US" sz="2000" u="sng" dirty="0">
                <a:solidFill>
                  <a:srgbClr val="002060"/>
                </a:solidFill>
                <a:latin typeface="Calibri" pitchFamily="34" charset="0"/>
                <a:cs typeface="Calibri" pitchFamily="34" charset="0"/>
              </a:endParaRPr>
            </a:p>
          </p:txBody>
        </p:sp>
        <p:sp>
          <p:nvSpPr>
            <p:cNvPr id="7" name="TextBox 6"/>
            <p:cNvSpPr txBox="1"/>
            <p:nvPr/>
          </p:nvSpPr>
          <p:spPr>
            <a:xfrm>
              <a:off x="1710266" y="4932160"/>
              <a:ext cx="2319867" cy="400110"/>
            </a:xfrm>
            <a:prstGeom prst="rect">
              <a:avLst/>
            </a:prstGeom>
            <a:noFill/>
          </p:spPr>
          <p:txBody>
            <a:bodyPr wrap="square" rtlCol="0">
              <a:spAutoFit/>
            </a:bodyPr>
            <a:lstStyle/>
            <a:p>
              <a:pPr algn="ctr"/>
              <a:r>
                <a:rPr lang="en-US" sz="2000" u="sng" dirty="0" smtClean="0">
                  <a:latin typeface="Calibri" pitchFamily="34" charset="0"/>
                  <a:cs typeface="Calibri" pitchFamily="34" charset="0"/>
                </a:rPr>
                <a:t>Sales</a:t>
              </a:r>
              <a:endParaRPr lang="en-US" sz="2000" u="sng" dirty="0">
                <a:latin typeface="Calibri" pitchFamily="34" charset="0"/>
                <a:cs typeface="Calibri" pitchFamily="34" charset="0"/>
              </a:endParaRPr>
            </a:p>
          </p:txBody>
        </p:sp>
        <p:sp>
          <p:nvSpPr>
            <p:cNvPr id="8" name="TextBox 7"/>
            <p:cNvSpPr txBox="1"/>
            <p:nvPr/>
          </p:nvSpPr>
          <p:spPr>
            <a:xfrm>
              <a:off x="389467" y="5435600"/>
              <a:ext cx="9330266" cy="461665"/>
            </a:xfrm>
            <a:prstGeom prst="rect">
              <a:avLst/>
            </a:prstGeom>
            <a:noFill/>
          </p:spPr>
          <p:txBody>
            <a:bodyPr wrap="square" rtlCol="0">
              <a:spAutoFit/>
            </a:bodyPr>
            <a:lstStyle/>
            <a:p>
              <a:r>
                <a:rPr lang="en-US" sz="2400" dirty="0" smtClean="0"/>
                <a:t>Both of this Bar graphs are shows Category wise Sales and Profit</a:t>
              </a:r>
              <a:endParaRPr lang="en-US" sz="2400" dirty="0"/>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978</TotalTime>
  <Words>363</Words>
  <Application>Microsoft Office PowerPoint</Application>
  <PresentationFormat>Custom</PresentationFormat>
  <Paragraphs>64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lenovo</cp:lastModifiedBy>
  <cp:revision>166</cp:revision>
  <dcterms:created xsi:type="dcterms:W3CDTF">2021-07-11T13:13:15Z</dcterms:created>
  <dcterms:modified xsi:type="dcterms:W3CDTF">2024-10-26T04:34:03Z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