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PT Sans Narrow" panose="020B0604020202020204" charset="0"/>
      <p:regular r:id="rId13"/>
      <p:bold r:id="rId14"/>
    </p:embeddedFont>
    <p:embeddedFont>
      <p:font typeface="Roboto" panose="02000000000000000000" pitchFamily="2" charset="0"/>
      <p:regular r:id="rId15"/>
      <p:bold r:id="rId16"/>
      <p:italic r:id="rId17"/>
    </p:embeddedFont>
    <p:embeddedFont>
      <p:font typeface="Roboto Medium" panose="02000000000000000000" pitchFamily="2" charset="0"/>
      <p:regular r:id="rId18"/>
      <p:italic r:id="rId19"/>
    </p:embeddedFont>
    <p:embeddedFont>
      <p:font typeface="Playfair Display" panose="00000500000000000000" pitchFamily="2" charset="0"/>
      <p:regular r:id="rId20"/>
      <p:bold r:id="rId21"/>
      <p:italic r:id="rId22"/>
      <p:boldItalic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79765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653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28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7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45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3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Hello hello mike testing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are you doing?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am fine.</a:t>
            </a:r>
            <a:br>
              <a:rPr lang="en"/>
            </a:br>
            <a:r>
              <a:rPr lang="en"/>
              <a:t>Lol srijal.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Who wrote lol srijal?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75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733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789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986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41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400"/>
            </a:lvl1pPr>
            <a:lvl2pPr lvl="1" algn="ctr" rtl="0">
              <a:spcBef>
                <a:spcPts val="0"/>
              </a:spcBef>
              <a:buSzPct val="100000"/>
              <a:defRPr sz="5400"/>
            </a:lvl2pPr>
            <a:lvl3pPr lvl="2" algn="ctr" rtl="0">
              <a:spcBef>
                <a:spcPts val="0"/>
              </a:spcBef>
              <a:buSzPct val="100000"/>
              <a:defRPr sz="5400"/>
            </a:lvl3pPr>
            <a:lvl4pPr lvl="3" algn="ctr" rtl="0">
              <a:spcBef>
                <a:spcPts val="0"/>
              </a:spcBef>
              <a:buSzPct val="100000"/>
              <a:defRPr sz="5400"/>
            </a:lvl4pPr>
            <a:lvl5pPr lvl="4" algn="ctr" rtl="0">
              <a:spcBef>
                <a:spcPts val="0"/>
              </a:spcBef>
              <a:buSzPct val="100000"/>
              <a:defRPr sz="5400"/>
            </a:lvl5pPr>
            <a:lvl6pPr lvl="5" algn="ctr" rtl="0">
              <a:spcBef>
                <a:spcPts val="0"/>
              </a:spcBef>
              <a:buSzPct val="100000"/>
              <a:defRPr sz="5400"/>
            </a:lvl6pPr>
            <a:lvl7pPr lvl="6" algn="ctr" rtl="0">
              <a:spcBef>
                <a:spcPts val="0"/>
              </a:spcBef>
              <a:buSzPct val="100000"/>
              <a:defRPr sz="5400"/>
            </a:lvl7pPr>
            <a:lvl8pPr lvl="7" algn="ctr" rtl="0">
              <a:spcBef>
                <a:spcPts val="0"/>
              </a:spcBef>
              <a:buSzPct val="100000"/>
              <a:defRPr sz="5400"/>
            </a:lvl8pPr>
            <a:lvl9pPr lvl="8" algn="ctr" rtl="0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18150" y="1426650"/>
            <a:ext cx="8571300" cy="2290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500" dirty="0" smtClean="0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STUDY    </a:t>
            </a:r>
            <a:br>
              <a:rPr lang="en" sz="8500" dirty="0" smtClean="0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en" sz="8500" dirty="0" smtClean="0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 sz="8500" dirty="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ON ITEL</a:t>
            </a:r>
          </a:p>
        </p:txBody>
      </p:sp>
      <p:grpSp>
        <p:nvGrpSpPr>
          <p:cNvPr id="67" name="Shape 67"/>
          <p:cNvGrpSpPr/>
          <p:nvPr/>
        </p:nvGrpSpPr>
        <p:grpSpPr>
          <a:xfrm>
            <a:off x="7133170" y="3025005"/>
            <a:ext cx="1469543" cy="1469543"/>
            <a:chOff x="5941025" y="3634400"/>
            <a:chExt cx="467650" cy="467650"/>
          </a:xfrm>
        </p:grpSpPr>
        <p:sp>
          <p:nvSpPr>
            <p:cNvPr id="68" name="Shape 6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" name="Shape 74"/>
          <p:cNvGrpSpPr/>
          <p:nvPr/>
        </p:nvGrpSpPr>
        <p:grpSpPr>
          <a:xfrm>
            <a:off x="7133186" y="2865762"/>
            <a:ext cx="272402" cy="257318"/>
            <a:chOff x="5964175" y="4329750"/>
            <a:chExt cx="421350" cy="421350"/>
          </a:xfrm>
        </p:grpSpPr>
        <p:sp>
          <p:nvSpPr>
            <p:cNvPr id="75" name="Shape 75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2548687" y="428535"/>
            <a:ext cx="2288700" cy="22887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2910399" y="2426264"/>
            <a:ext cx="2288700" cy="22887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164251" y="428541"/>
            <a:ext cx="2288700" cy="22887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306611" y="1631674"/>
            <a:ext cx="2288700" cy="22887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1730850" y="1616600"/>
            <a:ext cx="5682300" cy="117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</a:t>
            </a:r>
          </a:p>
        </p:txBody>
      </p:sp>
      <p:cxnSp>
        <p:nvCxnSpPr>
          <p:cNvPr id="183" name="Shape 183"/>
          <p:cNvCxnSpPr/>
          <p:nvPr/>
        </p:nvCxnSpPr>
        <p:spPr>
          <a:xfrm rot="10800000" flipH="1">
            <a:off x="1987950" y="2780050"/>
            <a:ext cx="5008800" cy="1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Overview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3605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600" dirty="0" smtClean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About Itel</a:t>
            </a:r>
            <a:endParaRPr lang="en" sz="1600" dirty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/>
              <a:sym typeface="Roboto Medium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Objectives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Topic Summary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Analysis of Questions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Findings</a:t>
            </a:r>
          </a:p>
          <a:p>
            <a:pPr marL="457200" lvl="0" indent="-330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Conclusion</a:t>
            </a:r>
          </a:p>
        </p:txBody>
      </p:sp>
      <p:sp>
        <p:nvSpPr>
          <p:cNvPr id="83" name="Shape 83"/>
          <p:cNvSpPr/>
          <p:nvPr/>
        </p:nvSpPr>
        <p:spPr>
          <a:xfrm>
            <a:off x="7371599" y="897122"/>
            <a:ext cx="1772400" cy="16617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4" name="Shape 84"/>
          <p:cNvGrpSpPr/>
          <p:nvPr/>
        </p:nvGrpSpPr>
        <p:grpSpPr>
          <a:xfrm>
            <a:off x="7911786" y="1430686"/>
            <a:ext cx="692022" cy="594575"/>
            <a:chOff x="3269900" y="3064500"/>
            <a:chExt cx="432325" cy="263075"/>
          </a:xfrm>
        </p:grpSpPr>
        <p:sp>
          <p:nvSpPr>
            <p:cNvPr id="85" name="Shape 85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solidFill>
              <a:srgbClr val="000000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86" name="Shape 8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solidFill>
              <a:srgbClr val="000000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87" name="Shape 8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solidFill>
              <a:srgbClr val="000000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88" name="Shape 88"/>
          <p:cNvSpPr/>
          <p:nvPr/>
        </p:nvSpPr>
        <p:spPr>
          <a:xfrm>
            <a:off x="7458999" y="-857385"/>
            <a:ext cx="2288700" cy="22887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-334875" y="-760560"/>
            <a:ext cx="2288700" cy="22887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dirty="0" smtClean="0">
                <a:latin typeface="Playfair Display"/>
                <a:ea typeface="Playfair Display"/>
                <a:cs typeface="Playfair Display"/>
                <a:sym typeface="Playfair Display"/>
              </a:rPr>
              <a:t>About Itel</a:t>
            </a:r>
            <a:endParaRPr lang="en"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506496" y="1668327"/>
            <a:ext cx="7543800" cy="1905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Founded on 2012, started service on 13 </a:t>
            </a:r>
            <a:r>
              <a:rPr lang="en-AU" sz="16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July, </a:t>
            </a:r>
            <a:r>
              <a:rPr lang="en-AU" sz="1600" dirty="0" smtClean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2014.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Previously known as </a:t>
            </a:r>
            <a:r>
              <a:rPr lang="en-AU" sz="1600" dirty="0" err="1" smtClean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Otel</a:t>
            </a:r>
            <a:r>
              <a:rPr lang="en-AU" sz="1600" dirty="0" smtClean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later changed to </a:t>
            </a:r>
            <a:r>
              <a:rPr lang="en-AU" sz="1600" dirty="0" err="1" smtClean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Itel</a:t>
            </a:r>
            <a:r>
              <a:rPr lang="en-AU" sz="1600" dirty="0" smtClean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30-40 </a:t>
            </a:r>
            <a:r>
              <a:rPr lang="en-AU" sz="1600" smtClean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thousand subscribers.</a:t>
            </a:r>
            <a:endParaRPr lang="en-AU" sz="1600" dirty="0" smtClean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/>
              <a:sym typeface="Open Sans"/>
            </a:endParaRP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Service from east </a:t>
            </a:r>
            <a:r>
              <a:rPr lang="en-AU" sz="16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AU" sz="1600" dirty="0" err="1" smtClean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Kakarbhitta</a:t>
            </a:r>
            <a:r>
              <a:rPr lang="en-AU" sz="16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up-to West (</a:t>
            </a:r>
            <a:r>
              <a:rPr lang="en-AU" sz="1600" dirty="0" err="1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Butwal</a:t>
            </a:r>
            <a:r>
              <a:rPr lang="en-AU" sz="1600" dirty="0" smtClean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25-30 branches established.</a:t>
            </a:r>
          </a:p>
          <a:p>
            <a:pPr lvl="0" algn="just">
              <a:lnSpc>
                <a:spcPct val="115000"/>
              </a:lnSpc>
            </a:pPr>
            <a:endParaRPr lang="en-AU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7" name="Shape 97"/>
          <p:cNvSpPr/>
          <p:nvPr/>
        </p:nvSpPr>
        <p:spPr>
          <a:xfrm>
            <a:off x="8364349" y="3337964"/>
            <a:ext cx="2288700" cy="22887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158549" y="3894489"/>
            <a:ext cx="2288700" cy="22887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Objective of the Study</a:t>
            </a:r>
            <a:r>
              <a:rPr lang="en" sz="4800"/>
              <a:t>	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413275"/>
            <a:ext cx="8520600" cy="206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Font typeface="Roboto Medium"/>
              <a:buAutoNum type="alphaUcPeriod"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To relate the managerial theories so far acquired with the practical aspect.</a:t>
            </a:r>
          </a:p>
          <a:p>
            <a:pPr marL="457200" lvl="0" indent="-330200" rtl="0">
              <a:spcBef>
                <a:spcPts val="0"/>
              </a:spcBef>
              <a:buSzPct val="100000"/>
              <a:buFont typeface="Roboto Medium"/>
              <a:buAutoNum type="alphaUcPeriod"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To gain the knowledge of </a:t>
            </a:r>
          </a:p>
          <a:p>
            <a:pPr marL="914400" lvl="1" indent="-228600" rtl="0">
              <a:spcBef>
                <a:spcPts val="0"/>
              </a:spcBef>
              <a:buFont typeface="Roboto Medium"/>
              <a:buAutoNum type="alphaLcPeriod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Structure of the organization</a:t>
            </a:r>
          </a:p>
          <a:p>
            <a:pPr marL="914400" lvl="1" indent="-228600" rtl="0">
              <a:spcBef>
                <a:spcPts val="0"/>
              </a:spcBef>
              <a:buFont typeface="Roboto Medium"/>
              <a:buAutoNum type="alphaLcPeriod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The different levels of management</a:t>
            </a:r>
          </a:p>
          <a:p>
            <a:pPr marL="914400" lvl="1" indent="-228600" rtl="0">
              <a:spcBef>
                <a:spcPts val="0"/>
              </a:spcBef>
              <a:buFont typeface="Roboto Medium"/>
              <a:buAutoNum type="alphaLcPeriod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The acts and policies related managerial issues of the management</a:t>
            </a:r>
          </a:p>
          <a:p>
            <a:pPr marL="914400" lvl="1" indent="-228600" rtl="0">
              <a:spcBef>
                <a:spcPts val="0"/>
              </a:spcBef>
              <a:buFont typeface="Roboto Medium"/>
              <a:buAutoNum type="alphaLcPeriod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The ISP in Nepal. </a:t>
            </a:r>
          </a:p>
        </p:txBody>
      </p:sp>
      <p:sp>
        <p:nvSpPr>
          <p:cNvPr id="106" name="Shape 106"/>
          <p:cNvSpPr/>
          <p:nvPr/>
        </p:nvSpPr>
        <p:spPr>
          <a:xfrm>
            <a:off x="6999325" y="2907550"/>
            <a:ext cx="2064600" cy="2064599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7" name="Shape 107"/>
          <p:cNvGrpSpPr/>
          <p:nvPr/>
        </p:nvGrpSpPr>
        <p:grpSpPr>
          <a:xfrm>
            <a:off x="7516042" y="3498377"/>
            <a:ext cx="1031148" cy="882954"/>
            <a:chOff x="1934025" y="1001650"/>
            <a:chExt cx="415300" cy="355600"/>
          </a:xfrm>
        </p:grpSpPr>
        <p:sp>
          <p:nvSpPr>
            <p:cNvPr id="108" name="Shape 10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7483799" y="-877560"/>
            <a:ext cx="2288700" cy="22887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7636199" y="477589"/>
            <a:ext cx="2288700" cy="22887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-273650" y="-1005485"/>
            <a:ext cx="2288700" cy="22887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0" name="Shape 120"/>
          <p:cNvGrpSpPr/>
          <p:nvPr/>
        </p:nvGrpSpPr>
        <p:grpSpPr>
          <a:xfrm>
            <a:off x="8003802" y="1341985"/>
            <a:ext cx="1075045" cy="1074983"/>
            <a:chOff x="1923675" y="1633650"/>
            <a:chExt cx="436000" cy="435975"/>
          </a:xfrm>
        </p:grpSpPr>
        <p:sp>
          <p:nvSpPr>
            <p:cNvPr id="121" name="Shape 12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32847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Executive Summary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63757" y="1184989"/>
            <a:ext cx="8657400" cy="32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4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Formed in partnership 5 years ago and started its service 2 years ago.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4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Started their service from Kathmandu with 40 members.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4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Present coverage from Kakarbhitta to Butwal. 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4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Has 25-30 branches.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4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Continuously forming new plans and strategies.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4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Has been motivating and encouraging.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4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Goal is to provide service to every people. 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4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Some of the challenges :</a:t>
            </a:r>
            <a:br>
              <a:rPr lang="en" sz="14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</a:br>
            <a:r>
              <a:rPr lang="en" sz="14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i. Recruiting low level staff.</a:t>
            </a:r>
            <a:br>
              <a:rPr lang="en" sz="14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</a:br>
            <a:r>
              <a:rPr lang="en" sz="14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ii.Improving customer service.</a:t>
            </a:r>
            <a:br>
              <a:rPr lang="en" sz="14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</a:br>
            <a:r>
              <a:rPr lang="en" sz="14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iiii.Decentralization of power.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7415749" y="2530464"/>
            <a:ext cx="2288700" cy="22887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695774" y="-286985"/>
            <a:ext cx="2288700" cy="22887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7110924" y="344389"/>
            <a:ext cx="2288700" cy="22887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Analysis of Questions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699" y="1511250"/>
            <a:ext cx="6091800" cy="33079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600" dirty="0" smtClean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Does </a:t>
            </a:r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your company organize any social service?</a:t>
            </a:r>
          </a:p>
          <a:p>
            <a:pPr marL="457200" lvl="0" indent="-330200" rtl="0">
              <a:lnSpc>
                <a:spcPct val="100000"/>
              </a:lnSpc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As a General Manager how do you motivate your employees to work better in company?</a:t>
            </a:r>
          </a:p>
          <a:p>
            <a:pPr marL="457200" lvl="0" indent="-330200" rtl="0">
              <a:lnSpc>
                <a:spcPct val="100000"/>
              </a:lnSpc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Is  company’s power decentralized?</a:t>
            </a:r>
          </a:p>
          <a:p>
            <a:pPr marL="457200" lvl="0" indent="-330200" rtl="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What plans did you made before starting this company?</a:t>
            </a:r>
          </a:p>
          <a:p>
            <a:pPr marL="457200" lvl="0" indent="-330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What are your strategy to compete with other top ISP’s like World link and Vianet ?</a:t>
            </a:r>
          </a:p>
          <a:p>
            <a:pPr marL="457200" lvl="0" indent="-330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How many sectors are there now and were the sectors separated from the beginning?</a:t>
            </a:r>
          </a:p>
          <a:p>
            <a:pPr lvl="0" rtl="0">
              <a:lnSpc>
                <a:spcPct val="100000"/>
              </a:lnSpc>
              <a:spcAft>
                <a:spcPts val="1000"/>
              </a:spcAft>
              <a:buNone/>
            </a:pPr>
            <a:endParaRPr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endParaRPr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9" name="Shape 139" descr="kalya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425" y="1266325"/>
            <a:ext cx="2428875" cy="280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6119962" y="4188875"/>
            <a:ext cx="2995800" cy="54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Kalyan Thapa,General Manager</a:t>
            </a:r>
            <a:br>
              <a:rPr lang="en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Itel communication pvt. ltd. </a:t>
            </a:r>
            <a:r>
              <a:rPr lang="en"/>
              <a:t/>
            </a:r>
            <a:br>
              <a:rPr lang="en"/>
            </a:br>
            <a:endParaRPr lang="en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32248" y="549203"/>
            <a:ext cx="8520600" cy="328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 smtClean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How </a:t>
            </a:r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do you plan?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How do you motivate the person who has not been able to work properly?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How do you take action? Do you change the branch that is not functioning properly?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How do you manage to provide the new training to employees?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Any message for young students?</a:t>
            </a:r>
          </a:p>
        </p:txBody>
      </p:sp>
      <p:sp>
        <p:nvSpPr>
          <p:cNvPr id="147" name="Shape 147"/>
          <p:cNvSpPr/>
          <p:nvPr/>
        </p:nvSpPr>
        <p:spPr>
          <a:xfrm>
            <a:off x="8274349" y="2658914"/>
            <a:ext cx="2288700" cy="22887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7165349" y="3619589"/>
            <a:ext cx="2288700" cy="22887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476375" y="-865435"/>
            <a:ext cx="2288700" cy="22887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7196699" y="2952739"/>
            <a:ext cx="2288700" cy="22887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334800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Findings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437775"/>
            <a:ext cx="8520600" cy="251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The Top Level managers did many surveys to find out what people needs.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Currently coverage of Itel’s service ranges from Kakarbhitta(East) to Butwal(West).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Currently there are 13-14 sectors which includes sub-departments of Marketing department, Accounting department, Technical department and other sectors like admin, HR and so on.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Giving other services like TV’s channel and telephone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Power is centralized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Provide sponsorship in the sports as CSR.</a:t>
            </a:r>
          </a:p>
        </p:txBody>
      </p:sp>
      <p:grpSp>
        <p:nvGrpSpPr>
          <p:cNvPr id="158" name="Shape 158"/>
          <p:cNvGrpSpPr/>
          <p:nvPr/>
        </p:nvGrpSpPr>
        <p:grpSpPr>
          <a:xfrm>
            <a:off x="7786382" y="3530807"/>
            <a:ext cx="1109338" cy="1132588"/>
            <a:chOff x="3951850" y="2985350"/>
            <a:chExt cx="407950" cy="416500"/>
          </a:xfrm>
        </p:grpSpPr>
        <p:sp>
          <p:nvSpPr>
            <p:cNvPr id="159" name="Shape 15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Conclusions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645975"/>
            <a:ext cx="8520600" cy="201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Itel is in progressive phase and also providing customer with effective services.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It has been carrying out various social corporate responsibility.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It conducts various programs to motivate and enhance the skills of its employee.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  <a:cs typeface="Roboto Medium"/>
                <a:sym typeface="Roboto Medium"/>
              </a:rPr>
              <a:t>The power being centralized, all the plans and policies are effectively executed in Itel.</a:t>
            </a:r>
          </a:p>
        </p:txBody>
      </p:sp>
      <p:sp>
        <p:nvSpPr>
          <p:cNvPr id="170" name="Shape 170"/>
          <p:cNvSpPr/>
          <p:nvPr/>
        </p:nvSpPr>
        <p:spPr>
          <a:xfrm>
            <a:off x="-579850" y="3381489"/>
            <a:ext cx="2288700" cy="22887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569099" y="-740110"/>
            <a:ext cx="2288700" cy="22887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549674" y="3861799"/>
            <a:ext cx="1328099" cy="1328100"/>
          </a:xfrm>
          <a:prstGeom prst="ellipse">
            <a:avLst/>
          </a:prstGeom>
          <a:solidFill>
            <a:srgbClr val="4DB6AC">
              <a:alpha val="4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447</Words>
  <Application>Microsoft Office PowerPoint</Application>
  <PresentationFormat>On-screen Show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PT Sans Narrow</vt:lpstr>
      <vt:lpstr>Roboto</vt:lpstr>
      <vt:lpstr>Arial</vt:lpstr>
      <vt:lpstr>Roboto Medium</vt:lpstr>
      <vt:lpstr>Playfair Display</vt:lpstr>
      <vt:lpstr>Open Sans</vt:lpstr>
      <vt:lpstr>tropic</vt:lpstr>
      <vt:lpstr> STUDY      ON ITEL</vt:lpstr>
      <vt:lpstr>Overview</vt:lpstr>
      <vt:lpstr>About Itel</vt:lpstr>
      <vt:lpstr>Objective of the Study </vt:lpstr>
      <vt:lpstr>Executive Summary</vt:lpstr>
      <vt:lpstr>Analysis of Questions</vt:lpstr>
      <vt:lpstr>PowerPoint Presentation</vt:lpstr>
      <vt:lpstr>Findings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STUDY      ON ITEL</dc:title>
  <cp:lastModifiedBy>Neha Adhikari</cp:lastModifiedBy>
  <cp:revision>8</cp:revision>
  <dcterms:modified xsi:type="dcterms:W3CDTF">2017-05-19T04:18:55Z</dcterms:modified>
</cp:coreProperties>
</file>