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Muli" panose="020B0604020202020204" charset="0"/>
      <p:regular r:id="rId16"/>
      <p:bold r:id="rId17"/>
      <p:italic r:id="rId18"/>
      <p:boldItalic r:id="rId19"/>
    </p:embeddedFont>
    <p:embeddedFont>
      <p:font typeface="Poppins" panose="020B0604020202020204" charset="0"/>
      <p:regular r:id="rId20"/>
      <p:bold r:id="rId21"/>
      <p:italic r:id="rId22"/>
      <p:boldItalic r:id="rId23"/>
    </p:embeddedFont>
    <p:embeddedFont>
      <p:font typeface="Poppins Light" panose="020B0604020202020204" charset="0"/>
      <p:regular r:id="rId24"/>
      <p:bold r:id="rId25"/>
      <p:italic r:id="rId26"/>
      <p:boldItalic r:id="rId27"/>
    </p:embeddedFont>
    <p:embeddedFont>
      <p:font typeface="Muli Ligh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268" autoAdjust="0"/>
  </p:normalViewPr>
  <p:slideViewPr>
    <p:cSldViewPr snapToGrid="0">
      <p:cViewPr>
        <p:scale>
          <a:sx n="100" d="100"/>
          <a:sy n="100" d="100"/>
        </p:scale>
        <p:origin x="510" y="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6626605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951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a3d53c6f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a3d53c6f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AU" sz="1100" b="0" i="0" u="none" strike="noStrike" cap="none" dirty="0" err="1" smtClean="0">
                <a:solidFill>
                  <a:srgbClr val="000000"/>
                </a:solidFill>
                <a:effectLst/>
                <a:latin typeface="Arial"/>
                <a:ea typeface="Arial"/>
                <a:cs typeface="Arial"/>
                <a:sym typeface="Arial"/>
              </a:rPr>
              <a:t>ViberBanking</a:t>
            </a:r>
            <a:r>
              <a:rPr lang="en-AU" sz="1100" b="0" i="0" u="none" strike="noStrike" cap="none" dirty="0" smtClean="0">
                <a:solidFill>
                  <a:srgbClr val="000000"/>
                </a:solidFill>
                <a:effectLst/>
                <a:latin typeface="Arial"/>
                <a:ea typeface="Arial"/>
                <a:cs typeface="Arial"/>
                <a:sym typeface="Arial"/>
              </a:rPr>
              <a:t> is a digital technology that allows you to enjoy various services by interacting with the Bank directly through Viber, the popular internet based cross-platform instant messaging and voice over IP (VoIP) application, available for free from Google Play Store and App Store.</a:t>
            </a:r>
          </a:p>
          <a:p>
            <a:pPr marL="171450" lvl="0" indent="-171450" algn="l" rtl="0">
              <a:spcBef>
                <a:spcPts val="0"/>
              </a:spcBef>
              <a:spcAft>
                <a:spcPts val="0"/>
              </a:spcAft>
            </a:pPr>
            <a:r>
              <a:rPr lang="en-AU" sz="1100" b="0" i="0" u="none" strike="noStrike" cap="none" dirty="0" smtClean="0">
                <a:solidFill>
                  <a:srgbClr val="000000"/>
                </a:solidFill>
                <a:effectLst/>
                <a:latin typeface="Arial"/>
                <a:ea typeface="Arial"/>
                <a:cs typeface="Arial"/>
                <a:sym typeface="Arial"/>
              </a:rPr>
              <a:t>NABILONLINE is an electronic payment solution where your registrations become easier and your payment confirmation is received immediately upon execution of online payment.</a:t>
            </a:r>
            <a:endParaRPr dirty="0"/>
          </a:p>
        </p:txBody>
      </p:sp>
    </p:spTree>
    <p:extLst>
      <p:ext uri="{BB962C8B-B14F-4D97-AF65-F5344CB8AC3E}">
        <p14:creationId xmlns:p14="http://schemas.microsoft.com/office/powerpoint/2010/main" val="812470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a3d53c6fe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a3d53c6f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547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a3d53c6f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a3d53c6f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AU" sz="1100" b="0" i="0" u="none" strike="noStrike" cap="none" dirty="0" smtClean="0">
                <a:solidFill>
                  <a:srgbClr val="000000"/>
                </a:solidFill>
                <a:effectLst/>
                <a:latin typeface="Arial"/>
                <a:ea typeface="Arial"/>
                <a:cs typeface="Arial"/>
                <a:sym typeface="Arial"/>
              </a:rPr>
              <a:t>Obtaining the account information</a:t>
            </a:r>
            <a:r>
              <a:rPr lang="en-AU" sz="1100" b="0" i="0" u="none" strike="noStrike" cap="none" baseline="0" dirty="0" smtClean="0">
                <a:solidFill>
                  <a:srgbClr val="000000"/>
                </a:solidFill>
                <a:effectLst/>
                <a:latin typeface="Arial"/>
                <a:ea typeface="Arial"/>
                <a:cs typeface="Arial"/>
                <a:sym typeface="Arial"/>
              </a:rPr>
              <a:t> </a:t>
            </a:r>
            <a:r>
              <a:rPr lang="en-AU" sz="1100" b="0" i="0" u="none" strike="noStrike" cap="none" dirty="0" smtClean="0">
                <a:solidFill>
                  <a:srgbClr val="000000"/>
                </a:solidFill>
                <a:effectLst/>
                <a:latin typeface="Arial"/>
                <a:ea typeface="Arial"/>
                <a:cs typeface="Arial"/>
                <a:sym typeface="Arial"/>
              </a:rPr>
              <a:t>and paying the utility bills are main component included in the online banking services. </a:t>
            </a:r>
          </a:p>
          <a:p>
            <a:pPr marL="171450" lvl="0" indent="-171450" algn="l" rtl="0">
              <a:spcBef>
                <a:spcPts val="0"/>
              </a:spcBef>
              <a:spcAft>
                <a:spcPts val="0"/>
              </a:spcAft>
            </a:pPr>
            <a:r>
              <a:rPr lang="en-AU" sz="1100" b="0" i="0" u="none" strike="noStrike" cap="none" dirty="0" smtClean="0">
                <a:solidFill>
                  <a:srgbClr val="000000"/>
                </a:solidFill>
                <a:effectLst/>
                <a:latin typeface="Arial"/>
                <a:ea typeface="Arial"/>
                <a:cs typeface="Arial"/>
                <a:sym typeface="Arial"/>
              </a:rPr>
              <a:t>Customer’s knowledge about the internet and its application, awareness, concerns about the security, infrastructure, and resources are major barrier faced by the bank for the development and widespread coverage of internet banking technology.</a:t>
            </a:r>
          </a:p>
          <a:p>
            <a:pPr marL="171450" lvl="0" indent="-171450" algn="l" rtl="0">
              <a:spcBef>
                <a:spcPts val="0"/>
              </a:spcBef>
              <a:spcAft>
                <a:spcPts val="0"/>
              </a:spcAft>
            </a:pPr>
            <a:r>
              <a:rPr lang="en-AU" sz="1100" b="0" i="0" u="none" strike="noStrike" cap="none" dirty="0" smtClean="0">
                <a:solidFill>
                  <a:srgbClr val="000000"/>
                </a:solidFill>
                <a:effectLst/>
                <a:latin typeface="Arial"/>
                <a:ea typeface="Arial"/>
                <a:cs typeface="Arial"/>
                <a:sym typeface="Arial"/>
              </a:rPr>
              <a:t>On the other hand, although the customers are aware about the internet banking services but they are not attracted towards utilizing it for their day to day transactions.</a:t>
            </a:r>
          </a:p>
          <a:p>
            <a:pPr marL="171450" lvl="0" indent="-171450" algn="l" rtl="0">
              <a:spcBef>
                <a:spcPts val="0"/>
              </a:spcBef>
              <a:spcAft>
                <a:spcPts val="0"/>
              </a:spcAft>
            </a:pPr>
            <a:r>
              <a:rPr lang="en-AU" sz="1100" b="0" i="0" u="none" strike="noStrike" cap="none" dirty="0" smtClean="0">
                <a:solidFill>
                  <a:srgbClr val="000000"/>
                </a:solidFill>
                <a:effectLst/>
                <a:latin typeface="Arial"/>
                <a:ea typeface="Arial"/>
                <a:cs typeface="Arial"/>
                <a:sym typeface="Arial"/>
              </a:rPr>
              <a:t>Banks fail to provide the proper information about the use, benefits, and facilities under online banking. </a:t>
            </a:r>
          </a:p>
          <a:p>
            <a:pPr marL="171450" lvl="0" indent="-171450" algn="l" rtl="0">
              <a:spcBef>
                <a:spcPts val="0"/>
              </a:spcBef>
              <a:spcAft>
                <a:spcPts val="0"/>
              </a:spcAft>
            </a:pPr>
            <a:r>
              <a:rPr lang="en-AU" sz="1100" b="0" i="0" u="none" strike="noStrike" cap="none" dirty="0" smtClean="0">
                <a:solidFill>
                  <a:srgbClr val="000000"/>
                </a:solidFill>
                <a:effectLst/>
                <a:latin typeface="Arial"/>
                <a:ea typeface="Arial"/>
                <a:cs typeface="Arial"/>
                <a:sym typeface="Arial"/>
              </a:rPr>
              <a:t>Hence, the banks should educate and encourage their customers for using online banking.</a:t>
            </a:r>
            <a:endParaRPr dirty="0"/>
          </a:p>
        </p:txBody>
      </p:sp>
    </p:spTree>
    <p:extLst>
      <p:ext uri="{BB962C8B-B14F-4D97-AF65-F5344CB8AC3E}">
        <p14:creationId xmlns:p14="http://schemas.microsoft.com/office/powerpoint/2010/main" val="451879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2591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4a3d53c6f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4a3d53c6f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chemeClr val="dk1"/>
              </a:buClr>
              <a:buSzPts val="1400"/>
              <a:buChar char="●"/>
            </a:pPr>
            <a:r>
              <a:rPr lang="en">
                <a:solidFill>
                  <a:schemeClr val="dk1"/>
                </a:solidFill>
              </a:rPr>
              <a:t>Online banking also called internet banking is an electronic payment system that enables customers of a bank or other financial institution to conduct a range of financial transactions through the financial institution's website.</a:t>
            </a:r>
            <a:endParaRPr>
              <a:solidFill>
                <a:schemeClr val="dk1"/>
              </a:solidFill>
            </a:endParaRPr>
          </a:p>
          <a:p>
            <a:pPr marL="457200" lvl="0" indent="-317500" algn="just" rtl="0">
              <a:lnSpc>
                <a:spcPct val="115000"/>
              </a:lnSpc>
              <a:spcBef>
                <a:spcPts val="0"/>
              </a:spcBef>
              <a:spcAft>
                <a:spcPts val="0"/>
              </a:spcAft>
              <a:buClr>
                <a:schemeClr val="dk1"/>
              </a:buClr>
              <a:buSzPts val="1400"/>
              <a:buChar char="●"/>
            </a:pPr>
            <a:r>
              <a:rPr lang="en">
                <a:solidFill>
                  <a:schemeClr val="dk1"/>
                </a:solidFill>
              </a:rPr>
              <a:t>It is an innovative distribution channel under which, customers perform their banking activities over the internet through their personal computer or laptop at a time convenient to them, without having to be restricted to regular branch operating hours.</a:t>
            </a:r>
            <a:endParaRPr>
              <a:solidFill>
                <a:schemeClr val="dk1"/>
              </a:solidFill>
            </a:endParaRPr>
          </a:p>
          <a:p>
            <a:pPr marL="457200" lvl="0" indent="-317500" algn="just" rtl="0">
              <a:lnSpc>
                <a:spcPct val="115000"/>
              </a:lnSpc>
              <a:spcBef>
                <a:spcPts val="0"/>
              </a:spcBef>
              <a:spcAft>
                <a:spcPts val="0"/>
              </a:spcAft>
              <a:buClr>
                <a:schemeClr val="dk1"/>
              </a:buClr>
              <a:buSzPts val="1400"/>
              <a:buChar char="●"/>
            </a:pPr>
            <a:r>
              <a:rPr lang="en">
                <a:solidFill>
                  <a:schemeClr val="dk1"/>
                </a:solidFill>
              </a:rPr>
              <a:t>Online banking is becoming popular as it offers less waiting time and a higher convenience than traditional branch banking with significantly lower cost structure than traditional delivery channels leading to higher levels of customer satisfaction and retention.</a:t>
            </a:r>
            <a:endParaRPr>
              <a:solidFill>
                <a:schemeClr val="dk1"/>
              </a:solidFill>
            </a:endParaRPr>
          </a:p>
          <a:p>
            <a:pPr marL="457200" lvl="0" indent="-317500" algn="just" rtl="0">
              <a:lnSpc>
                <a:spcPct val="115000"/>
              </a:lnSpc>
              <a:spcBef>
                <a:spcPts val="0"/>
              </a:spcBef>
              <a:spcAft>
                <a:spcPts val="0"/>
              </a:spcAft>
              <a:buClr>
                <a:schemeClr val="dk1"/>
              </a:buClr>
              <a:buSzPts val="1400"/>
              <a:buChar char="●"/>
            </a:pPr>
            <a:r>
              <a:rPr lang="en">
                <a:solidFill>
                  <a:schemeClr val="dk1"/>
                </a:solidFill>
              </a:rPr>
              <a:t>As a result, online banking is very attractive to banks and customers, who are now adopting new technologies.</a:t>
            </a:r>
            <a:endParaRPr>
              <a:solidFill>
                <a:schemeClr val="dk1"/>
              </a:solidFill>
            </a:endParaRPr>
          </a:p>
          <a:p>
            <a:pPr marL="0" lvl="0" indent="0" algn="just" rtl="0">
              <a:lnSpc>
                <a:spcPct val="115000"/>
              </a:lnSpc>
              <a:spcBef>
                <a:spcPts val="0"/>
              </a:spcBef>
              <a:spcAft>
                <a:spcPts val="0"/>
              </a:spcAft>
              <a:buClr>
                <a:srgbClr val="000000"/>
              </a:buClr>
              <a:buSzPts val="1100"/>
              <a:buFont typeface="Arial"/>
              <a:buNone/>
            </a:pPr>
            <a:endParaRPr>
              <a:solidFill>
                <a:schemeClr val="dk1"/>
              </a:solidFill>
            </a:endParaRPr>
          </a:p>
          <a:p>
            <a:pPr marL="457200" lvl="0" indent="-317500" algn="just" rtl="0">
              <a:lnSpc>
                <a:spcPct val="115000"/>
              </a:lnSpc>
              <a:spcBef>
                <a:spcPts val="0"/>
              </a:spcBef>
              <a:spcAft>
                <a:spcPts val="0"/>
              </a:spcAft>
              <a:buSzPts val="1400"/>
              <a:buChar char="●"/>
            </a:pPr>
            <a:endParaRPr/>
          </a:p>
        </p:txBody>
      </p:sp>
    </p:spTree>
    <p:extLst>
      <p:ext uri="{BB962C8B-B14F-4D97-AF65-F5344CB8AC3E}">
        <p14:creationId xmlns:p14="http://schemas.microsoft.com/office/powerpoint/2010/main" val="252603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a3d53c6f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a3d53c6f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SzPts val="1400"/>
              <a:buChar char="●"/>
            </a:pPr>
            <a:r>
              <a:rPr lang="en" dirty="0"/>
              <a:t>With the establishment of Nepal Bank Ltd. in 1937, the first to start banking in Nepal, banking sector as well as bank customers have to wait nearly about 65 years for online banking.</a:t>
            </a:r>
            <a:endParaRPr dirty="0"/>
          </a:p>
          <a:p>
            <a:pPr marL="457200" lvl="0" indent="-317500" algn="just" rtl="0">
              <a:lnSpc>
                <a:spcPct val="115000"/>
              </a:lnSpc>
              <a:spcBef>
                <a:spcPts val="0"/>
              </a:spcBef>
              <a:spcAft>
                <a:spcPts val="0"/>
              </a:spcAft>
              <a:buSzPts val="1400"/>
              <a:buChar char="●"/>
            </a:pPr>
            <a:r>
              <a:rPr lang="en" dirty="0"/>
              <a:t>The Kumari Bank Ltd. was the first bank to start the internet banking in Nepal in 2002.</a:t>
            </a:r>
            <a:endParaRPr dirty="0"/>
          </a:p>
          <a:p>
            <a:pPr marL="457200" lvl="0" indent="-317500" algn="just" rtl="0">
              <a:lnSpc>
                <a:spcPct val="115000"/>
              </a:lnSpc>
              <a:spcBef>
                <a:spcPts val="0"/>
              </a:spcBef>
              <a:spcAft>
                <a:spcPts val="0"/>
              </a:spcAft>
              <a:buSzPts val="1400"/>
              <a:buChar char="●"/>
            </a:pPr>
            <a:r>
              <a:rPr lang="en" dirty="0"/>
              <a:t> After 16 years of introduction of online banking, it is still not popular in Nepal. People still rely on Traditional ways of banking.</a:t>
            </a:r>
            <a:endParaRPr dirty="0"/>
          </a:p>
          <a:p>
            <a:pPr marL="457200" lvl="0" indent="-317500" algn="just" rtl="0">
              <a:lnSpc>
                <a:spcPct val="115000"/>
              </a:lnSpc>
              <a:spcBef>
                <a:spcPts val="0"/>
              </a:spcBef>
              <a:spcAft>
                <a:spcPts val="0"/>
              </a:spcAft>
              <a:buSzPts val="1400"/>
              <a:buChar char="●"/>
            </a:pPr>
            <a:r>
              <a:rPr lang="en" dirty="0"/>
              <a:t>The major cities like Kathmandu, Pokhara, Biratnagar have good internet facilities and majority of bank provides the internet banking in urban cities.</a:t>
            </a:r>
            <a:endParaRPr dirty="0"/>
          </a:p>
          <a:p>
            <a:pPr marL="457200" lvl="0" indent="-317500" algn="just" rtl="0">
              <a:lnSpc>
                <a:spcPct val="115000"/>
              </a:lnSpc>
              <a:spcBef>
                <a:spcPts val="0"/>
              </a:spcBef>
              <a:spcAft>
                <a:spcPts val="0"/>
              </a:spcAft>
              <a:buSzPts val="1400"/>
              <a:buChar char="●"/>
            </a:pPr>
            <a:r>
              <a:rPr lang="en" dirty="0"/>
              <a:t>Study shows that there </a:t>
            </a:r>
            <a:r>
              <a:rPr lang="en" dirty="0" smtClean="0"/>
              <a:t>are about </a:t>
            </a:r>
            <a:r>
              <a:rPr lang="en" dirty="0"/>
              <a:t>2 lakh internet users in Nepal, out of which 50% user are inside Kathmandu Valley.</a:t>
            </a:r>
            <a:endParaRPr dirty="0"/>
          </a:p>
          <a:p>
            <a:pPr marL="457200" lvl="0" indent="-317500" algn="just" rtl="0">
              <a:lnSpc>
                <a:spcPct val="115000"/>
              </a:lnSpc>
              <a:spcBef>
                <a:spcPts val="0"/>
              </a:spcBef>
              <a:spcAft>
                <a:spcPts val="0"/>
              </a:spcAft>
              <a:buSzPts val="1400"/>
              <a:buChar char="●"/>
            </a:pPr>
            <a:r>
              <a:rPr lang="en" dirty="0"/>
              <a:t>In terms of e-banking, ATM services is adapted by most of the banks in Nepal, while mobile banking getting the popularity but online banking is still not available.</a:t>
            </a:r>
            <a:endParaRPr dirty="0"/>
          </a:p>
        </p:txBody>
      </p:sp>
    </p:spTree>
    <p:extLst>
      <p:ext uri="{BB962C8B-B14F-4D97-AF65-F5344CB8AC3E}">
        <p14:creationId xmlns:p14="http://schemas.microsoft.com/office/powerpoint/2010/main" val="205955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a3d53c6f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a3d53c6f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SzPts val="1400"/>
              <a:buChar char="●"/>
            </a:pPr>
            <a:r>
              <a:rPr lang="en"/>
              <a:t>With the establishment of Nepal Bank Ltd. in 1937, the first to start banking in Nepal, banking sector as well as bank customers have to wait nearly about 65 years for online banking.</a:t>
            </a:r>
            <a:endParaRPr/>
          </a:p>
          <a:p>
            <a:pPr marL="457200" lvl="0" indent="-317500" algn="just" rtl="0">
              <a:lnSpc>
                <a:spcPct val="115000"/>
              </a:lnSpc>
              <a:spcBef>
                <a:spcPts val="0"/>
              </a:spcBef>
              <a:spcAft>
                <a:spcPts val="0"/>
              </a:spcAft>
              <a:buSzPts val="1400"/>
              <a:buChar char="●"/>
            </a:pPr>
            <a:r>
              <a:rPr lang="en"/>
              <a:t>The Kumari Bank Ltd. was the first bank to start the internet banking in Nepal in 2002.</a:t>
            </a:r>
            <a:endParaRPr/>
          </a:p>
          <a:p>
            <a:pPr marL="457200" lvl="0" indent="-317500" algn="just" rtl="0">
              <a:lnSpc>
                <a:spcPct val="115000"/>
              </a:lnSpc>
              <a:spcBef>
                <a:spcPts val="0"/>
              </a:spcBef>
              <a:spcAft>
                <a:spcPts val="0"/>
              </a:spcAft>
              <a:buSzPts val="1400"/>
              <a:buChar char="●"/>
            </a:pPr>
            <a:r>
              <a:rPr lang="en"/>
              <a:t> After 16 years of introduction of online banking, it is still not popular in Nepal. People still rely on Traditional ways of banking.</a:t>
            </a:r>
            <a:endParaRPr/>
          </a:p>
          <a:p>
            <a:pPr marL="457200" lvl="0" indent="-317500" algn="just" rtl="0">
              <a:lnSpc>
                <a:spcPct val="115000"/>
              </a:lnSpc>
              <a:spcBef>
                <a:spcPts val="0"/>
              </a:spcBef>
              <a:spcAft>
                <a:spcPts val="0"/>
              </a:spcAft>
              <a:buSzPts val="1400"/>
              <a:buChar char="●"/>
            </a:pPr>
            <a:r>
              <a:rPr lang="en"/>
              <a:t>The major cities like Kathmandu, Pokhara, Biratnagar have good internet facilities and majority of bank provides the internet banking in urban cities.</a:t>
            </a:r>
            <a:endParaRPr/>
          </a:p>
          <a:p>
            <a:pPr marL="457200" lvl="0" indent="-317500" algn="just" rtl="0">
              <a:lnSpc>
                <a:spcPct val="115000"/>
              </a:lnSpc>
              <a:spcBef>
                <a:spcPts val="0"/>
              </a:spcBef>
              <a:spcAft>
                <a:spcPts val="0"/>
              </a:spcAft>
              <a:buSzPts val="1400"/>
              <a:buChar char="●"/>
            </a:pPr>
            <a:r>
              <a:rPr lang="en"/>
              <a:t>Study shows that there are about 2 lakh internet users in Nepal, out of which 50% user are inside Kathmandu Valley.</a:t>
            </a:r>
            <a:endParaRPr/>
          </a:p>
          <a:p>
            <a:pPr marL="457200" lvl="0" indent="-317500" algn="just" rtl="0">
              <a:lnSpc>
                <a:spcPct val="115000"/>
              </a:lnSpc>
              <a:spcBef>
                <a:spcPts val="0"/>
              </a:spcBef>
              <a:spcAft>
                <a:spcPts val="0"/>
              </a:spcAft>
              <a:buSzPts val="1400"/>
              <a:buChar char="●"/>
            </a:pPr>
            <a:r>
              <a:rPr lang="en"/>
              <a:t>In terms of e-banking, ATM services is adapted by most of the banks in Nepal, while mobile banking getting the popularity but online banking is still not available.</a:t>
            </a:r>
            <a:endParaRPr/>
          </a:p>
        </p:txBody>
      </p:sp>
    </p:spTree>
    <p:extLst>
      <p:ext uri="{BB962C8B-B14F-4D97-AF65-F5344CB8AC3E}">
        <p14:creationId xmlns:p14="http://schemas.microsoft.com/office/powerpoint/2010/main" val="1533049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a3d53c6f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a3d53c6f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Char char="●"/>
            </a:pPr>
            <a:r>
              <a:rPr lang="en" sz="1200">
                <a:solidFill>
                  <a:schemeClr val="dk1"/>
                </a:solidFill>
              </a:rPr>
              <a:t>Figure shows the source of respondents’ knowledge about internet banking.</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Of 85% who have heard about the internet banking, 47% have heard from the media (television, radio, or newspaper), and 41% have got the information from the bank itself.</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Similarly, 10% of the respondents have got the information from other users of internet banking.</a:t>
            </a:r>
            <a:endParaRPr sz="1200">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874291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a3d53c6f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a3d53c6f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Char char="●"/>
            </a:pPr>
            <a:r>
              <a:rPr lang="en" sz="1200">
                <a:solidFill>
                  <a:schemeClr val="dk1"/>
                </a:solidFill>
              </a:rPr>
              <a:t>Figure shows percentage of respondent with the knowledge about internet banking services provided by their bank.</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It clearly suggests that majority of the respondents i.e. 65% know that their bank provide the internet banking facilities but around 33% of the respondents do not know or have no knowledge whether their bank provide the internet banking service or not.</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Less than 2% have said their bank does not provide the internet banking service.</a:t>
            </a:r>
            <a:endParaRPr/>
          </a:p>
        </p:txBody>
      </p:sp>
    </p:spTree>
    <p:extLst>
      <p:ext uri="{BB962C8B-B14F-4D97-AF65-F5344CB8AC3E}">
        <p14:creationId xmlns:p14="http://schemas.microsoft.com/office/powerpoint/2010/main" val="2532288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a3d53c6f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a3d53c6f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3883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a3d53c6f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a3d53c6f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116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a3d53c6f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a3d53c6f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993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581150" y="1759800"/>
            <a:ext cx="4371926" cy="3210074"/>
          </a:xfrm>
          <a:prstGeom prst="rect">
            <a:avLst/>
          </a:prstGeom>
          <a:noFill/>
          <a:ln>
            <a:noFill/>
          </a:ln>
        </p:spPr>
      </p:pic>
      <p:sp>
        <p:nvSpPr>
          <p:cNvPr id="11" name="Google Shape;11;p2"/>
          <p:cNvSpPr txBox="1">
            <a:spLocks noGrp="1"/>
          </p:cNvSpPr>
          <p:nvPr>
            <p:ph type="ctrTitle"/>
          </p:nvPr>
        </p:nvSpPr>
        <p:spPr>
          <a:xfrm>
            <a:off x="685800" y="696425"/>
            <a:ext cx="5391000" cy="2930400"/>
          </a:xfrm>
          <a:prstGeom prst="rect">
            <a:avLst/>
          </a:prstGeom>
        </p:spPr>
        <p:txBody>
          <a:bodyPr spcFirstLastPara="1" wrap="square" lIns="0" tIns="0" rIns="0" bIns="0" anchor="t"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457200" y="4406309"/>
            <a:ext cx="8229600" cy="519600"/>
          </a:xfrm>
          <a:prstGeom prst="rect">
            <a:avLst/>
          </a:prstGeom>
        </p:spPr>
        <p:txBody>
          <a:bodyPr spcFirstLastPara="1" wrap="square" lIns="0" tIns="0" rIns="0" bIns="0" anchor="t" anchorCtr="0"/>
          <a:lstStyle>
            <a:lvl1pPr marL="457200" lvl="0" indent="-228600">
              <a:spcBef>
                <a:spcPts val="360"/>
              </a:spcBef>
              <a:spcAft>
                <a:spcPts val="0"/>
              </a:spcAft>
              <a:buSzPts val="1600"/>
              <a:buNone/>
              <a:defRPr sz="1600"/>
            </a:lvl1pPr>
          </a:lstStyle>
          <a:p>
            <a:endParaRPr/>
          </a:p>
        </p:txBody>
      </p:sp>
      <p:sp>
        <p:nvSpPr>
          <p:cNvPr id="54" name="Google Shape;54;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5" name="Google Shape;55;p11"/>
          <p:cNvPicPr preferRelativeResize="0"/>
          <p:nvPr/>
        </p:nvPicPr>
        <p:blipFill>
          <a:blip r:embed="rId2">
            <a:alphaModFix/>
          </a:blip>
          <a:stretch>
            <a:fillRect/>
          </a:stretch>
        </p:blipFill>
        <p:spPr>
          <a:xfrm>
            <a:off x="5230275" y="2032125"/>
            <a:ext cx="3761325" cy="29589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5541170" y="2518284"/>
            <a:ext cx="3450425" cy="2472825"/>
          </a:xfrm>
          <a:prstGeom prst="rect">
            <a:avLst/>
          </a:prstGeom>
          <a:noFill/>
          <a:ln>
            <a:noFill/>
          </a:ln>
        </p:spPr>
      </p:pic>
      <p:sp>
        <p:nvSpPr>
          <p:cNvPr id="58" name="Google Shape;58;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no illustration">
  <p:cSld name="BLANK_1">
    <p:spTree>
      <p:nvGrpSpPr>
        <p:cNvPr id="1" name="Shape 59"/>
        <p:cNvGrpSpPr/>
        <p:nvPr/>
      </p:nvGrpSpPr>
      <p:grpSpPr>
        <a:xfrm>
          <a:off x="0" y="0"/>
          <a:ext cx="0" cy="0"/>
          <a:chOff x="0" y="0"/>
          <a:chExt cx="0" cy="0"/>
        </a:xfrm>
      </p:grpSpPr>
      <p:sp>
        <p:nvSpPr>
          <p:cNvPr id="60" name="Google Shape;6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5150275" y="2175625"/>
            <a:ext cx="3879000" cy="2870460"/>
          </a:xfrm>
          <a:prstGeom prst="rect">
            <a:avLst/>
          </a:prstGeom>
          <a:noFill/>
          <a:ln>
            <a:noFill/>
          </a:ln>
        </p:spPr>
      </p:pic>
      <p:sp>
        <p:nvSpPr>
          <p:cNvPr id="14" name="Google Shape;14;p3"/>
          <p:cNvSpPr txBox="1">
            <a:spLocks noGrp="1"/>
          </p:cNvSpPr>
          <p:nvPr>
            <p:ph type="ctrTitle"/>
          </p:nvPr>
        </p:nvSpPr>
        <p:spPr>
          <a:xfrm>
            <a:off x="685800" y="1811950"/>
            <a:ext cx="4973100" cy="1159800"/>
          </a:xfrm>
          <a:prstGeom prst="rect">
            <a:avLst/>
          </a:prstGeom>
        </p:spPr>
        <p:txBody>
          <a:bodyPr spcFirstLastPara="1" wrap="square" lIns="0" tIns="0" rIns="0" bIns="0"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144850"/>
            <a:ext cx="2493600" cy="784800"/>
          </a:xfrm>
          <a:prstGeom prst="rect">
            <a:avLst/>
          </a:prstGeom>
        </p:spPr>
        <p:txBody>
          <a:bodyPr spcFirstLastPara="1" wrap="square" lIns="0" tIns="0" rIns="0" bIns="0" anchor="t" anchorCtr="0"/>
          <a:lstStyle>
            <a:lvl1pPr lvl="0" rtl="0">
              <a:spcBef>
                <a:spcPts val="0"/>
              </a:spcBef>
              <a:spcAft>
                <a:spcPts val="0"/>
              </a:spcAft>
              <a:buClr>
                <a:srgbClr val="A7A4BC"/>
              </a:buClr>
              <a:buSzPts val="1800"/>
              <a:buNone/>
              <a:defRPr sz="1800">
                <a:solidFill>
                  <a:srgbClr val="A7A4BC"/>
                </a:solidFill>
              </a:defRPr>
            </a:lvl1pPr>
            <a:lvl2pPr lvl="1" rtl="0">
              <a:spcBef>
                <a:spcPts val="0"/>
              </a:spcBef>
              <a:spcAft>
                <a:spcPts val="0"/>
              </a:spcAft>
              <a:buClr>
                <a:srgbClr val="A7A4BC"/>
              </a:buClr>
              <a:buSzPts val="1800"/>
              <a:buNone/>
              <a:defRPr sz="1800">
                <a:solidFill>
                  <a:srgbClr val="A7A4BC"/>
                </a:solidFill>
              </a:defRPr>
            </a:lvl2pPr>
            <a:lvl3pPr lvl="2" rtl="0">
              <a:spcBef>
                <a:spcPts val="0"/>
              </a:spcBef>
              <a:spcAft>
                <a:spcPts val="0"/>
              </a:spcAft>
              <a:buClr>
                <a:srgbClr val="A7A4BC"/>
              </a:buClr>
              <a:buSzPts val="1800"/>
              <a:buNone/>
              <a:defRPr sz="1800">
                <a:solidFill>
                  <a:srgbClr val="A7A4BC"/>
                </a:solidFill>
              </a:defRPr>
            </a:lvl3pPr>
            <a:lvl4pPr lvl="3" rtl="0">
              <a:spcBef>
                <a:spcPts val="0"/>
              </a:spcBef>
              <a:spcAft>
                <a:spcPts val="0"/>
              </a:spcAft>
              <a:buClr>
                <a:srgbClr val="A7A4BC"/>
              </a:buClr>
              <a:buSzPts val="1800"/>
              <a:buNone/>
              <a:defRPr sz="1800">
                <a:solidFill>
                  <a:srgbClr val="A7A4BC"/>
                </a:solidFill>
              </a:defRPr>
            </a:lvl4pPr>
            <a:lvl5pPr lvl="4" rtl="0">
              <a:spcBef>
                <a:spcPts val="0"/>
              </a:spcBef>
              <a:spcAft>
                <a:spcPts val="0"/>
              </a:spcAft>
              <a:buClr>
                <a:srgbClr val="A7A4BC"/>
              </a:buClr>
              <a:buSzPts val="1800"/>
              <a:buNone/>
              <a:defRPr sz="1800">
                <a:solidFill>
                  <a:srgbClr val="A7A4BC"/>
                </a:solidFill>
              </a:defRPr>
            </a:lvl5pPr>
            <a:lvl6pPr lvl="5" rtl="0">
              <a:spcBef>
                <a:spcPts val="0"/>
              </a:spcBef>
              <a:spcAft>
                <a:spcPts val="0"/>
              </a:spcAft>
              <a:buClr>
                <a:srgbClr val="A7A4BC"/>
              </a:buClr>
              <a:buSzPts val="1800"/>
              <a:buNone/>
              <a:defRPr sz="1800">
                <a:solidFill>
                  <a:srgbClr val="A7A4BC"/>
                </a:solidFill>
              </a:defRPr>
            </a:lvl6pPr>
            <a:lvl7pPr lvl="6" rtl="0">
              <a:spcBef>
                <a:spcPts val="0"/>
              </a:spcBef>
              <a:spcAft>
                <a:spcPts val="0"/>
              </a:spcAft>
              <a:buClr>
                <a:srgbClr val="A7A4BC"/>
              </a:buClr>
              <a:buSzPts val="1800"/>
              <a:buNone/>
              <a:defRPr sz="1800">
                <a:solidFill>
                  <a:srgbClr val="A7A4BC"/>
                </a:solidFill>
              </a:defRPr>
            </a:lvl7pPr>
            <a:lvl8pPr lvl="7" rtl="0">
              <a:spcBef>
                <a:spcPts val="0"/>
              </a:spcBef>
              <a:spcAft>
                <a:spcPts val="0"/>
              </a:spcAft>
              <a:buClr>
                <a:srgbClr val="A7A4BC"/>
              </a:buClr>
              <a:buSzPts val="1800"/>
              <a:buNone/>
              <a:defRPr sz="1800">
                <a:solidFill>
                  <a:srgbClr val="A7A4BC"/>
                </a:solidFill>
              </a:defRPr>
            </a:lvl8pPr>
            <a:lvl9pPr lvl="8" rtl="0">
              <a:spcBef>
                <a:spcPts val="0"/>
              </a:spcBef>
              <a:spcAft>
                <a:spcPts val="0"/>
              </a:spcAft>
              <a:buClr>
                <a:srgbClr val="A7A4BC"/>
              </a:buClr>
              <a:buSzPts val="1800"/>
              <a:buNone/>
              <a:defRPr sz="1800">
                <a:solidFill>
                  <a:srgbClr val="A7A4BC"/>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5074072" y="2340786"/>
            <a:ext cx="3879000" cy="2629082"/>
          </a:xfrm>
          <a:prstGeom prst="rect">
            <a:avLst/>
          </a:prstGeom>
          <a:noFill/>
          <a:ln>
            <a:noFill/>
          </a:ln>
        </p:spPr>
      </p:pic>
      <p:sp>
        <p:nvSpPr>
          <p:cNvPr id="18" name="Google Shape;18;p4"/>
          <p:cNvSpPr txBox="1">
            <a:spLocks noGrp="1"/>
          </p:cNvSpPr>
          <p:nvPr>
            <p:ph type="body" idx="1"/>
          </p:nvPr>
        </p:nvSpPr>
        <p:spPr>
          <a:xfrm>
            <a:off x="962850" y="919975"/>
            <a:ext cx="4469100" cy="3342000"/>
          </a:xfrm>
          <a:prstGeom prst="rect">
            <a:avLst/>
          </a:prstGeom>
        </p:spPr>
        <p:txBody>
          <a:bodyPr spcFirstLastPara="1" wrap="square" lIns="0" tIns="0" rIns="0" bIns="0" anchor="t" anchorCtr="0"/>
          <a:lstStyle>
            <a:lvl1pPr marL="457200" lvl="0" indent="-431800" rtl="0">
              <a:lnSpc>
                <a:spcPct val="115000"/>
              </a:lnSpc>
              <a:spcBef>
                <a:spcPts val="600"/>
              </a:spcBef>
              <a:spcAft>
                <a:spcPts val="0"/>
              </a:spcAft>
              <a:buClr>
                <a:srgbClr val="A7A4BC"/>
              </a:buClr>
              <a:buSzPts val="3200"/>
              <a:buChar char="●"/>
              <a:defRPr sz="3200">
                <a:solidFill>
                  <a:srgbClr val="A7A4BC"/>
                </a:solidFill>
              </a:defRPr>
            </a:lvl1pPr>
            <a:lvl2pPr marL="914400" lvl="1" indent="-431800" rtl="0">
              <a:lnSpc>
                <a:spcPct val="115000"/>
              </a:lnSpc>
              <a:spcBef>
                <a:spcPts val="0"/>
              </a:spcBef>
              <a:spcAft>
                <a:spcPts val="0"/>
              </a:spcAft>
              <a:buSzPts val="3200"/>
              <a:buChar char="○"/>
              <a:defRPr sz="3200">
                <a:solidFill>
                  <a:srgbClr val="A7A4BC"/>
                </a:solidFill>
              </a:defRPr>
            </a:lvl2pPr>
            <a:lvl3pPr marL="1371600" lvl="2" indent="-431800" rtl="0">
              <a:lnSpc>
                <a:spcPct val="115000"/>
              </a:lnSpc>
              <a:spcBef>
                <a:spcPts val="0"/>
              </a:spcBef>
              <a:spcAft>
                <a:spcPts val="0"/>
              </a:spcAft>
              <a:buSzPts val="3200"/>
              <a:buChar char="■"/>
              <a:defRPr sz="3200">
                <a:solidFill>
                  <a:srgbClr val="A7A4BC"/>
                </a:solidFill>
              </a:defRPr>
            </a:lvl3pPr>
            <a:lvl4pPr marL="1828800" lvl="3" indent="-431800" rtl="0">
              <a:lnSpc>
                <a:spcPct val="115000"/>
              </a:lnSpc>
              <a:spcBef>
                <a:spcPts val="0"/>
              </a:spcBef>
              <a:spcAft>
                <a:spcPts val="0"/>
              </a:spcAft>
              <a:buSzPts val="3200"/>
              <a:buChar char="●"/>
              <a:defRPr sz="3200">
                <a:solidFill>
                  <a:srgbClr val="A7A4BC"/>
                </a:solidFill>
              </a:defRPr>
            </a:lvl4pPr>
            <a:lvl5pPr marL="2286000" lvl="4" indent="-431800" rtl="0">
              <a:lnSpc>
                <a:spcPct val="115000"/>
              </a:lnSpc>
              <a:spcBef>
                <a:spcPts val="0"/>
              </a:spcBef>
              <a:spcAft>
                <a:spcPts val="0"/>
              </a:spcAft>
              <a:buSzPts val="3200"/>
              <a:buChar char="○"/>
              <a:defRPr sz="3200">
                <a:solidFill>
                  <a:srgbClr val="A7A4BC"/>
                </a:solidFill>
              </a:defRPr>
            </a:lvl5pPr>
            <a:lvl6pPr marL="2743200" lvl="5" indent="-431800" rtl="0">
              <a:lnSpc>
                <a:spcPct val="115000"/>
              </a:lnSpc>
              <a:spcBef>
                <a:spcPts val="0"/>
              </a:spcBef>
              <a:spcAft>
                <a:spcPts val="0"/>
              </a:spcAft>
              <a:buSzPts val="3200"/>
              <a:buChar char="■"/>
              <a:defRPr sz="3200">
                <a:solidFill>
                  <a:srgbClr val="A7A4BC"/>
                </a:solidFill>
              </a:defRPr>
            </a:lvl6pPr>
            <a:lvl7pPr marL="3200400" lvl="6" indent="-431800" rtl="0">
              <a:lnSpc>
                <a:spcPct val="115000"/>
              </a:lnSpc>
              <a:spcBef>
                <a:spcPts val="0"/>
              </a:spcBef>
              <a:spcAft>
                <a:spcPts val="0"/>
              </a:spcAft>
              <a:buSzPts val="3200"/>
              <a:buChar char="●"/>
              <a:defRPr sz="3200">
                <a:solidFill>
                  <a:srgbClr val="A7A4BC"/>
                </a:solidFill>
              </a:defRPr>
            </a:lvl7pPr>
            <a:lvl8pPr marL="3657600" lvl="7" indent="-431800" rtl="0">
              <a:lnSpc>
                <a:spcPct val="115000"/>
              </a:lnSpc>
              <a:spcBef>
                <a:spcPts val="0"/>
              </a:spcBef>
              <a:spcAft>
                <a:spcPts val="0"/>
              </a:spcAft>
              <a:buSzPts val="3200"/>
              <a:buChar char="○"/>
              <a:defRPr sz="3200">
                <a:solidFill>
                  <a:srgbClr val="A7A4BC"/>
                </a:solidFill>
              </a:defRPr>
            </a:lvl8pPr>
            <a:lvl9pPr marL="4114800" lvl="8" indent="-431800">
              <a:lnSpc>
                <a:spcPct val="115000"/>
              </a:lnSpc>
              <a:spcBef>
                <a:spcPts val="0"/>
              </a:spcBef>
              <a:spcAft>
                <a:spcPts val="0"/>
              </a:spcAft>
              <a:buSzPts val="3200"/>
              <a:buChar char="■"/>
              <a:defRPr sz="3200">
                <a:solidFill>
                  <a:srgbClr val="A7A4BC"/>
                </a:solidFill>
              </a:defRPr>
            </a:lvl9pPr>
          </a:lstStyle>
          <a:p>
            <a:endParaRPr/>
          </a:p>
        </p:txBody>
      </p:sp>
      <p:sp>
        <p:nvSpPr>
          <p:cNvPr id="19" name="Google Shape;19;p4"/>
          <p:cNvSpPr txBox="1"/>
          <p:nvPr/>
        </p:nvSpPr>
        <p:spPr>
          <a:xfrm>
            <a:off x="390571" y="571075"/>
            <a:ext cx="6480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b="1">
                <a:solidFill>
                  <a:srgbClr val="A7D86D"/>
                </a:solidFill>
                <a:latin typeface="Muli"/>
                <a:ea typeface="Muli"/>
                <a:cs typeface="Muli"/>
                <a:sym typeface="Muli"/>
              </a:rPr>
              <a:t>“</a:t>
            </a:r>
            <a:endParaRPr sz="9600" b="1">
              <a:solidFill>
                <a:srgbClr val="A7D86D"/>
              </a:solidFill>
              <a:latin typeface="Muli"/>
              <a:ea typeface="Muli"/>
              <a:cs typeface="Muli"/>
              <a:sym typeface="Muli"/>
            </a:endParaRPr>
          </a:p>
        </p:txBody>
      </p:sp>
      <p:sp>
        <p:nvSpPr>
          <p:cNvPr id="20" name="Google Shape;2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5289349" y="2301324"/>
            <a:ext cx="3702249" cy="2686125"/>
          </a:xfrm>
          <a:prstGeom prst="rect">
            <a:avLst/>
          </a:prstGeom>
          <a:noFill/>
          <a:ln>
            <a:noFill/>
          </a:ln>
        </p:spPr>
      </p:pic>
      <p:sp>
        <p:nvSpPr>
          <p:cNvPr id="23" name="Google Shape;23;p5"/>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4" name="Google Shape;24;p5"/>
          <p:cNvSpPr txBox="1">
            <a:spLocks noGrp="1"/>
          </p:cNvSpPr>
          <p:nvPr>
            <p:ph type="body" idx="1"/>
          </p:nvPr>
        </p:nvSpPr>
        <p:spPr>
          <a:xfrm>
            <a:off x="457200" y="2038350"/>
            <a:ext cx="4929300" cy="1862700"/>
          </a:xfrm>
          <a:prstGeom prst="rect">
            <a:avLst/>
          </a:prstGeom>
        </p:spPr>
        <p:txBody>
          <a:bodyPr spcFirstLastPara="1" wrap="square" lIns="0" tIns="0" rIns="0" bIns="0" anchor="t" anchorCtr="0"/>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mask">
  <p:cSld name="TITLE_AND_BODY_1">
    <p:bg>
      <p:bgPr>
        <a:solidFill>
          <a:srgbClr val="A7D86D"/>
        </a:solidFill>
        <a:effectLst/>
      </p:bgPr>
    </p:bg>
    <p:spTree>
      <p:nvGrpSpPr>
        <p:cNvPr id="1" name="Shape 26"/>
        <p:cNvGrpSpPr/>
        <p:nvPr/>
      </p:nvGrpSpPr>
      <p:grpSpPr>
        <a:xfrm>
          <a:off x="0" y="0"/>
          <a:ext cx="0" cy="0"/>
          <a:chOff x="0" y="0"/>
          <a:chExt cx="0" cy="0"/>
        </a:xfrm>
      </p:grpSpPr>
      <p:grpSp>
        <p:nvGrpSpPr>
          <p:cNvPr id="27" name="Google Shape;27;p6"/>
          <p:cNvGrpSpPr/>
          <p:nvPr/>
        </p:nvGrpSpPr>
        <p:grpSpPr>
          <a:xfrm>
            <a:off x="-144" y="4104"/>
            <a:ext cx="9144000" cy="5143488"/>
            <a:chOff x="238125" y="848325"/>
            <a:chExt cx="7143750" cy="4018350"/>
          </a:xfrm>
        </p:grpSpPr>
        <p:sp>
          <p:nvSpPr>
            <p:cNvPr id="28" name="Google Shape;28;p6"/>
            <p:cNvSpPr/>
            <p:nvPr/>
          </p:nvSpPr>
          <p:spPr>
            <a:xfrm>
              <a:off x="238125" y="848325"/>
              <a:ext cx="7143750" cy="4018350"/>
            </a:xfrm>
            <a:custGeom>
              <a:avLst/>
              <a:gdLst/>
              <a:ahLst/>
              <a:cxnLst/>
              <a:rect l="l" t="t" r="r" b="b"/>
              <a:pathLst>
                <a:path w="285750" h="160734" extrusionOk="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p:nvPr/>
          </p:nvSpPr>
          <p:spPr>
            <a:xfrm>
              <a:off x="238125" y="848325"/>
              <a:ext cx="7143750" cy="4018350"/>
            </a:xfrm>
            <a:custGeom>
              <a:avLst/>
              <a:gdLst/>
              <a:ahLst/>
              <a:cxnLst/>
              <a:rect l="l" t="t" r="r" b="b"/>
              <a:pathLst>
                <a:path w="285750" h="160734" extrusionOk="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6"/>
          <p:cNvSpPr txBox="1">
            <a:spLocks noGrp="1"/>
          </p:cNvSpPr>
          <p:nvPr>
            <p:ph type="title"/>
          </p:nvPr>
        </p:nvSpPr>
        <p:spPr>
          <a:xfrm>
            <a:off x="457200" y="1425175"/>
            <a:ext cx="3101400" cy="857400"/>
          </a:xfrm>
          <a:prstGeom prst="rect">
            <a:avLst/>
          </a:prstGeom>
        </p:spPr>
        <p:txBody>
          <a:bodyPr spcFirstLastPara="1" wrap="square" lIns="0" tIns="0" rIns="0" bIns="0" anchor="b" anchorCtr="0"/>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1" name="Google Shape;31;p6"/>
          <p:cNvSpPr txBox="1">
            <a:spLocks noGrp="1"/>
          </p:cNvSpPr>
          <p:nvPr>
            <p:ph type="body" idx="1"/>
          </p:nvPr>
        </p:nvSpPr>
        <p:spPr>
          <a:xfrm>
            <a:off x="457200" y="2419350"/>
            <a:ext cx="3101400" cy="1862700"/>
          </a:xfrm>
          <a:prstGeom prst="rect">
            <a:avLst/>
          </a:prstGeom>
        </p:spPr>
        <p:txBody>
          <a:bodyPr spcFirstLastPara="1" wrap="square" lIns="0" tIns="0" rIns="0" bIns="0"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5458204" y="2372421"/>
            <a:ext cx="3533400" cy="2618625"/>
          </a:xfrm>
          <a:prstGeom prst="rect">
            <a:avLst/>
          </a:prstGeom>
          <a:noFill/>
          <a:ln>
            <a:noFill/>
          </a:ln>
        </p:spPr>
      </p:pic>
      <p:sp>
        <p:nvSpPr>
          <p:cNvPr id="35" name="Google Shape;35;p7"/>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p7"/>
          <p:cNvSpPr txBox="1">
            <a:spLocks noGrp="1"/>
          </p:cNvSpPr>
          <p:nvPr>
            <p:ph type="body" idx="1"/>
          </p:nvPr>
        </p:nvSpPr>
        <p:spPr>
          <a:xfrm>
            <a:off x="457200" y="2082325"/>
            <a:ext cx="2392500" cy="2767200"/>
          </a:xfrm>
          <a:prstGeom prst="rect">
            <a:avLst/>
          </a:prstGeom>
        </p:spPr>
        <p:txBody>
          <a:bodyPr spcFirstLastPara="1" wrap="square" lIns="0" tIns="0" rIns="0" bIns="0"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993928" y="2082325"/>
            <a:ext cx="2392500" cy="2767200"/>
          </a:xfrm>
          <a:prstGeom prst="rect">
            <a:avLst/>
          </a:prstGeom>
        </p:spPr>
        <p:txBody>
          <a:bodyPr spcFirstLastPara="1" wrap="square" lIns="0" tIns="0" rIns="0" bIns="0"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41" name="Google Shape;41;p8"/>
          <p:cNvSpPr txBox="1">
            <a:spLocks noGrp="1"/>
          </p:cNvSpPr>
          <p:nvPr>
            <p:ph type="body" idx="1"/>
          </p:nvPr>
        </p:nvSpPr>
        <p:spPr>
          <a:xfrm>
            <a:off x="457200" y="2082325"/>
            <a:ext cx="2359800" cy="28434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2" name="Google Shape;42;p8"/>
          <p:cNvSpPr txBox="1">
            <a:spLocks noGrp="1"/>
          </p:cNvSpPr>
          <p:nvPr>
            <p:ph type="body" idx="2"/>
          </p:nvPr>
        </p:nvSpPr>
        <p:spPr>
          <a:xfrm>
            <a:off x="3392100" y="2082325"/>
            <a:ext cx="2359800" cy="28434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 name="Google Shape;43;p8"/>
          <p:cNvSpPr txBox="1">
            <a:spLocks noGrp="1"/>
          </p:cNvSpPr>
          <p:nvPr>
            <p:ph type="body" idx="3"/>
          </p:nvPr>
        </p:nvSpPr>
        <p:spPr>
          <a:xfrm>
            <a:off x="6326997" y="2082325"/>
            <a:ext cx="2359800" cy="28434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4" name="Google Shape;44;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5872725" y="2225700"/>
            <a:ext cx="3118876" cy="2765399"/>
          </a:xfrm>
          <a:prstGeom prst="rect">
            <a:avLst/>
          </a:prstGeom>
          <a:noFill/>
          <a:ln>
            <a:noFill/>
          </a:ln>
        </p:spPr>
      </p:pic>
      <p:sp>
        <p:nvSpPr>
          <p:cNvPr id="47" name="Google Shape;47;p9"/>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8" name="Google Shape;48;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illustration">
  <p:cSld name="TITLE_ONLY_1">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51" name="Google Shape;51;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lstStyle>
            <a:lvl1pPr lvl="0">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1pPr>
            <a:lvl2pPr lvl="1">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2pPr>
            <a:lvl3pPr lvl="2">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3pPr>
            <a:lvl4pPr lvl="3">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4pPr>
            <a:lvl5pPr lvl="4">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5pPr>
            <a:lvl6pPr lvl="5">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6pPr>
            <a:lvl7pPr lvl="6">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7pPr>
            <a:lvl8pPr lvl="7">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8pPr>
            <a:lvl9pPr lvl="8">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lstStyle>
            <a:lvl1pPr marL="457200" lvl="0" indent="-368300">
              <a:lnSpc>
                <a:spcPct val="115000"/>
              </a:lnSpc>
              <a:spcBef>
                <a:spcPts val="600"/>
              </a:spcBef>
              <a:spcAft>
                <a:spcPts val="0"/>
              </a:spcAft>
              <a:buClr>
                <a:srgbClr val="A7D86D"/>
              </a:buClr>
              <a:buSzPts val="2200"/>
              <a:buFont typeface="Muli Light"/>
              <a:buChar char="●"/>
              <a:defRPr sz="2200">
                <a:solidFill>
                  <a:srgbClr val="65617D"/>
                </a:solidFill>
                <a:latin typeface="Muli Light"/>
                <a:ea typeface="Muli Light"/>
                <a:cs typeface="Muli Light"/>
                <a:sym typeface="Muli Light"/>
              </a:defRPr>
            </a:lvl1pPr>
            <a:lvl2pPr marL="914400" lvl="1"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2pPr>
            <a:lvl3pPr marL="1371600" lvl="2"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3pPr>
            <a:lvl4pPr marL="1828800" lvl="3"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4pPr>
            <a:lvl5pPr marL="2286000" lvl="4"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5pPr>
            <a:lvl6pPr marL="2743200" lvl="5"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6pPr>
            <a:lvl7pPr marL="3200400" lvl="6"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7pPr>
            <a:lvl8pPr marL="3657600" lvl="7"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8pPr>
            <a:lvl9pPr marL="4114800" lvl="8"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A7D86D"/>
                </a:solidFill>
                <a:latin typeface="Poppins Light"/>
                <a:ea typeface="Poppins Light"/>
                <a:cs typeface="Poppins Light"/>
                <a:sym typeface="Poppins Light"/>
              </a:defRPr>
            </a:lvl1pPr>
            <a:lvl2pPr lvl="1" algn="r">
              <a:buNone/>
              <a:defRPr sz="1300">
                <a:solidFill>
                  <a:srgbClr val="A7D86D"/>
                </a:solidFill>
                <a:latin typeface="Poppins Light"/>
                <a:ea typeface="Poppins Light"/>
                <a:cs typeface="Poppins Light"/>
                <a:sym typeface="Poppins Light"/>
              </a:defRPr>
            </a:lvl2pPr>
            <a:lvl3pPr lvl="2" algn="r">
              <a:buNone/>
              <a:defRPr sz="1300">
                <a:solidFill>
                  <a:srgbClr val="A7D86D"/>
                </a:solidFill>
                <a:latin typeface="Poppins Light"/>
                <a:ea typeface="Poppins Light"/>
                <a:cs typeface="Poppins Light"/>
                <a:sym typeface="Poppins Light"/>
              </a:defRPr>
            </a:lvl3pPr>
            <a:lvl4pPr lvl="3" algn="r">
              <a:buNone/>
              <a:defRPr sz="1300">
                <a:solidFill>
                  <a:srgbClr val="A7D86D"/>
                </a:solidFill>
                <a:latin typeface="Poppins Light"/>
                <a:ea typeface="Poppins Light"/>
                <a:cs typeface="Poppins Light"/>
                <a:sym typeface="Poppins Light"/>
              </a:defRPr>
            </a:lvl4pPr>
            <a:lvl5pPr lvl="4" algn="r">
              <a:buNone/>
              <a:defRPr sz="1300">
                <a:solidFill>
                  <a:srgbClr val="A7D86D"/>
                </a:solidFill>
                <a:latin typeface="Poppins Light"/>
                <a:ea typeface="Poppins Light"/>
                <a:cs typeface="Poppins Light"/>
                <a:sym typeface="Poppins Light"/>
              </a:defRPr>
            </a:lvl5pPr>
            <a:lvl6pPr lvl="5" algn="r">
              <a:buNone/>
              <a:defRPr sz="1300">
                <a:solidFill>
                  <a:srgbClr val="A7D86D"/>
                </a:solidFill>
                <a:latin typeface="Poppins Light"/>
                <a:ea typeface="Poppins Light"/>
                <a:cs typeface="Poppins Light"/>
                <a:sym typeface="Poppins Light"/>
              </a:defRPr>
            </a:lvl6pPr>
            <a:lvl7pPr lvl="6" algn="r">
              <a:buNone/>
              <a:defRPr sz="1300">
                <a:solidFill>
                  <a:srgbClr val="A7D86D"/>
                </a:solidFill>
                <a:latin typeface="Poppins Light"/>
                <a:ea typeface="Poppins Light"/>
                <a:cs typeface="Poppins Light"/>
                <a:sym typeface="Poppins Light"/>
              </a:defRPr>
            </a:lvl7pPr>
            <a:lvl8pPr lvl="7" algn="r">
              <a:buNone/>
              <a:defRPr sz="1300">
                <a:solidFill>
                  <a:srgbClr val="A7D86D"/>
                </a:solidFill>
                <a:latin typeface="Poppins Light"/>
                <a:ea typeface="Poppins Light"/>
                <a:cs typeface="Poppins Light"/>
                <a:sym typeface="Poppins Light"/>
              </a:defRPr>
            </a:lvl8pPr>
            <a:lvl9pPr lvl="8" algn="r">
              <a:buNone/>
              <a:defRPr sz="1300">
                <a:solidFill>
                  <a:srgbClr val="A7D86D"/>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71500" y="553636"/>
            <a:ext cx="3909300" cy="2124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Online Banking</a:t>
            </a:r>
            <a:endParaRPr sz="7200" dirty="0"/>
          </a:p>
        </p:txBody>
      </p:sp>
      <p:sp>
        <p:nvSpPr>
          <p:cNvPr id="5" name="Google Shape;79;p16"/>
          <p:cNvSpPr txBox="1">
            <a:spLocks/>
          </p:cNvSpPr>
          <p:nvPr/>
        </p:nvSpPr>
        <p:spPr>
          <a:xfrm>
            <a:off x="571500" y="3377046"/>
            <a:ext cx="2650596" cy="12958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rgbClr val="A7D86D"/>
              </a:buClr>
              <a:buSzPts val="2200"/>
              <a:buFont typeface="Muli Light"/>
              <a:buChar char="●"/>
              <a:defRPr sz="2200" b="0" i="0" u="none" strike="noStrike" cap="none">
                <a:solidFill>
                  <a:srgbClr val="65617D"/>
                </a:solidFill>
                <a:latin typeface="Muli Light"/>
                <a:ea typeface="Muli Light"/>
                <a:cs typeface="Muli Light"/>
                <a:sym typeface="Muli Light"/>
              </a:defRPr>
            </a:lvl1pPr>
            <a:lvl2pPr marL="914400" marR="0" lvl="1" indent="-368300" algn="l" rtl="0">
              <a:lnSpc>
                <a:spcPct val="115000"/>
              </a:lnSpc>
              <a:spcBef>
                <a:spcPts val="0"/>
              </a:spcBef>
              <a:spcAft>
                <a:spcPts val="0"/>
              </a:spcAft>
              <a:buClr>
                <a:srgbClr val="A7A4BC"/>
              </a:buClr>
              <a:buSzPts val="2200"/>
              <a:buFont typeface="Muli Light"/>
              <a:buChar char="○"/>
              <a:defRPr sz="2200" b="0" i="0" u="none" strike="noStrike" cap="none">
                <a:solidFill>
                  <a:srgbClr val="65617D"/>
                </a:solidFill>
                <a:latin typeface="Muli Light"/>
                <a:ea typeface="Muli Light"/>
                <a:cs typeface="Muli Light"/>
                <a:sym typeface="Muli Light"/>
              </a:defRPr>
            </a:lvl2pPr>
            <a:lvl3pPr marL="1371600" marR="0" lvl="2" indent="-368300" algn="l" rtl="0">
              <a:lnSpc>
                <a:spcPct val="115000"/>
              </a:lnSpc>
              <a:spcBef>
                <a:spcPts val="0"/>
              </a:spcBef>
              <a:spcAft>
                <a:spcPts val="0"/>
              </a:spcAft>
              <a:buClr>
                <a:srgbClr val="A7A4BC"/>
              </a:buClr>
              <a:buSzPts val="2200"/>
              <a:buFont typeface="Muli Light"/>
              <a:buChar char="■"/>
              <a:defRPr sz="2200" b="0" i="0" u="none" strike="noStrike" cap="none">
                <a:solidFill>
                  <a:srgbClr val="65617D"/>
                </a:solidFill>
                <a:latin typeface="Muli Light"/>
                <a:ea typeface="Muli Light"/>
                <a:cs typeface="Muli Light"/>
                <a:sym typeface="Muli Light"/>
              </a:defRPr>
            </a:lvl3pPr>
            <a:lvl4pPr marL="1828800" marR="0" lvl="3" indent="-368300" algn="l" rtl="0">
              <a:lnSpc>
                <a:spcPct val="115000"/>
              </a:lnSpc>
              <a:spcBef>
                <a:spcPts val="0"/>
              </a:spcBef>
              <a:spcAft>
                <a:spcPts val="0"/>
              </a:spcAft>
              <a:buClr>
                <a:srgbClr val="A7A4BC"/>
              </a:buClr>
              <a:buSzPts val="2200"/>
              <a:buFont typeface="Muli Light"/>
              <a:buChar char="●"/>
              <a:defRPr sz="2200" b="0" i="0" u="none" strike="noStrike" cap="none">
                <a:solidFill>
                  <a:srgbClr val="65617D"/>
                </a:solidFill>
                <a:latin typeface="Muli Light"/>
                <a:ea typeface="Muli Light"/>
                <a:cs typeface="Muli Light"/>
                <a:sym typeface="Muli Light"/>
              </a:defRPr>
            </a:lvl4pPr>
            <a:lvl5pPr marL="2286000" marR="0" lvl="4" indent="-368300" algn="l" rtl="0">
              <a:lnSpc>
                <a:spcPct val="115000"/>
              </a:lnSpc>
              <a:spcBef>
                <a:spcPts val="0"/>
              </a:spcBef>
              <a:spcAft>
                <a:spcPts val="0"/>
              </a:spcAft>
              <a:buClr>
                <a:srgbClr val="A7A4BC"/>
              </a:buClr>
              <a:buSzPts val="2200"/>
              <a:buFont typeface="Muli Light"/>
              <a:buChar char="○"/>
              <a:defRPr sz="2200" b="0" i="0" u="none" strike="noStrike" cap="none">
                <a:solidFill>
                  <a:srgbClr val="65617D"/>
                </a:solidFill>
                <a:latin typeface="Muli Light"/>
                <a:ea typeface="Muli Light"/>
                <a:cs typeface="Muli Light"/>
                <a:sym typeface="Muli Light"/>
              </a:defRPr>
            </a:lvl5pPr>
            <a:lvl6pPr marL="2743200" marR="0" lvl="5" indent="-368300" algn="l" rtl="0">
              <a:lnSpc>
                <a:spcPct val="115000"/>
              </a:lnSpc>
              <a:spcBef>
                <a:spcPts val="0"/>
              </a:spcBef>
              <a:spcAft>
                <a:spcPts val="0"/>
              </a:spcAft>
              <a:buClr>
                <a:srgbClr val="A7A4BC"/>
              </a:buClr>
              <a:buSzPts val="2200"/>
              <a:buFont typeface="Muli Light"/>
              <a:buChar char="■"/>
              <a:defRPr sz="2200" b="0" i="0" u="none" strike="noStrike" cap="none">
                <a:solidFill>
                  <a:srgbClr val="65617D"/>
                </a:solidFill>
                <a:latin typeface="Muli Light"/>
                <a:ea typeface="Muli Light"/>
                <a:cs typeface="Muli Light"/>
                <a:sym typeface="Muli Light"/>
              </a:defRPr>
            </a:lvl6pPr>
            <a:lvl7pPr marL="3200400" marR="0" lvl="6" indent="-368300" algn="l" rtl="0">
              <a:lnSpc>
                <a:spcPct val="115000"/>
              </a:lnSpc>
              <a:spcBef>
                <a:spcPts val="0"/>
              </a:spcBef>
              <a:spcAft>
                <a:spcPts val="0"/>
              </a:spcAft>
              <a:buClr>
                <a:srgbClr val="A7A4BC"/>
              </a:buClr>
              <a:buSzPts val="2200"/>
              <a:buFont typeface="Muli Light"/>
              <a:buChar char="●"/>
              <a:defRPr sz="2200" b="0" i="0" u="none" strike="noStrike" cap="none">
                <a:solidFill>
                  <a:srgbClr val="65617D"/>
                </a:solidFill>
                <a:latin typeface="Muli Light"/>
                <a:ea typeface="Muli Light"/>
                <a:cs typeface="Muli Light"/>
                <a:sym typeface="Muli Light"/>
              </a:defRPr>
            </a:lvl7pPr>
            <a:lvl8pPr marL="3657600" marR="0" lvl="7" indent="-368300" algn="l" rtl="0">
              <a:lnSpc>
                <a:spcPct val="115000"/>
              </a:lnSpc>
              <a:spcBef>
                <a:spcPts val="0"/>
              </a:spcBef>
              <a:spcAft>
                <a:spcPts val="0"/>
              </a:spcAft>
              <a:buClr>
                <a:srgbClr val="A7A4BC"/>
              </a:buClr>
              <a:buSzPts val="2200"/>
              <a:buFont typeface="Muli Light"/>
              <a:buChar char="○"/>
              <a:defRPr sz="2200" b="0" i="0" u="none" strike="noStrike" cap="none">
                <a:solidFill>
                  <a:srgbClr val="65617D"/>
                </a:solidFill>
                <a:latin typeface="Muli Light"/>
                <a:ea typeface="Muli Light"/>
                <a:cs typeface="Muli Light"/>
                <a:sym typeface="Muli Light"/>
              </a:defRPr>
            </a:lvl8pPr>
            <a:lvl9pPr marL="4114800" marR="0" lvl="8" indent="-368300" algn="l" rtl="0">
              <a:lnSpc>
                <a:spcPct val="115000"/>
              </a:lnSpc>
              <a:spcBef>
                <a:spcPts val="0"/>
              </a:spcBef>
              <a:spcAft>
                <a:spcPts val="0"/>
              </a:spcAft>
              <a:buClr>
                <a:srgbClr val="A7A4BC"/>
              </a:buClr>
              <a:buSzPts val="2200"/>
              <a:buFont typeface="Muli Light"/>
              <a:buChar char="■"/>
              <a:defRPr sz="2200" b="0" i="0" u="none" strike="noStrike" cap="none">
                <a:solidFill>
                  <a:srgbClr val="65617D"/>
                </a:solidFill>
                <a:latin typeface="Muli Light"/>
                <a:ea typeface="Muli Light"/>
                <a:cs typeface="Muli Light"/>
                <a:sym typeface="Muli Light"/>
              </a:defRPr>
            </a:lvl9pPr>
          </a:lstStyle>
          <a:p>
            <a:pPr marL="139700" indent="0">
              <a:spcBef>
                <a:spcPts val="0"/>
              </a:spcBef>
              <a:buClr>
                <a:srgbClr val="65617D"/>
              </a:buClr>
              <a:buSzPts val="1400"/>
              <a:buNone/>
            </a:pPr>
            <a:r>
              <a:rPr lang="en-US" sz="1400" dirty="0" smtClean="0">
                <a:latin typeface="Muli Light" panose="020B0604020202020204" charset="0"/>
              </a:rPr>
              <a:t>Presented </a:t>
            </a:r>
            <a:r>
              <a:rPr lang="en-US" sz="1400" dirty="0">
                <a:latin typeface="Muli Light" panose="020B0604020202020204" charset="0"/>
              </a:rPr>
              <a:t>by</a:t>
            </a:r>
            <a:br>
              <a:rPr lang="en-US" sz="1400" dirty="0">
                <a:latin typeface="Muli Light" panose="020B0604020202020204" charset="0"/>
              </a:rPr>
            </a:br>
            <a:r>
              <a:rPr lang="en-US" sz="1400" dirty="0" err="1">
                <a:latin typeface="Muli Light" panose="020B0604020202020204" charset="0"/>
              </a:rPr>
              <a:t>Namkong</a:t>
            </a:r>
            <a:r>
              <a:rPr lang="en-US" sz="1400" dirty="0">
                <a:latin typeface="Muli Light" panose="020B0604020202020204" charset="0"/>
              </a:rPr>
              <a:t> Hang </a:t>
            </a:r>
            <a:r>
              <a:rPr lang="en-US" sz="1400" dirty="0" err="1">
                <a:latin typeface="Muli Light" panose="020B0604020202020204" charset="0"/>
              </a:rPr>
              <a:t>Kirat</a:t>
            </a:r>
            <a:r>
              <a:rPr lang="en-US" sz="1400" dirty="0">
                <a:latin typeface="Muli Light" panose="020B0604020202020204" charset="0"/>
              </a:rPr>
              <a:t/>
            </a:r>
            <a:br>
              <a:rPr lang="en-US" sz="1400" dirty="0">
                <a:latin typeface="Muli Light" panose="020B0604020202020204" charset="0"/>
              </a:rPr>
            </a:br>
            <a:r>
              <a:rPr lang="en-US" sz="1400" dirty="0">
                <a:latin typeface="Muli Light" panose="020B0604020202020204" charset="0"/>
              </a:rPr>
              <a:t>Neha Adhikari</a:t>
            </a:r>
            <a:br>
              <a:rPr lang="en-US" sz="1400" dirty="0">
                <a:latin typeface="Muli Light" panose="020B0604020202020204" charset="0"/>
              </a:rPr>
            </a:br>
            <a:r>
              <a:rPr lang="en-US" sz="1400" dirty="0" err="1">
                <a:latin typeface="Muli Light" panose="020B0604020202020204" charset="0"/>
              </a:rPr>
              <a:t>Ruxana</a:t>
            </a:r>
            <a:r>
              <a:rPr lang="en-US" sz="1400" dirty="0">
                <a:latin typeface="Muli Light" panose="020B0604020202020204" charset="0"/>
              </a:rPr>
              <a:t> </a:t>
            </a:r>
            <a:r>
              <a:rPr lang="en-US" sz="1400" dirty="0" err="1">
                <a:latin typeface="Muli Light" panose="020B0604020202020204" charset="0"/>
              </a:rPr>
              <a:t>Maharjan</a:t>
            </a:r>
            <a:r>
              <a:rPr lang="en-US" sz="1400" dirty="0">
                <a:latin typeface="Muli Light" panose="020B0604020202020204" charset="0"/>
              </a:rPr>
              <a:t/>
            </a:r>
            <a:br>
              <a:rPr lang="en-US" sz="1400" dirty="0">
                <a:latin typeface="Muli Light" panose="020B0604020202020204" charset="0"/>
              </a:rPr>
            </a:br>
            <a:r>
              <a:rPr lang="en-US" sz="1400" dirty="0" err="1">
                <a:latin typeface="Muli Light" panose="020B0604020202020204" charset="0"/>
              </a:rPr>
              <a:t>Srijal</a:t>
            </a:r>
            <a:r>
              <a:rPr lang="en-US" sz="1400" dirty="0">
                <a:latin typeface="Muli Light" panose="020B0604020202020204" charset="0"/>
              </a:rPr>
              <a:t> K.C.</a:t>
            </a:r>
            <a:endParaRPr lang="en-AU" sz="1400" dirty="0">
              <a:latin typeface="Muli Light" panose="020B0604020202020204" charset="0"/>
            </a:endParaRPr>
          </a:p>
          <a:p>
            <a:pPr indent="-317500">
              <a:spcBef>
                <a:spcPts val="0"/>
              </a:spcBef>
              <a:buClr>
                <a:srgbClr val="65617D"/>
              </a:buClr>
              <a:buSzPts val="1400"/>
            </a:pPr>
            <a:endParaRPr lang="en-AU"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600"/>
              <a:t>10</a:t>
            </a:fld>
            <a:endParaRPr dirty="0"/>
          </a:p>
        </p:txBody>
      </p:sp>
      <p:sp>
        <p:nvSpPr>
          <p:cNvPr id="135" name="Google Shape;135;p23"/>
          <p:cNvSpPr txBox="1">
            <a:spLocks noGrp="1"/>
          </p:cNvSpPr>
          <p:nvPr>
            <p:ph type="body" idx="4294967295"/>
          </p:nvPr>
        </p:nvSpPr>
        <p:spPr>
          <a:xfrm>
            <a:off x="3246403" y="1591775"/>
            <a:ext cx="2392500" cy="2767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6. Nabil Online</a:t>
            </a:r>
            <a:endParaRPr sz="1400" b="1"/>
          </a:p>
          <a:p>
            <a:pPr marL="0" lvl="0" indent="0" algn="l" rtl="0">
              <a:spcBef>
                <a:spcPts val="600"/>
              </a:spcBef>
              <a:spcAft>
                <a:spcPts val="0"/>
              </a:spcAft>
              <a:buNone/>
            </a:pPr>
            <a:endParaRPr sz="1400" b="1"/>
          </a:p>
          <a:p>
            <a:pPr marL="457200" lvl="0" indent="-317500" algn="l" rtl="0">
              <a:spcBef>
                <a:spcPts val="600"/>
              </a:spcBef>
              <a:spcAft>
                <a:spcPts val="0"/>
              </a:spcAft>
              <a:buClr>
                <a:srgbClr val="65617D"/>
              </a:buClr>
              <a:buSzPts val="1400"/>
              <a:buChar char="●"/>
            </a:pPr>
            <a:r>
              <a:rPr lang="en" sz="1400">
                <a:solidFill>
                  <a:srgbClr val="65617D"/>
                </a:solidFill>
              </a:rPr>
              <a:t>Online payment service.</a:t>
            </a:r>
            <a:endParaRPr sz="1400">
              <a:solidFill>
                <a:srgbClr val="65617D"/>
              </a:solidFill>
            </a:endParaRPr>
          </a:p>
          <a:p>
            <a:pPr marL="457200" lvl="0" indent="-317500" algn="l" rtl="0">
              <a:spcBef>
                <a:spcPts val="0"/>
              </a:spcBef>
              <a:spcAft>
                <a:spcPts val="0"/>
              </a:spcAft>
              <a:buClr>
                <a:srgbClr val="65617D"/>
              </a:buClr>
              <a:buSzPts val="1400"/>
              <a:buChar char="●"/>
            </a:pPr>
            <a:r>
              <a:rPr lang="en" sz="1400">
                <a:solidFill>
                  <a:srgbClr val="65617D"/>
                </a:solidFill>
              </a:rPr>
              <a:t>Cheapest and convenient.</a:t>
            </a:r>
            <a:endParaRPr sz="1400">
              <a:solidFill>
                <a:srgbClr val="65617D"/>
              </a:solidFill>
            </a:endParaRPr>
          </a:p>
          <a:p>
            <a:pPr marL="457200" lvl="0" indent="-317500" algn="l" rtl="0">
              <a:spcBef>
                <a:spcPts val="0"/>
              </a:spcBef>
              <a:spcAft>
                <a:spcPts val="0"/>
              </a:spcAft>
              <a:buClr>
                <a:srgbClr val="65617D"/>
              </a:buClr>
              <a:buSzPts val="1400"/>
              <a:buChar char="●"/>
            </a:pPr>
            <a:r>
              <a:rPr lang="en" sz="1400">
                <a:solidFill>
                  <a:srgbClr val="65617D"/>
                </a:solidFill>
              </a:rPr>
              <a:t>Faster and reliable.</a:t>
            </a:r>
            <a:endParaRPr sz="1400">
              <a:solidFill>
                <a:srgbClr val="65617D"/>
              </a:solidFill>
            </a:endParaRPr>
          </a:p>
          <a:p>
            <a:pPr marL="457200" lvl="0" indent="-317500" algn="l" rtl="0">
              <a:spcBef>
                <a:spcPts val="0"/>
              </a:spcBef>
              <a:spcAft>
                <a:spcPts val="0"/>
              </a:spcAft>
              <a:buClr>
                <a:srgbClr val="65617D"/>
              </a:buClr>
              <a:buSzPts val="1400"/>
              <a:buChar char="●"/>
            </a:pPr>
            <a:r>
              <a:rPr lang="en" sz="1400">
                <a:solidFill>
                  <a:srgbClr val="65617D"/>
                </a:solidFill>
              </a:rPr>
              <a:t>Hassle free documentation.</a:t>
            </a:r>
            <a:endParaRPr sz="1400">
              <a:solidFill>
                <a:srgbClr val="65617D"/>
              </a:solidFill>
            </a:endParaRPr>
          </a:p>
        </p:txBody>
      </p:sp>
      <p:sp>
        <p:nvSpPr>
          <p:cNvPr id="136" name="Google Shape;136;p23"/>
          <p:cNvSpPr txBox="1">
            <a:spLocks noGrp="1"/>
          </p:cNvSpPr>
          <p:nvPr>
            <p:ph type="title" idx="4294967295"/>
          </p:nvPr>
        </p:nvSpPr>
        <p:spPr>
          <a:xfrm>
            <a:off x="709675" y="606000"/>
            <a:ext cx="5407800" cy="70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t>Continued..</a:t>
            </a:r>
            <a:endParaRPr sz="3000"/>
          </a:p>
        </p:txBody>
      </p:sp>
      <p:pic>
        <p:nvPicPr>
          <p:cNvPr id="137" name="Google Shape;137;p23"/>
          <p:cNvPicPr preferRelativeResize="0"/>
          <p:nvPr/>
        </p:nvPicPr>
        <p:blipFill>
          <a:blip r:embed="rId3">
            <a:alphaModFix/>
          </a:blip>
          <a:stretch>
            <a:fillRect/>
          </a:stretch>
        </p:blipFill>
        <p:spPr>
          <a:xfrm>
            <a:off x="5904800" y="2409449"/>
            <a:ext cx="2934399" cy="2340400"/>
          </a:xfrm>
          <a:prstGeom prst="rect">
            <a:avLst/>
          </a:prstGeom>
          <a:noFill/>
          <a:ln>
            <a:noFill/>
          </a:ln>
        </p:spPr>
      </p:pic>
      <p:sp>
        <p:nvSpPr>
          <p:cNvPr id="138" name="Google Shape;138;p23"/>
          <p:cNvSpPr txBox="1">
            <a:spLocks noGrp="1"/>
          </p:cNvSpPr>
          <p:nvPr>
            <p:ph type="body" idx="4294967295"/>
          </p:nvPr>
        </p:nvSpPr>
        <p:spPr>
          <a:xfrm>
            <a:off x="709678" y="1591775"/>
            <a:ext cx="2392500" cy="2767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dirty="0"/>
              <a:t>5. Nabil Viber Banking</a:t>
            </a:r>
            <a:endParaRPr sz="1400" b="1" dirty="0"/>
          </a:p>
          <a:p>
            <a:pPr marL="0" lvl="0" indent="0" algn="l" rtl="0">
              <a:spcBef>
                <a:spcPts val="600"/>
              </a:spcBef>
              <a:spcAft>
                <a:spcPts val="0"/>
              </a:spcAft>
              <a:buNone/>
            </a:pPr>
            <a:endParaRPr sz="1400" b="1" dirty="0"/>
          </a:p>
          <a:p>
            <a:pPr marL="457200" lvl="0" indent="-317500" algn="l" rtl="0">
              <a:spcBef>
                <a:spcPts val="600"/>
              </a:spcBef>
              <a:spcAft>
                <a:spcPts val="0"/>
              </a:spcAft>
              <a:buClr>
                <a:srgbClr val="65617D"/>
              </a:buClr>
              <a:buSzPts val="1400"/>
              <a:buChar char="●"/>
            </a:pPr>
            <a:r>
              <a:rPr lang="en" sz="1400" dirty="0">
                <a:solidFill>
                  <a:srgbClr val="65617D"/>
                </a:solidFill>
              </a:rPr>
              <a:t>Direct interaction with the bank with the help of Viber messaging app.</a:t>
            </a:r>
            <a:endParaRPr sz="1400" dirty="0">
              <a:solidFill>
                <a:srgbClr val="65617D"/>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idx="4294967295"/>
          </p:nvPr>
        </p:nvSpPr>
        <p:spPr>
          <a:xfrm>
            <a:off x="734850" y="115450"/>
            <a:ext cx="4960500" cy="70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t>Screenshots</a:t>
            </a:r>
            <a:endParaRPr sz="3000"/>
          </a:p>
        </p:txBody>
      </p:sp>
      <p:pic>
        <p:nvPicPr>
          <p:cNvPr id="144" name="Google Shape;144;p24"/>
          <p:cNvPicPr preferRelativeResize="0"/>
          <p:nvPr/>
        </p:nvPicPr>
        <p:blipFill>
          <a:blip r:embed="rId3">
            <a:alphaModFix/>
          </a:blip>
          <a:stretch>
            <a:fillRect/>
          </a:stretch>
        </p:blipFill>
        <p:spPr>
          <a:xfrm>
            <a:off x="6806425" y="1163562"/>
            <a:ext cx="1857600" cy="3395300"/>
          </a:xfrm>
          <a:prstGeom prst="rect">
            <a:avLst/>
          </a:prstGeom>
          <a:noFill/>
          <a:ln>
            <a:noFill/>
          </a:ln>
        </p:spPr>
      </p:pic>
      <p:pic>
        <p:nvPicPr>
          <p:cNvPr id="145" name="Google Shape;145;p24"/>
          <p:cNvPicPr preferRelativeResize="0"/>
          <p:nvPr/>
        </p:nvPicPr>
        <p:blipFill rotWithShape="1">
          <a:blip r:embed="rId4">
            <a:alphaModFix/>
          </a:blip>
          <a:srcRect t="2713" b="5937"/>
          <a:stretch/>
        </p:blipFill>
        <p:spPr>
          <a:xfrm>
            <a:off x="734850" y="1177487"/>
            <a:ext cx="1997549" cy="3367462"/>
          </a:xfrm>
          <a:prstGeom prst="rect">
            <a:avLst/>
          </a:prstGeom>
          <a:noFill/>
          <a:ln>
            <a:noFill/>
          </a:ln>
        </p:spPr>
      </p:pic>
      <p:pic>
        <p:nvPicPr>
          <p:cNvPr id="146" name="Google Shape;146;p24"/>
          <p:cNvPicPr preferRelativeResize="0"/>
          <p:nvPr/>
        </p:nvPicPr>
        <p:blipFill rotWithShape="1">
          <a:blip r:embed="rId5">
            <a:alphaModFix/>
          </a:blip>
          <a:srcRect t="2242" b="6241"/>
          <a:stretch/>
        </p:blipFill>
        <p:spPr>
          <a:xfrm>
            <a:off x="4835900" y="1161112"/>
            <a:ext cx="1857600" cy="3400202"/>
          </a:xfrm>
          <a:prstGeom prst="rect">
            <a:avLst/>
          </a:prstGeom>
          <a:noFill/>
          <a:ln>
            <a:noFill/>
          </a:ln>
        </p:spPr>
      </p:pic>
      <p:grpSp>
        <p:nvGrpSpPr>
          <p:cNvPr id="147" name="Google Shape;147;p24"/>
          <p:cNvGrpSpPr/>
          <p:nvPr/>
        </p:nvGrpSpPr>
        <p:grpSpPr>
          <a:xfrm>
            <a:off x="2732400" y="1161113"/>
            <a:ext cx="2103501" cy="3400199"/>
            <a:chOff x="3113655" y="269365"/>
            <a:chExt cx="2814048" cy="4580010"/>
          </a:xfrm>
        </p:grpSpPr>
        <p:pic>
          <p:nvPicPr>
            <p:cNvPr id="148" name="Google Shape;148;p24"/>
            <p:cNvPicPr preferRelativeResize="0"/>
            <p:nvPr/>
          </p:nvPicPr>
          <p:blipFill rotWithShape="1">
            <a:blip r:embed="rId6">
              <a:alphaModFix/>
            </a:blip>
            <a:srcRect l="-4716" t="2992" r="-4705" b="5482"/>
            <a:stretch/>
          </p:blipFill>
          <p:spPr>
            <a:xfrm>
              <a:off x="3113655" y="269365"/>
              <a:ext cx="2814048" cy="4580010"/>
            </a:xfrm>
            <a:prstGeom prst="rect">
              <a:avLst/>
            </a:prstGeom>
            <a:noFill/>
            <a:ln>
              <a:noFill/>
            </a:ln>
          </p:spPr>
        </p:pic>
        <p:sp>
          <p:nvSpPr>
            <p:cNvPr id="149" name="Google Shape;149;p24"/>
            <p:cNvSpPr txBox="1"/>
            <p:nvPr/>
          </p:nvSpPr>
          <p:spPr>
            <a:xfrm>
              <a:off x="3981925" y="1231375"/>
              <a:ext cx="641400" cy="128100"/>
            </a:xfrm>
            <a:prstGeom prst="rect">
              <a:avLst/>
            </a:prstGeom>
            <a:solidFill>
              <a:srgbClr val="558B2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24"/>
            <p:cNvSpPr txBox="1"/>
            <p:nvPr/>
          </p:nvSpPr>
          <p:spPr>
            <a:xfrm>
              <a:off x="4480560" y="524400"/>
              <a:ext cx="276600" cy="128100"/>
            </a:xfrm>
            <a:prstGeom prst="rect">
              <a:avLst/>
            </a:prstGeom>
            <a:solidFill>
              <a:srgbClr val="558B2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600"/>
              <a:t>12</a:t>
            </a:fld>
            <a:endParaRPr dirty="0"/>
          </a:p>
        </p:txBody>
      </p:sp>
      <p:sp>
        <p:nvSpPr>
          <p:cNvPr id="156" name="Google Shape;156;p25"/>
          <p:cNvSpPr txBox="1">
            <a:spLocks noGrp="1"/>
          </p:cNvSpPr>
          <p:nvPr>
            <p:ph type="title" idx="4294967295"/>
          </p:nvPr>
        </p:nvSpPr>
        <p:spPr>
          <a:xfrm>
            <a:off x="709675" y="606000"/>
            <a:ext cx="4960500" cy="70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t>Challenges</a:t>
            </a:r>
            <a:endParaRPr sz="3000"/>
          </a:p>
        </p:txBody>
      </p:sp>
      <p:pic>
        <p:nvPicPr>
          <p:cNvPr id="157" name="Google Shape;157;p25"/>
          <p:cNvPicPr preferRelativeResize="0"/>
          <p:nvPr/>
        </p:nvPicPr>
        <p:blipFill>
          <a:blip r:embed="rId3">
            <a:alphaModFix/>
          </a:blip>
          <a:stretch>
            <a:fillRect/>
          </a:stretch>
        </p:blipFill>
        <p:spPr>
          <a:xfrm>
            <a:off x="6018725" y="2676350"/>
            <a:ext cx="2908076" cy="2162351"/>
          </a:xfrm>
          <a:prstGeom prst="rect">
            <a:avLst/>
          </a:prstGeom>
          <a:noFill/>
          <a:ln>
            <a:noFill/>
          </a:ln>
        </p:spPr>
      </p:pic>
      <p:sp>
        <p:nvSpPr>
          <p:cNvPr id="158" name="Google Shape;158;p25"/>
          <p:cNvSpPr txBox="1">
            <a:spLocks noGrp="1"/>
          </p:cNvSpPr>
          <p:nvPr>
            <p:ph type="body" idx="4294967295"/>
          </p:nvPr>
        </p:nvSpPr>
        <p:spPr>
          <a:xfrm>
            <a:off x="709675" y="1512425"/>
            <a:ext cx="4895400" cy="2767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sz="1400" b="1" dirty="0"/>
          </a:p>
          <a:p>
            <a:pPr marL="457200" lvl="0" indent="-317500" algn="l" rtl="0">
              <a:lnSpc>
                <a:spcPct val="150000"/>
              </a:lnSpc>
              <a:spcBef>
                <a:spcPts val="0"/>
              </a:spcBef>
              <a:spcAft>
                <a:spcPts val="0"/>
              </a:spcAft>
              <a:buClr>
                <a:srgbClr val="65617D"/>
              </a:buClr>
              <a:buSzPts val="1400"/>
              <a:buChar char="●"/>
            </a:pPr>
            <a:r>
              <a:rPr lang="en" sz="1400" dirty="0" smtClean="0">
                <a:solidFill>
                  <a:srgbClr val="65617D"/>
                </a:solidFill>
              </a:rPr>
              <a:t>Not </a:t>
            </a:r>
            <a:r>
              <a:rPr lang="en" sz="1400" dirty="0">
                <a:solidFill>
                  <a:srgbClr val="65617D"/>
                </a:solidFill>
              </a:rPr>
              <a:t>familiar with online banking technology</a:t>
            </a:r>
            <a:endParaRPr sz="1400" dirty="0">
              <a:solidFill>
                <a:srgbClr val="65617D"/>
              </a:solidFill>
            </a:endParaRPr>
          </a:p>
          <a:p>
            <a:pPr marL="457200" lvl="0" indent="-317500" algn="l" rtl="0">
              <a:lnSpc>
                <a:spcPct val="150000"/>
              </a:lnSpc>
              <a:spcBef>
                <a:spcPts val="0"/>
              </a:spcBef>
              <a:spcAft>
                <a:spcPts val="0"/>
              </a:spcAft>
              <a:buClr>
                <a:srgbClr val="65617D"/>
              </a:buClr>
              <a:buSzPts val="1400"/>
              <a:buChar char="●"/>
            </a:pPr>
            <a:r>
              <a:rPr lang="en" sz="1400" dirty="0">
                <a:solidFill>
                  <a:srgbClr val="65617D"/>
                </a:solidFill>
              </a:rPr>
              <a:t>Banking website not trustworthy</a:t>
            </a:r>
            <a:endParaRPr sz="1400" dirty="0">
              <a:solidFill>
                <a:srgbClr val="65617D"/>
              </a:solidFill>
            </a:endParaRPr>
          </a:p>
          <a:p>
            <a:pPr marL="457200" lvl="0" indent="-317500" algn="l" rtl="0">
              <a:lnSpc>
                <a:spcPct val="150000"/>
              </a:lnSpc>
              <a:spcBef>
                <a:spcPts val="0"/>
              </a:spcBef>
              <a:spcAft>
                <a:spcPts val="0"/>
              </a:spcAft>
              <a:buClr>
                <a:srgbClr val="65617D"/>
              </a:buClr>
              <a:buSzPts val="1400"/>
              <a:buChar char="●"/>
            </a:pPr>
            <a:r>
              <a:rPr lang="en" sz="1400" dirty="0">
                <a:solidFill>
                  <a:srgbClr val="65617D"/>
                </a:solidFill>
              </a:rPr>
              <a:t>Lack of information about internet banking</a:t>
            </a:r>
            <a:endParaRPr sz="1400" dirty="0">
              <a:solidFill>
                <a:srgbClr val="65617D"/>
              </a:solidFill>
            </a:endParaRPr>
          </a:p>
          <a:p>
            <a:pPr marL="457200" lvl="0" indent="-317500" algn="l" rtl="0">
              <a:lnSpc>
                <a:spcPct val="150000"/>
              </a:lnSpc>
              <a:spcBef>
                <a:spcPts val="0"/>
              </a:spcBef>
              <a:spcAft>
                <a:spcPts val="0"/>
              </a:spcAft>
              <a:buClr>
                <a:srgbClr val="65617D"/>
              </a:buClr>
              <a:buSzPts val="1400"/>
              <a:buChar char="●"/>
            </a:pPr>
            <a:r>
              <a:rPr lang="en" sz="1400" dirty="0">
                <a:solidFill>
                  <a:srgbClr val="65617D"/>
                </a:solidFill>
              </a:rPr>
              <a:t>Not regular banking activities</a:t>
            </a:r>
            <a:endParaRPr sz="1400" dirty="0">
              <a:solidFill>
                <a:srgbClr val="65617D"/>
              </a:solidFill>
            </a:endParaRPr>
          </a:p>
          <a:p>
            <a:pPr marL="457200" lvl="0" indent="-317500" algn="l" rtl="0">
              <a:lnSpc>
                <a:spcPct val="150000"/>
              </a:lnSpc>
              <a:spcBef>
                <a:spcPts val="0"/>
              </a:spcBef>
              <a:spcAft>
                <a:spcPts val="0"/>
              </a:spcAft>
              <a:buClr>
                <a:srgbClr val="65617D"/>
              </a:buClr>
              <a:buSzPts val="1400"/>
              <a:buChar char="●"/>
            </a:pPr>
            <a:r>
              <a:rPr lang="en" sz="1400" dirty="0">
                <a:solidFill>
                  <a:srgbClr val="65617D"/>
                </a:solidFill>
              </a:rPr>
              <a:t>Internet Infrastructure in the </a:t>
            </a:r>
            <a:r>
              <a:rPr lang="en" sz="1400" dirty="0" smtClean="0">
                <a:solidFill>
                  <a:srgbClr val="65617D"/>
                </a:solidFill>
              </a:rPr>
              <a:t>country</a:t>
            </a:r>
          </a:p>
          <a:p>
            <a:pPr marL="457200" lvl="0" indent="-317500" algn="l" rtl="0">
              <a:lnSpc>
                <a:spcPct val="150000"/>
              </a:lnSpc>
              <a:spcBef>
                <a:spcPts val="0"/>
              </a:spcBef>
              <a:spcAft>
                <a:spcPts val="0"/>
              </a:spcAft>
              <a:buClr>
                <a:srgbClr val="65617D"/>
              </a:buClr>
              <a:buSzPts val="1400"/>
              <a:buChar char="●"/>
            </a:pPr>
            <a:r>
              <a:rPr lang="en" sz="1400" dirty="0" smtClean="0"/>
              <a:t>Customers knowledge about internet</a:t>
            </a:r>
            <a:r>
              <a:rPr lang="en" sz="1400" dirty="0">
                <a:solidFill>
                  <a:srgbClr val="65617D"/>
                </a:solidFill>
              </a:rPr>
              <a:t/>
            </a:r>
            <a:br>
              <a:rPr lang="en" sz="1400" dirty="0">
                <a:solidFill>
                  <a:srgbClr val="65617D"/>
                </a:solidFill>
              </a:rPr>
            </a:br>
            <a:r>
              <a:rPr lang="en" sz="1400" dirty="0">
                <a:solidFill>
                  <a:srgbClr val="65617D"/>
                </a:solidFill>
              </a:rPr>
              <a:t/>
            </a:r>
            <a:br>
              <a:rPr lang="en" sz="1400" dirty="0">
                <a:solidFill>
                  <a:srgbClr val="65617D"/>
                </a:solidFill>
              </a:rPr>
            </a:br>
            <a:r>
              <a:rPr lang="en" sz="1400" dirty="0">
                <a:solidFill>
                  <a:srgbClr val="65617D"/>
                </a:solidFill>
              </a:rPr>
              <a:t/>
            </a:r>
            <a:br>
              <a:rPr lang="en" sz="1400" dirty="0">
                <a:solidFill>
                  <a:srgbClr val="65617D"/>
                </a:solidFill>
              </a:rPr>
            </a:br>
            <a:endParaRPr sz="1400" dirty="0">
              <a:solidFill>
                <a:srgbClr val="65617D"/>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ctrTitle" idx="4294967295"/>
          </p:nvPr>
        </p:nvSpPr>
        <p:spPr>
          <a:xfrm>
            <a:off x="1852650" y="1978350"/>
            <a:ext cx="5438700" cy="118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 YOU</a:t>
            </a:r>
            <a:endParaRPr sz="7200"/>
          </a:p>
        </p:txBody>
      </p:sp>
      <p:sp>
        <p:nvSpPr>
          <p:cNvPr id="164" name="Google Shape;164;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sz="1600"/>
              <a:t>2</a:t>
            </a:fld>
            <a:endParaRPr sz="1600" dirty="0"/>
          </a:p>
        </p:txBody>
      </p:sp>
      <p:sp>
        <p:nvSpPr>
          <p:cNvPr id="71" name="Google Shape;71;p15"/>
          <p:cNvSpPr txBox="1">
            <a:spLocks noGrp="1"/>
          </p:cNvSpPr>
          <p:nvPr>
            <p:ph type="title" idx="4294967295"/>
          </p:nvPr>
        </p:nvSpPr>
        <p:spPr>
          <a:xfrm>
            <a:off x="709675" y="606000"/>
            <a:ext cx="4960500" cy="70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t>What is Online Banking?</a:t>
            </a:r>
            <a:endParaRPr sz="3000"/>
          </a:p>
        </p:txBody>
      </p:sp>
      <p:pic>
        <p:nvPicPr>
          <p:cNvPr id="72" name="Google Shape;72;p15"/>
          <p:cNvPicPr preferRelativeResize="0"/>
          <p:nvPr/>
        </p:nvPicPr>
        <p:blipFill>
          <a:blip r:embed="rId3">
            <a:alphaModFix/>
          </a:blip>
          <a:stretch>
            <a:fillRect/>
          </a:stretch>
        </p:blipFill>
        <p:spPr>
          <a:xfrm>
            <a:off x="1369475" y="1623850"/>
            <a:ext cx="6405025" cy="28340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600"/>
              <a:t>3</a:t>
            </a:fld>
            <a:endParaRPr dirty="0"/>
          </a:p>
        </p:txBody>
      </p:sp>
      <p:sp>
        <p:nvSpPr>
          <p:cNvPr id="78" name="Google Shape;78;p16"/>
          <p:cNvSpPr txBox="1">
            <a:spLocks noGrp="1"/>
          </p:cNvSpPr>
          <p:nvPr>
            <p:ph type="title" idx="4294967295"/>
          </p:nvPr>
        </p:nvSpPr>
        <p:spPr>
          <a:xfrm>
            <a:off x="709675" y="606000"/>
            <a:ext cx="4960500" cy="70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t>Online Banking in Nepal</a:t>
            </a:r>
            <a:endParaRPr sz="3000"/>
          </a:p>
        </p:txBody>
      </p:sp>
      <p:sp>
        <p:nvSpPr>
          <p:cNvPr id="79" name="Google Shape;79;p16"/>
          <p:cNvSpPr txBox="1">
            <a:spLocks noGrp="1"/>
          </p:cNvSpPr>
          <p:nvPr>
            <p:ph type="body" idx="4294967295"/>
          </p:nvPr>
        </p:nvSpPr>
        <p:spPr>
          <a:xfrm>
            <a:off x="757622" y="1457400"/>
            <a:ext cx="4616700" cy="3292500"/>
          </a:xfrm>
          <a:prstGeom prst="rect">
            <a:avLst/>
          </a:prstGeom>
        </p:spPr>
        <p:txBody>
          <a:bodyPr spcFirstLastPara="1" wrap="square" lIns="0" tIns="0" rIns="0" bIns="0" anchor="t" anchorCtr="0">
            <a:noAutofit/>
          </a:bodyPr>
          <a:lstStyle/>
          <a:p>
            <a:pPr marL="457200" lvl="0" indent="-317500" algn="l" rtl="0">
              <a:spcBef>
                <a:spcPts val="600"/>
              </a:spcBef>
              <a:spcAft>
                <a:spcPts val="0"/>
              </a:spcAft>
              <a:buClr>
                <a:srgbClr val="65617D"/>
              </a:buClr>
              <a:buSzPts val="1400"/>
              <a:buChar char="●"/>
            </a:pPr>
            <a:r>
              <a:rPr lang="en" sz="1400" dirty="0">
                <a:solidFill>
                  <a:srgbClr val="65617D"/>
                </a:solidFill>
              </a:rPr>
              <a:t>Kumari Bank Ltd. was the first bank to start the internet banking in Nepal in 2002.</a:t>
            </a:r>
            <a:endParaRPr sz="1400" dirty="0">
              <a:solidFill>
                <a:srgbClr val="65617D"/>
              </a:solidFill>
            </a:endParaRPr>
          </a:p>
          <a:p>
            <a:pPr marL="457200" lvl="0" indent="-317500" algn="l" rtl="0">
              <a:spcBef>
                <a:spcPts val="0"/>
              </a:spcBef>
              <a:spcAft>
                <a:spcPts val="0"/>
              </a:spcAft>
              <a:buClr>
                <a:srgbClr val="65617D"/>
              </a:buClr>
              <a:buSzPts val="1400"/>
              <a:buChar char="●"/>
            </a:pPr>
            <a:r>
              <a:rPr lang="en" sz="1400" dirty="0">
                <a:solidFill>
                  <a:srgbClr val="65617D"/>
                </a:solidFill>
              </a:rPr>
              <a:t>Study shows that there are 2 Lakhs internet users in Nepal, out of which 50% users are inside Kathmandu Valley.</a:t>
            </a:r>
            <a:endParaRPr sz="1400" dirty="0">
              <a:solidFill>
                <a:srgbClr val="65617D"/>
              </a:solidFill>
            </a:endParaRPr>
          </a:p>
        </p:txBody>
      </p:sp>
      <p:pic>
        <p:nvPicPr>
          <p:cNvPr id="80" name="Google Shape;80;p16"/>
          <p:cNvPicPr preferRelativeResize="0"/>
          <p:nvPr/>
        </p:nvPicPr>
        <p:blipFill>
          <a:blip r:embed="rId3">
            <a:alphaModFix/>
          </a:blip>
          <a:stretch>
            <a:fillRect/>
          </a:stretch>
        </p:blipFill>
        <p:spPr>
          <a:xfrm>
            <a:off x="5461797" y="2371750"/>
            <a:ext cx="3464880" cy="23781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800"/>
              <a:t>4</a:t>
            </a:fld>
            <a:endParaRPr sz="1800" dirty="0"/>
          </a:p>
        </p:txBody>
      </p:sp>
      <p:sp>
        <p:nvSpPr>
          <p:cNvPr id="86" name="Google Shape;86;p17"/>
          <p:cNvSpPr txBox="1">
            <a:spLocks noGrp="1"/>
          </p:cNvSpPr>
          <p:nvPr>
            <p:ph type="title" idx="4294967295"/>
          </p:nvPr>
        </p:nvSpPr>
        <p:spPr>
          <a:xfrm>
            <a:off x="709675" y="606000"/>
            <a:ext cx="4960500" cy="70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t>Abroad vs Nepal</a:t>
            </a:r>
            <a:endParaRPr sz="3000"/>
          </a:p>
        </p:txBody>
      </p:sp>
      <p:sp>
        <p:nvSpPr>
          <p:cNvPr id="87" name="Google Shape;87;p17"/>
          <p:cNvSpPr txBox="1">
            <a:spLocks noGrp="1"/>
          </p:cNvSpPr>
          <p:nvPr>
            <p:ph type="body" idx="4294967295"/>
          </p:nvPr>
        </p:nvSpPr>
        <p:spPr>
          <a:xfrm>
            <a:off x="757624" y="1457400"/>
            <a:ext cx="3722100" cy="1565100"/>
          </a:xfrm>
          <a:prstGeom prst="rect">
            <a:avLst/>
          </a:prstGeom>
        </p:spPr>
        <p:txBody>
          <a:bodyPr spcFirstLastPara="1" wrap="square" lIns="0" tIns="0" rIns="0" bIns="0" anchor="t" anchorCtr="0">
            <a:noAutofit/>
          </a:bodyPr>
          <a:lstStyle/>
          <a:p>
            <a:pPr marL="457200" lvl="0" indent="-317500" algn="l" rtl="0">
              <a:spcBef>
                <a:spcPts val="600"/>
              </a:spcBef>
              <a:spcAft>
                <a:spcPts val="0"/>
              </a:spcAft>
              <a:buClr>
                <a:srgbClr val="65617D"/>
              </a:buClr>
              <a:buSzPts val="1400"/>
              <a:buChar char="●"/>
            </a:pPr>
            <a:r>
              <a:rPr lang="en" sz="1400">
                <a:solidFill>
                  <a:srgbClr val="65617D"/>
                </a:solidFill>
              </a:rPr>
              <a:t>Limited information provided</a:t>
            </a:r>
            <a:endParaRPr sz="1400">
              <a:solidFill>
                <a:srgbClr val="65617D"/>
              </a:solidFill>
            </a:endParaRPr>
          </a:p>
          <a:p>
            <a:pPr marL="457200" lvl="0" indent="-317500" algn="l" rtl="0">
              <a:spcBef>
                <a:spcPts val="0"/>
              </a:spcBef>
              <a:spcAft>
                <a:spcPts val="0"/>
              </a:spcAft>
              <a:buClr>
                <a:srgbClr val="65617D"/>
              </a:buClr>
              <a:buSzPts val="1400"/>
              <a:buChar char="●"/>
            </a:pPr>
            <a:r>
              <a:rPr lang="en" sz="1400">
                <a:solidFill>
                  <a:srgbClr val="65617D"/>
                </a:solidFill>
              </a:rPr>
              <a:t>Lack of proper awareness programmes</a:t>
            </a:r>
            <a:endParaRPr sz="1400">
              <a:solidFill>
                <a:srgbClr val="65617D"/>
              </a:solidFill>
            </a:endParaRPr>
          </a:p>
          <a:p>
            <a:pPr marL="457200" lvl="0" indent="-317500" algn="l" rtl="0">
              <a:spcBef>
                <a:spcPts val="0"/>
              </a:spcBef>
              <a:spcAft>
                <a:spcPts val="0"/>
              </a:spcAft>
              <a:buClr>
                <a:srgbClr val="65617D"/>
              </a:buClr>
              <a:buSzPts val="1400"/>
              <a:buChar char="●"/>
            </a:pPr>
            <a:r>
              <a:rPr lang="en" sz="1400">
                <a:solidFill>
                  <a:srgbClr val="65617D"/>
                </a:solidFill>
              </a:rPr>
              <a:t>Weak security</a:t>
            </a:r>
            <a:endParaRPr sz="1400">
              <a:solidFill>
                <a:srgbClr val="65617D"/>
              </a:solidFill>
            </a:endParaRPr>
          </a:p>
          <a:p>
            <a:pPr marL="457200" lvl="0" indent="-317500" algn="l" rtl="0">
              <a:spcBef>
                <a:spcPts val="0"/>
              </a:spcBef>
              <a:spcAft>
                <a:spcPts val="0"/>
              </a:spcAft>
              <a:buClr>
                <a:srgbClr val="65617D"/>
              </a:buClr>
              <a:buSzPts val="1400"/>
              <a:buChar char="●"/>
            </a:pPr>
            <a:r>
              <a:rPr lang="en" sz="1400">
                <a:solidFill>
                  <a:srgbClr val="65617D"/>
                </a:solidFill>
              </a:rPr>
              <a:t>Not proper skilled manpower</a:t>
            </a:r>
            <a:endParaRPr sz="1400">
              <a:solidFill>
                <a:srgbClr val="65617D"/>
              </a:solidFill>
            </a:endParaRPr>
          </a:p>
          <a:p>
            <a:pPr marL="457200" lvl="0" indent="-317500" algn="l" rtl="0">
              <a:spcBef>
                <a:spcPts val="0"/>
              </a:spcBef>
              <a:spcAft>
                <a:spcPts val="0"/>
              </a:spcAft>
              <a:buClr>
                <a:srgbClr val="65617D"/>
              </a:buClr>
              <a:buSzPts val="1400"/>
              <a:buChar char="●"/>
            </a:pPr>
            <a:r>
              <a:rPr lang="en" sz="1400">
                <a:solidFill>
                  <a:srgbClr val="65617D"/>
                </a:solidFill>
              </a:rPr>
              <a:t>Bad internet</a:t>
            </a:r>
            <a:br>
              <a:rPr lang="en" sz="1400">
                <a:solidFill>
                  <a:srgbClr val="65617D"/>
                </a:solidFill>
              </a:rPr>
            </a:br>
            <a:endParaRPr sz="1400">
              <a:solidFill>
                <a:srgbClr val="65617D"/>
              </a:solidFill>
            </a:endParaRPr>
          </a:p>
        </p:txBody>
      </p:sp>
      <p:pic>
        <p:nvPicPr>
          <p:cNvPr id="88" name="Google Shape;88;p17"/>
          <p:cNvPicPr preferRelativeResize="0"/>
          <p:nvPr/>
        </p:nvPicPr>
        <p:blipFill>
          <a:blip r:embed="rId3">
            <a:alphaModFix/>
          </a:blip>
          <a:stretch>
            <a:fillRect/>
          </a:stretch>
        </p:blipFill>
        <p:spPr>
          <a:xfrm>
            <a:off x="5411300" y="1963675"/>
            <a:ext cx="3382426" cy="27861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600"/>
              <a:t>5</a:t>
            </a:fld>
            <a:endParaRPr sz="1600" dirty="0"/>
          </a:p>
        </p:txBody>
      </p:sp>
      <p:sp>
        <p:nvSpPr>
          <p:cNvPr id="94" name="Google Shape;94;p18"/>
          <p:cNvSpPr txBox="1">
            <a:spLocks noGrp="1"/>
          </p:cNvSpPr>
          <p:nvPr>
            <p:ph type="title" idx="4294967295"/>
          </p:nvPr>
        </p:nvSpPr>
        <p:spPr>
          <a:xfrm>
            <a:off x="716900" y="616225"/>
            <a:ext cx="7763700" cy="393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a:t>Sources of knowledge about Online Banking</a:t>
            </a:r>
            <a:endParaRPr sz="2400"/>
          </a:p>
        </p:txBody>
      </p:sp>
      <p:pic>
        <p:nvPicPr>
          <p:cNvPr id="95" name="Google Shape;95;p18"/>
          <p:cNvPicPr preferRelativeResize="0"/>
          <p:nvPr/>
        </p:nvPicPr>
        <p:blipFill>
          <a:blip r:embed="rId3">
            <a:alphaModFix/>
          </a:blip>
          <a:stretch>
            <a:fillRect/>
          </a:stretch>
        </p:blipFill>
        <p:spPr>
          <a:xfrm>
            <a:off x="1237588" y="1204575"/>
            <a:ext cx="6668826" cy="2993900"/>
          </a:xfrm>
          <a:prstGeom prst="rect">
            <a:avLst/>
          </a:prstGeom>
          <a:noFill/>
          <a:ln>
            <a:noFill/>
          </a:ln>
        </p:spPr>
      </p:pic>
      <p:sp>
        <p:nvSpPr>
          <p:cNvPr id="96" name="Google Shape;96;p18"/>
          <p:cNvSpPr txBox="1">
            <a:spLocks noGrp="1"/>
          </p:cNvSpPr>
          <p:nvPr>
            <p:ph type="body" idx="4294967295"/>
          </p:nvPr>
        </p:nvSpPr>
        <p:spPr>
          <a:xfrm>
            <a:off x="1924950" y="4248975"/>
            <a:ext cx="5294100" cy="39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solidFill>
                  <a:srgbClr val="65617D"/>
                </a:solidFill>
              </a:rPr>
              <a:t>Research by Jyoti Raj Khatri (Think Tank Foundation, Kathmandu) </a:t>
            </a:r>
            <a:br>
              <a:rPr lang="en" sz="1400">
                <a:solidFill>
                  <a:srgbClr val="65617D"/>
                </a:solidFill>
              </a:rPr>
            </a:br>
            <a:endParaRPr sz="1400">
              <a:solidFill>
                <a:srgbClr val="65617D"/>
              </a:solidFill>
            </a:endParaRPr>
          </a:p>
          <a:p>
            <a:pPr marL="0" lvl="0" indent="0" algn="l" rtl="0">
              <a:spcBef>
                <a:spcPts val="600"/>
              </a:spcBef>
              <a:spcAft>
                <a:spcPts val="0"/>
              </a:spcAft>
              <a:buNone/>
            </a:pPr>
            <a:endParaRPr sz="1400">
              <a:solidFill>
                <a:srgbClr val="65617D"/>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600"/>
              <a:t>6</a:t>
            </a:fld>
            <a:endParaRPr sz="1600" dirty="0"/>
          </a:p>
        </p:txBody>
      </p:sp>
      <p:sp>
        <p:nvSpPr>
          <p:cNvPr id="102" name="Google Shape;102;p19"/>
          <p:cNvSpPr txBox="1">
            <a:spLocks noGrp="1"/>
          </p:cNvSpPr>
          <p:nvPr>
            <p:ph type="title" idx="4294967295"/>
          </p:nvPr>
        </p:nvSpPr>
        <p:spPr>
          <a:xfrm>
            <a:off x="716900" y="324625"/>
            <a:ext cx="7763700" cy="685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a:t>Knowledge of internet banking service</a:t>
            </a:r>
            <a:endParaRPr sz="2400"/>
          </a:p>
        </p:txBody>
      </p:sp>
      <p:pic>
        <p:nvPicPr>
          <p:cNvPr id="103" name="Google Shape;103;p19"/>
          <p:cNvPicPr preferRelativeResize="0"/>
          <p:nvPr/>
        </p:nvPicPr>
        <p:blipFill>
          <a:blip r:embed="rId3">
            <a:alphaModFix/>
          </a:blip>
          <a:stretch>
            <a:fillRect/>
          </a:stretch>
        </p:blipFill>
        <p:spPr>
          <a:xfrm>
            <a:off x="1000825" y="1248625"/>
            <a:ext cx="7142351" cy="2646250"/>
          </a:xfrm>
          <a:prstGeom prst="rect">
            <a:avLst/>
          </a:prstGeom>
          <a:noFill/>
          <a:ln>
            <a:noFill/>
          </a:ln>
        </p:spPr>
      </p:pic>
      <p:sp>
        <p:nvSpPr>
          <p:cNvPr id="104" name="Google Shape;104;p19"/>
          <p:cNvSpPr txBox="1">
            <a:spLocks noGrp="1"/>
          </p:cNvSpPr>
          <p:nvPr>
            <p:ph type="body" idx="4294967295"/>
          </p:nvPr>
        </p:nvSpPr>
        <p:spPr>
          <a:xfrm>
            <a:off x="1951700" y="4133675"/>
            <a:ext cx="5294100" cy="39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solidFill>
                  <a:srgbClr val="65617D"/>
                </a:solidFill>
              </a:rPr>
              <a:t>Research by Jyoti Raj Khatri (Think Tank Foundation, Kathmandu) </a:t>
            </a:r>
            <a:br>
              <a:rPr lang="en" sz="1400">
                <a:solidFill>
                  <a:srgbClr val="65617D"/>
                </a:solidFill>
              </a:rPr>
            </a:br>
            <a:endParaRPr sz="1400">
              <a:solidFill>
                <a:srgbClr val="65617D"/>
              </a:solidFill>
            </a:endParaRPr>
          </a:p>
          <a:p>
            <a:pPr marL="0" lvl="0" indent="0" algn="l" rtl="0">
              <a:spcBef>
                <a:spcPts val="600"/>
              </a:spcBef>
              <a:spcAft>
                <a:spcPts val="0"/>
              </a:spcAft>
              <a:buNone/>
            </a:pPr>
            <a:endParaRPr sz="1400">
              <a:solidFill>
                <a:srgbClr val="65617D"/>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800"/>
              <a:t>7</a:t>
            </a:fld>
            <a:endParaRPr sz="1800" dirty="0"/>
          </a:p>
        </p:txBody>
      </p:sp>
      <p:sp>
        <p:nvSpPr>
          <p:cNvPr id="110" name="Google Shape;110;p20"/>
          <p:cNvSpPr txBox="1">
            <a:spLocks noGrp="1"/>
          </p:cNvSpPr>
          <p:nvPr>
            <p:ph type="body" idx="4294967295"/>
          </p:nvPr>
        </p:nvSpPr>
        <p:spPr>
          <a:xfrm>
            <a:off x="709675" y="1591775"/>
            <a:ext cx="2392500" cy="2767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1. Nabil Net</a:t>
            </a:r>
            <a:endParaRPr sz="1400" b="1"/>
          </a:p>
          <a:p>
            <a:pPr marL="0" lvl="0" indent="0" algn="l" rtl="0">
              <a:spcBef>
                <a:spcPts val="600"/>
              </a:spcBef>
              <a:spcAft>
                <a:spcPts val="0"/>
              </a:spcAft>
              <a:buNone/>
            </a:pPr>
            <a:endParaRPr sz="1400" b="1"/>
          </a:p>
          <a:p>
            <a:pPr marL="457200" lvl="0" indent="-317500" algn="l" rtl="0">
              <a:lnSpc>
                <a:spcPct val="150000"/>
              </a:lnSpc>
              <a:spcBef>
                <a:spcPts val="0"/>
              </a:spcBef>
              <a:spcAft>
                <a:spcPts val="0"/>
              </a:spcAft>
              <a:buClr>
                <a:srgbClr val="65617D"/>
              </a:buClr>
              <a:buSzPts val="1400"/>
              <a:buChar char="●"/>
            </a:pPr>
            <a:r>
              <a:rPr lang="en" sz="1400">
                <a:solidFill>
                  <a:srgbClr val="65617D"/>
                </a:solidFill>
              </a:rPr>
              <a:t>Utility bill payments.</a:t>
            </a:r>
            <a:endParaRPr sz="1400">
              <a:solidFill>
                <a:srgbClr val="65617D"/>
              </a:solidFill>
            </a:endParaRPr>
          </a:p>
          <a:p>
            <a:pPr marL="457200" lvl="0" indent="-317500" algn="l" rtl="0">
              <a:lnSpc>
                <a:spcPct val="150000"/>
              </a:lnSpc>
              <a:spcBef>
                <a:spcPts val="0"/>
              </a:spcBef>
              <a:spcAft>
                <a:spcPts val="0"/>
              </a:spcAft>
              <a:buClr>
                <a:srgbClr val="65617D"/>
              </a:buClr>
              <a:buSzPts val="1400"/>
              <a:buChar char="●"/>
            </a:pPr>
            <a:r>
              <a:rPr lang="en" sz="1400">
                <a:solidFill>
                  <a:srgbClr val="65617D"/>
                </a:solidFill>
              </a:rPr>
              <a:t>Account to account fund transfer within bank.</a:t>
            </a:r>
            <a:endParaRPr sz="1400">
              <a:solidFill>
                <a:srgbClr val="65617D"/>
              </a:solidFill>
            </a:endParaRPr>
          </a:p>
          <a:p>
            <a:pPr marL="457200" lvl="0" indent="-317500" algn="l" rtl="0">
              <a:lnSpc>
                <a:spcPct val="150000"/>
              </a:lnSpc>
              <a:spcBef>
                <a:spcPts val="0"/>
              </a:spcBef>
              <a:spcAft>
                <a:spcPts val="0"/>
              </a:spcAft>
              <a:buClr>
                <a:srgbClr val="65617D"/>
              </a:buClr>
              <a:buSzPts val="1400"/>
              <a:buChar char="●"/>
            </a:pPr>
            <a:r>
              <a:rPr lang="en" sz="1400">
                <a:solidFill>
                  <a:srgbClr val="65617D"/>
                </a:solidFill>
              </a:rPr>
              <a:t>Balance inquiry, account statement.</a:t>
            </a:r>
            <a:endParaRPr sz="1400">
              <a:solidFill>
                <a:srgbClr val="65617D"/>
              </a:solidFill>
            </a:endParaRPr>
          </a:p>
        </p:txBody>
      </p:sp>
      <p:sp>
        <p:nvSpPr>
          <p:cNvPr id="111" name="Google Shape;111;p20"/>
          <p:cNvSpPr txBox="1">
            <a:spLocks noGrp="1"/>
          </p:cNvSpPr>
          <p:nvPr>
            <p:ph type="title" idx="4294967295"/>
          </p:nvPr>
        </p:nvSpPr>
        <p:spPr>
          <a:xfrm>
            <a:off x="709675" y="834600"/>
            <a:ext cx="5407800" cy="70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t>Online Banking services in Nabil Bank</a:t>
            </a:r>
            <a:endParaRPr sz="3000"/>
          </a:p>
        </p:txBody>
      </p:sp>
      <p:pic>
        <p:nvPicPr>
          <p:cNvPr id="112" name="Google Shape;112;p20"/>
          <p:cNvPicPr preferRelativeResize="0"/>
          <p:nvPr/>
        </p:nvPicPr>
        <p:blipFill>
          <a:blip r:embed="rId3">
            <a:alphaModFix/>
          </a:blip>
          <a:stretch>
            <a:fillRect/>
          </a:stretch>
        </p:blipFill>
        <p:spPr>
          <a:xfrm>
            <a:off x="5691075" y="2402225"/>
            <a:ext cx="3338201" cy="2409000"/>
          </a:xfrm>
          <a:prstGeom prst="rect">
            <a:avLst/>
          </a:prstGeom>
          <a:noFill/>
          <a:ln>
            <a:noFill/>
          </a:ln>
        </p:spPr>
      </p:pic>
      <p:sp>
        <p:nvSpPr>
          <p:cNvPr id="113" name="Google Shape;113;p20"/>
          <p:cNvSpPr txBox="1">
            <a:spLocks noGrp="1"/>
          </p:cNvSpPr>
          <p:nvPr>
            <p:ph type="body" idx="4294967295"/>
          </p:nvPr>
        </p:nvSpPr>
        <p:spPr>
          <a:xfrm>
            <a:off x="3375750" y="1591775"/>
            <a:ext cx="2392500" cy="2767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2. Nabil e-secure</a:t>
            </a:r>
            <a:endParaRPr sz="1400" b="1"/>
          </a:p>
          <a:p>
            <a:pPr marL="0" lvl="0" indent="0" algn="l" rtl="0">
              <a:spcBef>
                <a:spcPts val="600"/>
              </a:spcBef>
              <a:spcAft>
                <a:spcPts val="0"/>
              </a:spcAft>
              <a:buNone/>
            </a:pPr>
            <a:endParaRPr sz="1400" b="1"/>
          </a:p>
          <a:p>
            <a:pPr marL="457200" lvl="0" indent="-317500" algn="l" rtl="0">
              <a:lnSpc>
                <a:spcPct val="150000"/>
              </a:lnSpc>
              <a:spcBef>
                <a:spcPts val="0"/>
              </a:spcBef>
              <a:spcAft>
                <a:spcPts val="0"/>
              </a:spcAft>
              <a:buClr>
                <a:srgbClr val="65617D"/>
              </a:buClr>
              <a:buSzPts val="1400"/>
              <a:buChar char="●"/>
            </a:pPr>
            <a:r>
              <a:rPr lang="en" sz="1400">
                <a:solidFill>
                  <a:srgbClr val="65617D"/>
                </a:solidFill>
              </a:rPr>
              <a:t>One Time Password (OTP) to protect online transaction.</a:t>
            </a:r>
            <a:endParaRPr sz="1400">
              <a:solidFill>
                <a:srgbClr val="65617D"/>
              </a:solidFill>
            </a:endParaRPr>
          </a:p>
          <a:p>
            <a:pPr marL="457200" lvl="0" indent="-317500" algn="l" rtl="0">
              <a:lnSpc>
                <a:spcPct val="150000"/>
              </a:lnSpc>
              <a:spcBef>
                <a:spcPts val="0"/>
              </a:spcBef>
              <a:spcAft>
                <a:spcPts val="0"/>
              </a:spcAft>
              <a:buClr>
                <a:srgbClr val="65617D"/>
              </a:buClr>
              <a:buSzPts val="1400"/>
              <a:buChar char="●"/>
            </a:pPr>
            <a:r>
              <a:rPr lang="en" sz="1400">
                <a:solidFill>
                  <a:srgbClr val="65617D"/>
                </a:solidFill>
              </a:rPr>
              <a:t>Simple registration.</a:t>
            </a:r>
            <a:endParaRPr sz="1400">
              <a:solidFill>
                <a:srgbClr val="65617D"/>
              </a:solidFill>
            </a:endParaRPr>
          </a:p>
          <a:p>
            <a:pPr marL="457200" lvl="0" indent="-317500" algn="l" rtl="0">
              <a:lnSpc>
                <a:spcPct val="150000"/>
              </a:lnSpc>
              <a:spcBef>
                <a:spcPts val="0"/>
              </a:spcBef>
              <a:spcAft>
                <a:spcPts val="0"/>
              </a:spcAft>
              <a:buClr>
                <a:srgbClr val="65617D"/>
              </a:buClr>
              <a:buSzPts val="1400"/>
              <a:buChar char="●"/>
            </a:pPr>
            <a:r>
              <a:rPr lang="en" sz="1400">
                <a:solidFill>
                  <a:srgbClr val="65617D"/>
                </a:solidFill>
              </a:rPr>
              <a:t>Secure e-commerce transaction.</a:t>
            </a:r>
            <a:endParaRPr sz="1400">
              <a:solidFill>
                <a:srgbClr val="65617D"/>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600"/>
              <a:t>8</a:t>
            </a:fld>
            <a:endParaRPr sz="1600" dirty="0"/>
          </a:p>
        </p:txBody>
      </p:sp>
      <p:sp>
        <p:nvSpPr>
          <p:cNvPr id="119" name="Google Shape;119;p21"/>
          <p:cNvSpPr txBox="1">
            <a:spLocks noGrp="1"/>
          </p:cNvSpPr>
          <p:nvPr>
            <p:ph type="body" idx="4294967295"/>
          </p:nvPr>
        </p:nvSpPr>
        <p:spPr>
          <a:xfrm>
            <a:off x="709675" y="1591775"/>
            <a:ext cx="4707900" cy="2916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3. Nabil Smart Bank</a:t>
            </a:r>
            <a:endParaRPr sz="1400" b="1"/>
          </a:p>
          <a:p>
            <a:pPr marL="0" lvl="0" indent="0" algn="l" rtl="0">
              <a:spcBef>
                <a:spcPts val="600"/>
              </a:spcBef>
              <a:spcAft>
                <a:spcPts val="0"/>
              </a:spcAft>
              <a:buNone/>
            </a:pPr>
            <a:endParaRPr sz="1400" b="1"/>
          </a:p>
          <a:p>
            <a:pPr marL="457200" lvl="0" indent="-317500" algn="l" rtl="0">
              <a:lnSpc>
                <a:spcPct val="150000"/>
              </a:lnSpc>
              <a:spcBef>
                <a:spcPts val="0"/>
              </a:spcBef>
              <a:spcAft>
                <a:spcPts val="0"/>
              </a:spcAft>
              <a:buClr>
                <a:srgbClr val="65617D"/>
              </a:buClr>
              <a:buSzPts val="1400"/>
              <a:buChar char="●"/>
            </a:pPr>
            <a:r>
              <a:rPr lang="en" sz="1200">
                <a:solidFill>
                  <a:srgbClr val="65617D"/>
                </a:solidFill>
              </a:rPr>
              <a:t>Dual Channel Access (Internet/SMS)</a:t>
            </a:r>
            <a:endParaRPr sz="1200">
              <a:solidFill>
                <a:srgbClr val="65617D"/>
              </a:solidFill>
            </a:endParaRPr>
          </a:p>
          <a:p>
            <a:pPr marL="457200" lvl="0" indent="-317500" algn="l" rtl="0">
              <a:lnSpc>
                <a:spcPct val="150000"/>
              </a:lnSpc>
              <a:spcBef>
                <a:spcPts val="0"/>
              </a:spcBef>
              <a:spcAft>
                <a:spcPts val="0"/>
              </a:spcAft>
              <a:buClr>
                <a:srgbClr val="65617D"/>
              </a:buClr>
              <a:buSzPts val="1400"/>
              <a:buChar char="●"/>
            </a:pPr>
            <a:r>
              <a:rPr lang="en" sz="1200">
                <a:solidFill>
                  <a:srgbClr val="65617D"/>
                </a:solidFill>
              </a:rPr>
              <a:t>Credit Card Bill Payments</a:t>
            </a:r>
            <a:endParaRPr sz="1200">
              <a:solidFill>
                <a:srgbClr val="65617D"/>
              </a:solidFill>
            </a:endParaRPr>
          </a:p>
          <a:p>
            <a:pPr marL="457200" lvl="0" indent="-317500" algn="l" rtl="0">
              <a:lnSpc>
                <a:spcPct val="150000"/>
              </a:lnSpc>
              <a:spcBef>
                <a:spcPts val="0"/>
              </a:spcBef>
              <a:spcAft>
                <a:spcPts val="0"/>
              </a:spcAft>
              <a:buClr>
                <a:srgbClr val="65617D"/>
              </a:buClr>
              <a:buSzPts val="1400"/>
              <a:buChar char="●"/>
            </a:pPr>
            <a:r>
              <a:rPr lang="en" sz="1200">
                <a:solidFill>
                  <a:srgbClr val="65617D"/>
                </a:solidFill>
              </a:rPr>
              <a:t>Recharge Cards viz. NTC prepaid, Dish Home, Broadlink</a:t>
            </a:r>
            <a:endParaRPr sz="1200">
              <a:solidFill>
                <a:srgbClr val="65617D"/>
              </a:solidFill>
            </a:endParaRPr>
          </a:p>
          <a:p>
            <a:pPr marL="457200" lvl="0" indent="-317500" algn="l" rtl="0">
              <a:lnSpc>
                <a:spcPct val="150000"/>
              </a:lnSpc>
              <a:spcBef>
                <a:spcPts val="0"/>
              </a:spcBef>
              <a:spcAft>
                <a:spcPts val="0"/>
              </a:spcAft>
              <a:buClr>
                <a:srgbClr val="65617D"/>
              </a:buClr>
              <a:buSzPts val="1400"/>
              <a:buChar char="●"/>
            </a:pPr>
            <a:r>
              <a:rPr lang="en" sz="1200">
                <a:solidFill>
                  <a:srgbClr val="65617D"/>
                </a:solidFill>
              </a:rPr>
              <a:t>Load eSewa Wallets</a:t>
            </a:r>
            <a:endParaRPr sz="1200">
              <a:solidFill>
                <a:srgbClr val="65617D"/>
              </a:solidFill>
            </a:endParaRPr>
          </a:p>
          <a:p>
            <a:pPr marL="457200" lvl="0" indent="-317500" algn="l" rtl="0">
              <a:lnSpc>
                <a:spcPct val="150000"/>
              </a:lnSpc>
              <a:spcBef>
                <a:spcPts val="0"/>
              </a:spcBef>
              <a:spcAft>
                <a:spcPts val="0"/>
              </a:spcAft>
              <a:buClr>
                <a:srgbClr val="65617D"/>
              </a:buClr>
              <a:buSzPts val="1400"/>
              <a:buChar char="●"/>
            </a:pPr>
            <a:r>
              <a:rPr lang="en" sz="1200">
                <a:solidFill>
                  <a:srgbClr val="65617D"/>
                </a:solidFill>
              </a:rPr>
              <a:t>Account balance Enquiry, Mini Statement, Cheque Book Request, Full Statement Request</a:t>
            </a:r>
            <a:r>
              <a:rPr lang="en" sz="1400">
                <a:solidFill>
                  <a:srgbClr val="65617D"/>
                </a:solidFill>
              </a:rPr>
              <a:t/>
            </a:r>
            <a:br>
              <a:rPr lang="en" sz="1400">
                <a:solidFill>
                  <a:srgbClr val="65617D"/>
                </a:solidFill>
              </a:rPr>
            </a:br>
            <a:endParaRPr sz="1400">
              <a:solidFill>
                <a:srgbClr val="65617D"/>
              </a:solidFill>
            </a:endParaRPr>
          </a:p>
        </p:txBody>
      </p:sp>
      <p:sp>
        <p:nvSpPr>
          <p:cNvPr id="120" name="Google Shape;120;p21"/>
          <p:cNvSpPr txBox="1">
            <a:spLocks noGrp="1"/>
          </p:cNvSpPr>
          <p:nvPr>
            <p:ph type="title" idx="4294967295"/>
          </p:nvPr>
        </p:nvSpPr>
        <p:spPr>
          <a:xfrm>
            <a:off x="709675" y="606000"/>
            <a:ext cx="5407800" cy="70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t>Continued..</a:t>
            </a:r>
            <a:endParaRPr sz="3000"/>
          </a:p>
        </p:txBody>
      </p:sp>
      <p:pic>
        <p:nvPicPr>
          <p:cNvPr id="121" name="Google Shape;121;p21"/>
          <p:cNvPicPr preferRelativeResize="0"/>
          <p:nvPr/>
        </p:nvPicPr>
        <p:blipFill>
          <a:blip r:embed="rId3">
            <a:alphaModFix/>
          </a:blip>
          <a:stretch>
            <a:fillRect/>
          </a:stretch>
        </p:blipFill>
        <p:spPr>
          <a:xfrm>
            <a:off x="5600825" y="2582575"/>
            <a:ext cx="3332276" cy="21672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600"/>
              <a:t>9</a:t>
            </a:fld>
            <a:endParaRPr sz="1600" dirty="0"/>
          </a:p>
        </p:txBody>
      </p:sp>
      <p:sp>
        <p:nvSpPr>
          <p:cNvPr id="127" name="Google Shape;127;p22"/>
          <p:cNvSpPr txBox="1">
            <a:spLocks noGrp="1"/>
          </p:cNvSpPr>
          <p:nvPr>
            <p:ph type="body" idx="4294967295"/>
          </p:nvPr>
        </p:nvSpPr>
        <p:spPr>
          <a:xfrm>
            <a:off x="709675" y="1591775"/>
            <a:ext cx="4773000" cy="2767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4. Nabil Electronic Payment Gateway</a:t>
            </a:r>
            <a:endParaRPr sz="1400" b="1"/>
          </a:p>
          <a:p>
            <a:pPr marL="0" lvl="0" indent="0" algn="l" rtl="0">
              <a:spcBef>
                <a:spcPts val="600"/>
              </a:spcBef>
              <a:spcAft>
                <a:spcPts val="0"/>
              </a:spcAft>
              <a:buNone/>
            </a:pPr>
            <a:endParaRPr sz="1400" b="1"/>
          </a:p>
          <a:p>
            <a:pPr marL="457200" lvl="0" indent="-317500" algn="l" rtl="0">
              <a:lnSpc>
                <a:spcPct val="150000"/>
              </a:lnSpc>
              <a:spcBef>
                <a:spcPts val="0"/>
              </a:spcBef>
              <a:spcAft>
                <a:spcPts val="0"/>
              </a:spcAft>
              <a:buClr>
                <a:srgbClr val="65617D"/>
              </a:buClr>
              <a:buSzPts val="1400"/>
              <a:buChar char="●"/>
            </a:pPr>
            <a:r>
              <a:rPr lang="en" sz="1200">
                <a:solidFill>
                  <a:srgbClr val="65617D"/>
                </a:solidFill>
              </a:rPr>
              <a:t>Customers can pay with all major card brands i.e. Visa, MasterCard and UnionPay International.</a:t>
            </a:r>
            <a:endParaRPr sz="1200">
              <a:solidFill>
                <a:srgbClr val="65617D"/>
              </a:solidFill>
            </a:endParaRPr>
          </a:p>
          <a:p>
            <a:pPr marL="457200" lvl="0" indent="-317500" algn="l" rtl="0">
              <a:lnSpc>
                <a:spcPct val="150000"/>
              </a:lnSpc>
              <a:spcBef>
                <a:spcPts val="0"/>
              </a:spcBef>
              <a:spcAft>
                <a:spcPts val="0"/>
              </a:spcAft>
              <a:buClr>
                <a:srgbClr val="65617D"/>
              </a:buClr>
              <a:buSzPts val="1400"/>
              <a:buChar char="●"/>
            </a:pPr>
            <a:r>
              <a:rPr lang="en" sz="1200">
                <a:solidFill>
                  <a:srgbClr val="65617D"/>
                </a:solidFill>
              </a:rPr>
              <a:t>Supports 3D Secure service of Visa, MasterCard &amp; UnionPay International</a:t>
            </a:r>
            <a:endParaRPr sz="1200">
              <a:solidFill>
                <a:srgbClr val="65617D"/>
              </a:solidFill>
            </a:endParaRPr>
          </a:p>
          <a:p>
            <a:pPr marL="457200" lvl="0" indent="-317500" algn="l" rtl="0">
              <a:lnSpc>
                <a:spcPct val="150000"/>
              </a:lnSpc>
              <a:spcBef>
                <a:spcPts val="0"/>
              </a:spcBef>
              <a:spcAft>
                <a:spcPts val="0"/>
              </a:spcAft>
              <a:buClr>
                <a:srgbClr val="65617D"/>
              </a:buClr>
              <a:buSzPts val="1400"/>
              <a:buChar char="●"/>
            </a:pPr>
            <a:r>
              <a:rPr lang="en" sz="1200">
                <a:solidFill>
                  <a:srgbClr val="65617D"/>
                </a:solidFill>
              </a:rPr>
              <a:t>Online fraud management tool</a:t>
            </a:r>
            <a:endParaRPr sz="1200">
              <a:solidFill>
                <a:srgbClr val="65617D"/>
              </a:solidFill>
            </a:endParaRPr>
          </a:p>
          <a:p>
            <a:pPr marL="457200" lvl="0" indent="-317500" algn="l" rtl="0">
              <a:lnSpc>
                <a:spcPct val="150000"/>
              </a:lnSpc>
              <a:spcBef>
                <a:spcPts val="0"/>
              </a:spcBef>
              <a:spcAft>
                <a:spcPts val="0"/>
              </a:spcAft>
              <a:buClr>
                <a:srgbClr val="65617D"/>
              </a:buClr>
              <a:buSzPts val="1400"/>
              <a:buChar char="●"/>
            </a:pPr>
            <a:r>
              <a:rPr lang="en" sz="1200">
                <a:solidFill>
                  <a:srgbClr val="65617D"/>
                </a:solidFill>
              </a:rPr>
              <a:t>Virtual terminal access</a:t>
            </a:r>
            <a:br>
              <a:rPr lang="en" sz="1200">
                <a:solidFill>
                  <a:srgbClr val="65617D"/>
                </a:solidFill>
              </a:rPr>
            </a:br>
            <a:r>
              <a:rPr lang="en" sz="1400">
                <a:solidFill>
                  <a:srgbClr val="65617D"/>
                </a:solidFill>
              </a:rPr>
              <a:t/>
            </a:r>
            <a:br>
              <a:rPr lang="en" sz="1400">
                <a:solidFill>
                  <a:srgbClr val="65617D"/>
                </a:solidFill>
              </a:rPr>
            </a:br>
            <a:endParaRPr sz="1400">
              <a:solidFill>
                <a:srgbClr val="65617D"/>
              </a:solidFill>
            </a:endParaRPr>
          </a:p>
        </p:txBody>
      </p:sp>
      <p:sp>
        <p:nvSpPr>
          <p:cNvPr id="128" name="Google Shape;128;p22"/>
          <p:cNvSpPr txBox="1">
            <a:spLocks noGrp="1"/>
          </p:cNvSpPr>
          <p:nvPr>
            <p:ph type="title" idx="4294967295"/>
          </p:nvPr>
        </p:nvSpPr>
        <p:spPr>
          <a:xfrm>
            <a:off x="709675" y="606000"/>
            <a:ext cx="5407800" cy="70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a:t>Continued..</a:t>
            </a:r>
            <a:endParaRPr sz="3000"/>
          </a:p>
        </p:txBody>
      </p:sp>
      <p:pic>
        <p:nvPicPr>
          <p:cNvPr id="129" name="Google Shape;129;p22"/>
          <p:cNvPicPr preferRelativeResize="0"/>
          <p:nvPr/>
        </p:nvPicPr>
        <p:blipFill>
          <a:blip r:embed="rId3">
            <a:alphaModFix/>
          </a:blip>
          <a:stretch>
            <a:fillRect/>
          </a:stretch>
        </p:blipFill>
        <p:spPr>
          <a:xfrm>
            <a:off x="5756675" y="2419875"/>
            <a:ext cx="3112276" cy="23299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owe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1130</Words>
  <Application>Microsoft Office PowerPoint</Application>
  <PresentationFormat>On-screen Show (16:9)</PresentationFormat>
  <Paragraphs>102</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Muli</vt:lpstr>
      <vt:lpstr>Poppins</vt:lpstr>
      <vt:lpstr>Poppins Light</vt:lpstr>
      <vt:lpstr>Muli Light</vt:lpstr>
      <vt:lpstr>Gower template</vt:lpstr>
      <vt:lpstr>Online Banking</vt:lpstr>
      <vt:lpstr>What is Online Banking?</vt:lpstr>
      <vt:lpstr>Online Banking in Nepal</vt:lpstr>
      <vt:lpstr>Abroad vs Nepal</vt:lpstr>
      <vt:lpstr>Sources of knowledge about Online Banking</vt:lpstr>
      <vt:lpstr>Knowledge of internet banking service</vt:lpstr>
      <vt:lpstr>Online Banking services in Nabil Bank</vt:lpstr>
      <vt:lpstr>Continued..</vt:lpstr>
      <vt:lpstr>Continued..</vt:lpstr>
      <vt:lpstr>Continued..</vt:lpstr>
      <vt:lpstr>Screenshots</vt:lpstr>
      <vt:lpstr>Challenges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Banking</dc:title>
  <cp:lastModifiedBy>Neha Adhikari</cp:lastModifiedBy>
  <cp:revision>4</cp:revision>
  <dcterms:modified xsi:type="dcterms:W3CDTF">2018-12-09T02:11:16Z</dcterms:modified>
</cp:coreProperties>
</file>