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embeddedFontLst>
    <p:embeddedFont>
      <p:font typeface="Lato Light" panose="020B0604020202020204" charset="0"/>
      <p:regular r:id="rId16"/>
      <p:bold r:id="rId17"/>
      <p:italic r:id="rId18"/>
      <p:boldItalic r:id="rId19"/>
    </p:embeddedFont>
    <p:embeddedFont>
      <p:font typeface="Lato Black" panose="020B0604020202020204" charset="0"/>
      <p:bold r:id="rId20"/>
      <p:boldItalic r:id="rId21"/>
    </p:embeddedFont>
    <p:embeddedFont>
      <p:font typeface="Playfair Display Black" panose="020B0604020202020204" charset="0"/>
      <p:bold r:id="rId22"/>
      <p:boldItalic r:id="rId23"/>
    </p:embeddedFont>
    <p:embeddedFont>
      <p:font typeface="Playfair Display"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La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82751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589207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226e101aa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226e101aa_2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Here we have used Gane Sarson notation for drawing Context Diagram.</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This context diagram is showing the overview of our App i.e. the expected input and output of our App.</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Here, the external entity User will receive information from app and also contribute into the app.</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Using this context diagram we have modeled the expected data that will go into our App the after it is processed by the app, what will be returned to the external entity.</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So here, User is our external entity who will input data for registration, login, creating group or joining group. After these entered data is processed by our App, the expense report and the notification is returned to the User.</a:t>
            </a:r>
            <a:endParaRPr sz="1100">
              <a:latin typeface="Arial"/>
              <a:ea typeface="Arial"/>
              <a:cs typeface="Arial"/>
              <a:sym typeface="Arial"/>
            </a:endParaRPr>
          </a:p>
          <a:p>
            <a:pPr marL="0" lvl="0" indent="0" algn="l" rtl="0">
              <a:spcBef>
                <a:spcPts val="0"/>
              </a:spcBef>
              <a:spcAft>
                <a:spcPts val="0"/>
              </a:spcAft>
              <a:buNone/>
            </a:pPr>
            <a:endParaRPr/>
          </a:p>
        </p:txBody>
      </p:sp>
      <p:sp>
        <p:nvSpPr>
          <p:cNvPr id="173" name="Google Shape;173;g5226e101aa_2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3156245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35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70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29f555b7c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29f555b7c_6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529f555b7c_6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98719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35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027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29f555b7c_4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529f555b7c_4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6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78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342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29f555b7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29f555b7c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529f555b7c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374367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226e101a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226e101a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We did system analysis in order to completely understand the application that we are going to create.</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The gathered information will help us create logical models so that we can code our application to satisfy our goals.</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We broke large complex project into small manageable parts so each may be designed, studied and analyzed in detail.</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We used tools that will help us to transform requirement specification into implementation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We have used UML as visual modeling language.</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Some of the tools that we used are </a:t>
            </a:r>
            <a:r>
              <a:rPr lang="en-US" sz="1100" b="1">
                <a:latin typeface="Arial"/>
                <a:ea typeface="Arial"/>
                <a:cs typeface="Arial"/>
                <a:sym typeface="Arial"/>
              </a:rPr>
              <a:t>Use case diagram for analyzing functional requirement</a:t>
            </a:r>
            <a:r>
              <a:rPr lang="en-US" sz="1100">
                <a:latin typeface="Arial"/>
                <a:ea typeface="Arial"/>
                <a:cs typeface="Arial"/>
                <a:sym typeface="Arial"/>
              </a:rPr>
              <a:t>, </a:t>
            </a:r>
            <a:r>
              <a:rPr lang="en-US" sz="1100" b="1">
                <a:latin typeface="Arial"/>
                <a:ea typeface="Arial"/>
                <a:cs typeface="Arial"/>
                <a:sym typeface="Arial"/>
              </a:rPr>
              <a:t>ER diagram for data modeling technique and Context diagram for process modeling</a:t>
            </a:r>
            <a:endParaRPr sz="1100" b="1">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Use case diagram for analyzing functional requirement</a:t>
            </a: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We can see it is providing concise summary of what our app should do at abstract level.</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The expected behavior of our app has been specified.</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Here, Xplitter-Expense Splitter Application is an app we are going to develop.</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User and system admin are actor that will use the app.</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These are list of use cases that captures the requirements that the actors want to achieve.</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User being in the left is the primary actor who initiates the use of the app.</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System admin being at right is our secondary actor who reacts only when user does something like here when user login, system admin authenticates. </a:t>
            </a:r>
            <a:endParaRPr sz="1100">
              <a:latin typeface="Arial"/>
              <a:ea typeface="Arial"/>
              <a:cs typeface="Arial"/>
              <a:sym typeface="Arial"/>
            </a:endParaRPr>
          </a:p>
          <a:p>
            <a:pPr marL="0" lvl="0" indent="0" algn="l" rtl="0">
              <a:spcBef>
                <a:spcPts val="0"/>
              </a:spcBef>
              <a:spcAft>
                <a:spcPts val="0"/>
              </a:spcAft>
              <a:buNone/>
            </a:pPr>
            <a:endParaRPr/>
          </a:p>
        </p:txBody>
      </p:sp>
      <p:sp>
        <p:nvSpPr>
          <p:cNvPr id="157" name="Google Shape;157;g5226e101aa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206774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226e101aa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226e101aa_2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We have used Chen’s Notation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Constructing ER diagram helped us to visualize our database for our App.</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Here we can see entities are user, groups, expenses and notification which will be the tables that we will make in database in order to store data.</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Their attributes are the properties that will describe the entities i.e. the columns of table that we need to describe each tables and relationship between entities are showing how these entities or tables in database will be linked together.</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Here User is one table in database that holds information of Users and columns of this table will be User_ID, Name, etc.</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a:t>
            </a:r>
            <a:r>
              <a:rPr lang="en-US" sz="700">
                <a:latin typeface="Times New Roman"/>
                <a:ea typeface="Times New Roman"/>
                <a:cs typeface="Times New Roman"/>
                <a:sym typeface="Times New Roman"/>
              </a:rPr>
              <a:t>         </a:t>
            </a:r>
            <a:r>
              <a:rPr lang="en-US" sz="1100">
                <a:latin typeface="Arial"/>
                <a:ea typeface="Arial"/>
                <a:cs typeface="Arial"/>
                <a:sym typeface="Arial"/>
              </a:rPr>
              <a:t>This table is linked with another table Groups and Notification. </a:t>
            </a:r>
            <a:endParaRPr sz="1100">
              <a:latin typeface="Arial"/>
              <a:ea typeface="Arial"/>
              <a:cs typeface="Arial"/>
              <a:sym typeface="Arial"/>
            </a:endParaRPr>
          </a:p>
          <a:p>
            <a:pPr marL="0" lvl="0" indent="0" algn="l" rtl="0">
              <a:spcBef>
                <a:spcPts val="0"/>
              </a:spcBef>
              <a:spcAft>
                <a:spcPts val="0"/>
              </a:spcAft>
              <a:buNone/>
            </a:pPr>
            <a:endParaRPr/>
          </a:p>
        </p:txBody>
      </p:sp>
      <p:sp>
        <p:nvSpPr>
          <p:cNvPr id="165" name="Google Shape;165;g5226e101aa_2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78118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7651206" y="-2"/>
            <a:ext cx="4535337" cy="2001555"/>
          </a:xfrm>
          <a:prstGeom prst="rect">
            <a:avLst/>
          </a:prstGeom>
          <a:noFill/>
          <a:ln>
            <a:noFill/>
          </a:ln>
        </p:spPr>
      </p:pic>
      <p:pic>
        <p:nvPicPr>
          <p:cNvPr id="90" name="Google Shape;90;p13"/>
          <p:cNvPicPr preferRelativeResize="0"/>
          <p:nvPr/>
        </p:nvPicPr>
        <p:blipFill rotWithShape="1">
          <a:blip r:embed="rId4">
            <a:alphaModFix/>
          </a:blip>
          <a:srcRect l="16886" t="43568" r="16823" b="38029"/>
          <a:stretch/>
        </p:blipFill>
        <p:spPr>
          <a:xfrm>
            <a:off x="7645757" y="5595871"/>
            <a:ext cx="4546243" cy="1262129"/>
          </a:xfrm>
          <a:prstGeom prst="rect">
            <a:avLst/>
          </a:prstGeom>
          <a:noFill/>
          <a:ln>
            <a:noFill/>
          </a:ln>
        </p:spPr>
      </p:pic>
      <p:pic>
        <p:nvPicPr>
          <p:cNvPr id="91" name="Google Shape;91;p13"/>
          <p:cNvPicPr preferRelativeResize="0"/>
          <p:nvPr/>
        </p:nvPicPr>
        <p:blipFill rotWithShape="1">
          <a:blip r:embed="rId4">
            <a:alphaModFix/>
          </a:blip>
          <a:srcRect l="16886" t="43568" r="16823" b="38029"/>
          <a:stretch/>
        </p:blipFill>
        <p:spPr>
          <a:xfrm rot="10800000">
            <a:off x="0" y="-1"/>
            <a:ext cx="4546243" cy="1262129"/>
          </a:xfrm>
          <a:prstGeom prst="rect">
            <a:avLst/>
          </a:prstGeom>
          <a:noFill/>
          <a:ln>
            <a:noFill/>
          </a:ln>
        </p:spPr>
      </p:pic>
      <p:sp>
        <p:nvSpPr>
          <p:cNvPr id="92" name="Google Shape;92;p13"/>
          <p:cNvSpPr txBox="1">
            <a:spLocks noGrp="1"/>
          </p:cNvSpPr>
          <p:nvPr>
            <p:ph type="subTitle" idx="1"/>
          </p:nvPr>
        </p:nvSpPr>
        <p:spPr>
          <a:xfrm>
            <a:off x="732000" y="897950"/>
            <a:ext cx="10728000" cy="5960100"/>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3400"/>
              <a:buNone/>
            </a:pPr>
            <a:endParaRPr sz="3400" dirty="0"/>
          </a:p>
          <a:p>
            <a:pPr marL="0" lvl="0" indent="0" algn="ctr" rtl="0">
              <a:lnSpc>
                <a:spcPct val="70000"/>
              </a:lnSpc>
              <a:spcBef>
                <a:spcPts val="0"/>
              </a:spcBef>
              <a:spcAft>
                <a:spcPts val="0"/>
              </a:spcAft>
              <a:buClr>
                <a:schemeClr val="dk1"/>
              </a:buClr>
              <a:buSzPts val="3400"/>
              <a:buNone/>
            </a:pPr>
            <a:endParaRPr sz="3400" dirty="0"/>
          </a:p>
          <a:p>
            <a:pPr marL="0" lvl="0" indent="0" algn="ctr" rtl="0">
              <a:lnSpc>
                <a:spcPct val="70000"/>
              </a:lnSpc>
              <a:spcBef>
                <a:spcPts val="0"/>
              </a:spcBef>
              <a:spcAft>
                <a:spcPts val="0"/>
              </a:spcAft>
              <a:buClr>
                <a:schemeClr val="dk1"/>
              </a:buClr>
              <a:buSzPts val="3400"/>
              <a:buNone/>
            </a:pPr>
            <a:endParaRPr sz="3400" dirty="0"/>
          </a:p>
          <a:p>
            <a:pPr marL="0" lvl="0" indent="0" algn="ctr" rtl="0">
              <a:lnSpc>
                <a:spcPct val="70000"/>
              </a:lnSpc>
              <a:spcBef>
                <a:spcPts val="1000"/>
              </a:spcBef>
              <a:spcAft>
                <a:spcPts val="0"/>
              </a:spcAft>
              <a:buClr>
                <a:schemeClr val="dk1"/>
              </a:buClr>
              <a:buSzPts val="4590"/>
              <a:buNone/>
            </a:pPr>
            <a:r>
              <a:rPr lang="en-US" sz="3890" b="1" dirty="0">
                <a:latin typeface="Playfair Display"/>
                <a:ea typeface="Playfair Display"/>
                <a:cs typeface="Playfair Display"/>
                <a:sym typeface="Playfair Display"/>
              </a:rPr>
              <a:t>Final Year Project Work Proposal Defense </a:t>
            </a:r>
            <a:endParaRPr sz="914" b="1" dirty="0">
              <a:latin typeface="Playfair Display"/>
              <a:ea typeface="Playfair Display"/>
              <a:cs typeface="Playfair Display"/>
              <a:sym typeface="Playfair Display"/>
            </a:endParaRPr>
          </a:p>
          <a:p>
            <a:pPr marL="0" lvl="0" indent="0" algn="ctr" rtl="0">
              <a:lnSpc>
                <a:spcPct val="70000"/>
              </a:lnSpc>
              <a:spcBef>
                <a:spcPts val="1000"/>
              </a:spcBef>
              <a:spcAft>
                <a:spcPts val="0"/>
              </a:spcAft>
              <a:buClr>
                <a:schemeClr val="dk1"/>
              </a:buClr>
              <a:buSzPts val="1615"/>
              <a:buNone/>
            </a:pPr>
            <a:r>
              <a:rPr lang="en-US" sz="2300" b="1" dirty="0">
                <a:latin typeface="Playfair Display"/>
                <a:ea typeface="Playfair Display"/>
                <a:cs typeface="Playfair Display"/>
                <a:sym typeface="Playfair Display"/>
              </a:rPr>
              <a:t>On</a:t>
            </a:r>
            <a:endParaRPr sz="2300" b="1" dirty="0">
              <a:latin typeface="Playfair Display"/>
              <a:ea typeface="Playfair Display"/>
              <a:cs typeface="Playfair Display"/>
              <a:sym typeface="Playfair Display"/>
            </a:endParaRPr>
          </a:p>
          <a:p>
            <a:pPr marL="0" lvl="0" indent="0" algn="ctr" rtl="0">
              <a:lnSpc>
                <a:spcPct val="70000"/>
              </a:lnSpc>
              <a:spcBef>
                <a:spcPts val="1000"/>
              </a:spcBef>
              <a:spcAft>
                <a:spcPts val="0"/>
              </a:spcAft>
              <a:buClr>
                <a:schemeClr val="dk1"/>
              </a:buClr>
              <a:buSzPts val="3740"/>
              <a:buNone/>
            </a:pPr>
            <a:r>
              <a:rPr lang="en-US" sz="3040" b="1" dirty="0" err="1">
                <a:latin typeface="Playfair Display"/>
                <a:ea typeface="Playfair Display"/>
                <a:cs typeface="Playfair Display"/>
                <a:sym typeface="Playfair Display"/>
              </a:rPr>
              <a:t>Xplitter</a:t>
            </a:r>
            <a:r>
              <a:rPr lang="en-US" sz="3040" b="1" dirty="0">
                <a:latin typeface="Playfair Display"/>
                <a:ea typeface="Playfair Display"/>
                <a:cs typeface="Playfair Display"/>
                <a:sym typeface="Playfair Display"/>
              </a:rPr>
              <a:t>: Expense Splitter</a:t>
            </a:r>
            <a:endParaRPr sz="3040" b="1" dirty="0">
              <a:latin typeface="Playfair Display"/>
              <a:ea typeface="Playfair Display"/>
              <a:cs typeface="Playfair Display"/>
              <a:sym typeface="Playfair Display"/>
            </a:endParaRPr>
          </a:p>
          <a:p>
            <a:pPr marL="0" lvl="0" indent="0" algn="l" rtl="0">
              <a:lnSpc>
                <a:spcPct val="70000"/>
              </a:lnSpc>
              <a:spcBef>
                <a:spcPts val="1000"/>
              </a:spcBef>
              <a:spcAft>
                <a:spcPts val="0"/>
              </a:spcAft>
              <a:buClr>
                <a:schemeClr val="dk1"/>
              </a:buClr>
              <a:buSzPts val="3740"/>
              <a:buNone/>
            </a:pPr>
            <a:endParaRPr sz="2040" i="1" u="sng" dirty="0">
              <a:latin typeface="Lato"/>
              <a:ea typeface="Lato"/>
              <a:cs typeface="Lato"/>
              <a:sym typeface="Lato"/>
            </a:endParaRPr>
          </a:p>
          <a:p>
            <a:pPr marL="0" lvl="0" indent="0" algn="l" rtl="0">
              <a:lnSpc>
                <a:spcPct val="70000"/>
              </a:lnSpc>
              <a:spcBef>
                <a:spcPts val="1000"/>
              </a:spcBef>
              <a:spcAft>
                <a:spcPts val="0"/>
              </a:spcAft>
              <a:buClr>
                <a:schemeClr val="dk1"/>
              </a:buClr>
              <a:buSzPts val="3740"/>
              <a:buNone/>
            </a:pPr>
            <a:endParaRPr sz="2040" i="1" u="sng" dirty="0">
              <a:latin typeface="Lato"/>
              <a:ea typeface="Lato"/>
              <a:cs typeface="Lato"/>
              <a:sym typeface="Lato"/>
            </a:endParaRPr>
          </a:p>
          <a:p>
            <a:pPr marL="0" lvl="0" indent="0" algn="l" rtl="0">
              <a:lnSpc>
                <a:spcPct val="70000"/>
              </a:lnSpc>
              <a:spcBef>
                <a:spcPts val="1000"/>
              </a:spcBef>
              <a:spcAft>
                <a:spcPts val="0"/>
              </a:spcAft>
              <a:buClr>
                <a:schemeClr val="dk1"/>
              </a:buClr>
              <a:buSzPts val="3740"/>
              <a:buNone/>
            </a:pPr>
            <a:r>
              <a:rPr lang="en-US" sz="2040" i="1" u="sng" dirty="0">
                <a:latin typeface="Lato Light"/>
                <a:ea typeface="Lato Light"/>
                <a:cs typeface="Lato Light"/>
                <a:sym typeface="Lato Light"/>
              </a:rPr>
              <a:t>Presented by</a:t>
            </a:r>
            <a:endParaRPr sz="2040" dirty="0">
              <a:latin typeface="Lato Light"/>
              <a:ea typeface="Lato Light"/>
              <a:cs typeface="Lato Light"/>
              <a:sym typeface="Lato Light"/>
            </a:endParaRPr>
          </a:p>
          <a:p>
            <a:pPr marL="0" lvl="0" indent="0" algn="l" rtl="0">
              <a:lnSpc>
                <a:spcPct val="70000"/>
              </a:lnSpc>
              <a:spcBef>
                <a:spcPts val="1000"/>
              </a:spcBef>
              <a:spcAft>
                <a:spcPts val="0"/>
              </a:spcAft>
              <a:buClr>
                <a:schemeClr val="dk1"/>
              </a:buClr>
              <a:buSzPts val="2040"/>
              <a:buNone/>
            </a:pPr>
            <a:r>
              <a:rPr lang="en-US" sz="1840" dirty="0" err="1">
                <a:latin typeface="Lato Light"/>
                <a:ea typeface="Lato Light"/>
                <a:cs typeface="Lato Light"/>
                <a:sym typeface="Lato Light"/>
              </a:rPr>
              <a:t>Namkonghang</a:t>
            </a:r>
            <a:r>
              <a:rPr lang="en-US" sz="1840" dirty="0">
                <a:latin typeface="Lato Light"/>
                <a:ea typeface="Lato Light"/>
                <a:cs typeface="Lato Light"/>
                <a:sym typeface="Lato Light"/>
              </a:rPr>
              <a:t> </a:t>
            </a:r>
            <a:r>
              <a:rPr lang="en-US" sz="1840" dirty="0" err="1">
                <a:latin typeface="Lato Light"/>
                <a:ea typeface="Lato Light"/>
                <a:cs typeface="Lato Light"/>
                <a:sym typeface="Lato Light"/>
              </a:rPr>
              <a:t>Kirat</a:t>
            </a:r>
            <a:r>
              <a:rPr lang="en-US" sz="1840" dirty="0">
                <a:latin typeface="Lato Light"/>
                <a:ea typeface="Lato Light"/>
                <a:cs typeface="Lato Light"/>
                <a:sym typeface="Lato Light"/>
              </a:rPr>
              <a:t> (</a:t>
            </a:r>
            <a:r>
              <a:rPr lang="en-US" sz="1840" dirty="0" smtClean="0">
                <a:latin typeface="Lato Light"/>
                <a:ea typeface="Lato Light"/>
                <a:cs typeface="Lato Light"/>
                <a:sym typeface="Lato Light"/>
              </a:rPr>
              <a:t>7329/072)</a:t>
            </a:r>
          </a:p>
          <a:p>
            <a:pPr marL="0" lvl="0" indent="0" algn="l" rtl="0">
              <a:lnSpc>
                <a:spcPct val="70000"/>
              </a:lnSpc>
              <a:spcBef>
                <a:spcPts val="1000"/>
              </a:spcBef>
              <a:spcAft>
                <a:spcPts val="0"/>
              </a:spcAft>
              <a:buClr>
                <a:schemeClr val="dk1"/>
              </a:buClr>
              <a:buSzPts val="2040"/>
              <a:buNone/>
            </a:pPr>
            <a:r>
              <a:rPr lang="en-US" sz="1840" dirty="0" smtClean="0">
                <a:latin typeface="Lato Light"/>
                <a:ea typeface="Lato Light"/>
                <a:cs typeface="Lato Light"/>
                <a:sym typeface="Lato Light"/>
              </a:rPr>
              <a:t>Neha </a:t>
            </a:r>
            <a:r>
              <a:rPr lang="en-US" sz="1840" dirty="0" err="1">
                <a:latin typeface="Lato Light"/>
                <a:ea typeface="Lato Light"/>
                <a:cs typeface="Lato Light"/>
                <a:sym typeface="Lato Light"/>
              </a:rPr>
              <a:t>Adhikari</a:t>
            </a:r>
            <a:r>
              <a:rPr lang="en-US" sz="1840" dirty="0">
                <a:latin typeface="Lato Light"/>
                <a:ea typeface="Lato Light"/>
                <a:cs typeface="Lato Light"/>
                <a:sym typeface="Lato Light"/>
              </a:rPr>
              <a:t> (7330/072)</a:t>
            </a:r>
            <a:endParaRPr sz="1840" dirty="0">
              <a:latin typeface="Lato Light"/>
              <a:ea typeface="Lato Light"/>
              <a:cs typeface="Lato Light"/>
              <a:sym typeface="Lato Light"/>
            </a:endParaRPr>
          </a:p>
          <a:p>
            <a:pPr marL="0" lvl="0" indent="0" algn="l" rtl="0">
              <a:lnSpc>
                <a:spcPct val="70000"/>
              </a:lnSpc>
              <a:spcBef>
                <a:spcPts val="1000"/>
              </a:spcBef>
              <a:spcAft>
                <a:spcPts val="0"/>
              </a:spcAft>
              <a:buClr>
                <a:schemeClr val="dk1"/>
              </a:buClr>
              <a:buSzPts val="1100"/>
              <a:buFont typeface="Arial"/>
              <a:buNone/>
            </a:pPr>
            <a:r>
              <a:rPr lang="en-US" sz="1840" dirty="0" err="1">
                <a:latin typeface="Lato Light"/>
                <a:ea typeface="Lato Light"/>
                <a:cs typeface="Lato Light"/>
                <a:sym typeface="Lato Light"/>
              </a:rPr>
              <a:t>Ruxana</a:t>
            </a:r>
            <a:r>
              <a:rPr lang="en-US" sz="1840" dirty="0">
                <a:latin typeface="Lato Light"/>
                <a:ea typeface="Lato Light"/>
                <a:cs typeface="Lato Light"/>
                <a:sym typeface="Lato Light"/>
              </a:rPr>
              <a:t> </a:t>
            </a:r>
            <a:r>
              <a:rPr lang="en-US" sz="1840" dirty="0" err="1">
                <a:latin typeface="Lato Light"/>
                <a:ea typeface="Lato Light"/>
                <a:cs typeface="Lato Light"/>
                <a:sym typeface="Lato Light"/>
              </a:rPr>
              <a:t>Maharjan</a:t>
            </a:r>
            <a:r>
              <a:rPr lang="en-US" sz="1840" dirty="0">
                <a:latin typeface="Lato Light"/>
                <a:ea typeface="Lato Light"/>
                <a:cs typeface="Lato Light"/>
                <a:sym typeface="Lato Light"/>
              </a:rPr>
              <a:t> (7342/072</a:t>
            </a:r>
            <a:r>
              <a:rPr lang="en-US" sz="1840" dirty="0" smtClean="0">
                <a:latin typeface="Lato Light"/>
                <a:ea typeface="Lato Light"/>
                <a:cs typeface="Lato Light"/>
                <a:sym typeface="Lato Light"/>
              </a:rPr>
              <a:t>)</a:t>
            </a:r>
          </a:p>
          <a:p>
            <a:pPr marL="0" lvl="0" indent="0" algn="l" rtl="0">
              <a:lnSpc>
                <a:spcPct val="70000"/>
              </a:lnSpc>
              <a:spcBef>
                <a:spcPts val="1000"/>
              </a:spcBef>
              <a:spcAft>
                <a:spcPts val="0"/>
              </a:spcAft>
              <a:buClr>
                <a:schemeClr val="dk1"/>
              </a:buClr>
              <a:buSzPts val="1100"/>
              <a:buFont typeface="Arial"/>
              <a:buNone/>
            </a:pPr>
            <a:r>
              <a:rPr lang="en-US" sz="1840" dirty="0" err="1" smtClean="0">
                <a:latin typeface="Lato Light"/>
                <a:ea typeface="Lato Light"/>
                <a:cs typeface="Lato Light"/>
                <a:sym typeface="Lato Light"/>
              </a:rPr>
              <a:t>Srijal</a:t>
            </a:r>
            <a:r>
              <a:rPr lang="en-US" sz="1840" dirty="0" smtClean="0">
                <a:latin typeface="Lato Light"/>
                <a:ea typeface="Lato Light"/>
                <a:cs typeface="Lato Light"/>
                <a:sym typeface="Lato Light"/>
              </a:rPr>
              <a:t> </a:t>
            </a:r>
            <a:r>
              <a:rPr lang="en-US" sz="1840" dirty="0">
                <a:latin typeface="Lato Light"/>
                <a:ea typeface="Lato Light"/>
                <a:cs typeface="Lato Light"/>
                <a:sym typeface="Lato Light"/>
              </a:rPr>
              <a:t>K.C. (7348/072)</a:t>
            </a:r>
            <a:endParaRPr sz="1840" dirty="0">
              <a:latin typeface="Lato Light"/>
              <a:ea typeface="Lato Light"/>
              <a:cs typeface="Lato Light"/>
              <a:sym typeface="Lato Light"/>
            </a:endParaRPr>
          </a:p>
          <a:p>
            <a:pPr marL="0" lvl="0" indent="0" algn="l" rtl="0">
              <a:lnSpc>
                <a:spcPct val="70000"/>
              </a:lnSpc>
              <a:spcBef>
                <a:spcPts val="1000"/>
              </a:spcBef>
              <a:spcAft>
                <a:spcPts val="0"/>
              </a:spcAft>
              <a:buClr>
                <a:schemeClr val="dk1"/>
              </a:buClr>
              <a:buSzPts val="2040"/>
              <a:buNone/>
            </a:pPr>
            <a:r>
              <a:rPr lang="en-US" sz="1840" dirty="0">
                <a:latin typeface="Lato Light"/>
                <a:ea typeface="Lato Light"/>
                <a:cs typeface="Lato Light"/>
                <a:sym typeface="Lato Light"/>
              </a:rPr>
              <a:t>B.Sc. CSIT IV/I (2072</a:t>
            </a:r>
            <a:r>
              <a:rPr lang="en-US" sz="1840" dirty="0" smtClean="0">
                <a:latin typeface="Lato Light"/>
                <a:ea typeface="Lato Light"/>
                <a:cs typeface="Lato Light"/>
                <a:sym typeface="Lato Light"/>
              </a:rPr>
              <a:t>)</a:t>
            </a:r>
            <a:endParaRPr sz="2040" dirty="0">
              <a:latin typeface="Playfair Display"/>
              <a:ea typeface="Playfair Display"/>
              <a:cs typeface="Playfair Display"/>
              <a:sym typeface="Playfair Display"/>
            </a:endParaRPr>
          </a:p>
          <a:p>
            <a:pPr marL="0" lvl="0" indent="0" algn="ctr" rtl="0">
              <a:lnSpc>
                <a:spcPct val="70000"/>
              </a:lnSpc>
              <a:spcBef>
                <a:spcPts val="1000"/>
              </a:spcBef>
              <a:spcAft>
                <a:spcPts val="0"/>
              </a:spcAft>
              <a:buClr>
                <a:schemeClr val="dk1"/>
              </a:buClr>
              <a:buSzPts val="2040"/>
              <a:buNone/>
            </a:pPr>
            <a:r>
              <a:rPr lang="en-US" sz="2040" dirty="0">
                <a:latin typeface="Playfair Display"/>
                <a:ea typeface="Playfair Display"/>
                <a:cs typeface="Playfair Display"/>
                <a:sym typeface="Playfair Display"/>
              </a:rPr>
              <a:t>March, 2019</a:t>
            </a:r>
            <a:endParaRPr dirty="0">
              <a:latin typeface="Playfair Display"/>
              <a:ea typeface="Playfair Display"/>
              <a:cs typeface="Playfair Display"/>
              <a:sym typeface="Playfair Display"/>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4000" b="1">
                <a:latin typeface="Playfair Display"/>
                <a:ea typeface="Playfair Display"/>
                <a:cs typeface="Playfair Display"/>
                <a:sym typeface="Playfair Display"/>
              </a:rPr>
              <a:t>System Analysis (Continued)</a:t>
            </a:r>
            <a:endParaRPr sz="4000" b="1">
              <a:latin typeface="Playfair Display"/>
              <a:ea typeface="Playfair Display"/>
              <a:cs typeface="Playfair Display"/>
              <a:sym typeface="Playfair Display"/>
            </a:endParaRPr>
          </a:p>
          <a:p>
            <a:pPr marL="457200" lvl="0" indent="-381000" algn="l" rtl="0">
              <a:lnSpc>
                <a:spcPct val="115000"/>
              </a:lnSpc>
              <a:spcBef>
                <a:spcPts val="1000"/>
              </a:spcBef>
              <a:spcAft>
                <a:spcPts val="0"/>
              </a:spcAft>
              <a:buSzPts val="2400"/>
              <a:buFont typeface="Lato Light"/>
              <a:buChar char="●"/>
            </a:pPr>
            <a:r>
              <a:rPr lang="en-US" sz="2400">
                <a:latin typeface="Lato Light"/>
                <a:ea typeface="Lato Light"/>
                <a:cs typeface="Lato Light"/>
                <a:sym typeface="Lato Light"/>
              </a:rPr>
              <a:t>Process Modeling (Context Diagram)</a:t>
            </a:r>
            <a:endParaRPr sz="2400">
              <a:latin typeface="Lato Light"/>
              <a:ea typeface="Lato Light"/>
              <a:cs typeface="Lato Light"/>
              <a:sym typeface="Lato Light"/>
            </a:endParaRPr>
          </a:p>
        </p:txBody>
      </p:sp>
      <p:sp>
        <p:nvSpPr>
          <p:cNvPr id="176" name="Google Shape;176;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600">
                <a:latin typeface="Lato Black"/>
                <a:ea typeface="Lato Black"/>
                <a:cs typeface="Lato Black"/>
                <a:sym typeface="Lato Black"/>
              </a:rPr>
              <a:t>10</a:t>
            </a:fld>
            <a:endParaRPr sz="1600">
              <a:latin typeface="Lato Black"/>
              <a:ea typeface="Lato Black"/>
              <a:cs typeface="Lato Black"/>
              <a:sym typeface="Lato Black"/>
            </a:endParaRPr>
          </a:p>
        </p:txBody>
      </p:sp>
      <p:pic>
        <p:nvPicPr>
          <p:cNvPr id="177" name="Google Shape;177;p23"/>
          <p:cNvPicPr preferRelativeResize="0"/>
          <p:nvPr/>
        </p:nvPicPr>
        <p:blipFill>
          <a:blip r:embed="rId3">
            <a:alphaModFix/>
          </a:blip>
          <a:stretch>
            <a:fillRect/>
          </a:stretch>
        </p:blipFill>
        <p:spPr>
          <a:xfrm>
            <a:off x="992550" y="2434650"/>
            <a:ext cx="10206901" cy="2901325"/>
          </a:xfrm>
          <a:prstGeom prst="rect">
            <a:avLst/>
          </a:prstGeom>
          <a:noFill/>
          <a:ln>
            <a:noFill/>
          </a:ln>
        </p:spPr>
      </p:pic>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000" b="1">
                <a:latin typeface="Playfair Display"/>
                <a:ea typeface="Playfair Display"/>
                <a:cs typeface="Playfair Display"/>
                <a:sym typeface="Playfair Display"/>
              </a:rPr>
              <a:t>Time Scheduling </a:t>
            </a:r>
            <a:endParaRPr sz="4000" b="1">
              <a:latin typeface="Playfair Display"/>
              <a:ea typeface="Playfair Display"/>
              <a:cs typeface="Playfair Display"/>
              <a:sym typeface="Playfair Display"/>
            </a:endParaRPr>
          </a:p>
        </p:txBody>
      </p:sp>
      <p:sp>
        <p:nvSpPr>
          <p:cNvPr id="183" name="Google Shape;1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latin typeface="Lato Black"/>
                <a:ea typeface="Lato Black"/>
                <a:cs typeface="Lato Black"/>
                <a:sym typeface="Lato Black"/>
              </a:rPr>
              <a:t>11</a:t>
            </a:fld>
            <a:endParaRPr sz="1600">
              <a:latin typeface="Lato Black"/>
              <a:ea typeface="Lato Black"/>
              <a:cs typeface="Lato Black"/>
              <a:sym typeface="Lato Black"/>
            </a:endParaRPr>
          </a:p>
        </p:txBody>
      </p:sp>
      <p:pic>
        <p:nvPicPr>
          <p:cNvPr id="184" name="Google Shape;184;p24"/>
          <p:cNvPicPr preferRelativeResize="0"/>
          <p:nvPr/>
        </p:nvPicPr>
        <p:blipFill>
          <a:blip r:embed="rId3">
            <a:alphaModFix/>
          </a:blip>
          <a:stretch>
            <a:fillRect/>
          </a:stretch>
        </p:blipFill>
        <p:spPr>
          <a:xfrm>
            <a:off x="699687" y="1986625"/>
            <a:ext cx="5359637" cy="3469200"/>
          </a:xfrm>
          <a:prstGeom prst="rect">
            <a:avLst/>
          </a:prstGeom>
          <a:noFill/>
          <a:ln>
            <a:noFill/>
          </a:ln>
        </p:spPr>
      </p:pic>
      <p:pic>
        <p:nvPicPr>
          <p:cNvPr id="185" name="Google Shape;185;p24"/>
          <p:cNvPicPr preferRelativeResize="0"/>
          <p:nvPr/>
        </p:nvPicPr>
        <p:blipFill>
          <a:blip r:embed="rId4">
            <a:alphaModFix/>
          </a:blip>
          <a:stretch>
            <a:fillRect/>
          </a:stretch>
        </p:blipFill>
        <p:spPr>
          <a:xfrm>
            <a:off x="6182100" y="1986625"/>
            <a:ext cx="5580124" cy="3469201"/>
          </a:xfrm>
          <a:prstGeom prst="rect">
            <a:avLst/>
          </a:prstGeom>
          <a:noFill/>
          <a:ln>
            <a:noFill/>
          </a:ln>
        </p:spPr>
      </p:pic>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000" b="1" dirty="0" smtClean="0">
                <a:latin typeface="Playfair Display"/>
                <a:ea typeface="Playfair Display"/>
                <a:cs typeface="Playfair Display"/>
                <a:sym typeface="Playfair Display"/>
              </a:rPr>
              <a:t>Expected Results </a:t>
            </a:r>
            <a:endParaRPr sz="4000" b="1" dirty="0">
              <a:latin typeface="Playfair Display"/>
              <a:ea typeface="Playfair Display"/>
              <a:cs typeface="Playfair Display"/>
              <a:sym typeface="Playfair Display"/>
            </a:endParaRPr>
          </a:p>
        </p:txBody>
      </p:sp>
      <p:sp>
        <p:nvSpPr>
          <p:cNvPr id="191" name="Google Shape;191;p25"/>
          <p:cNvSpPr txBox="1">
            <a:spLocks noGrp="1"/>
          </p:cNvSpPr>
          <p:nvPr>
            <p:ph type="body" idx="1"/>
          </p:nvPr>
        </p:nvSpPr>
        <p:spPr>
          <a:xfrm>
            <a:off x="838200" y="1690700"/>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2400" dirty="0">
              <a:latin typeface="Lato"/>
              <a:ea typeface="Lato"/>
              <a:cs typeface="Lato"/>
              <a:sym typeface="Lato"/>
            </a:endParaRPr>
          </a:p>
          <a:p>
            <a:pPr marL="228600" lvl="0" indent="-203200" algn="l" rtl="0">
              <a:lnSpc>
                <a:spcPct val="150000"/>
              </a:lnSpc>
              <a:spcBef>
                <a:spcPts val="0"/>
              </a:spcBef>
              <a:spcAft>
                <a:spcPts val="0"/>
              </a:spcAft>
              <a:buSzPts val="2400"/>
              <a:buFont typeface="Lato Light"/>
              <a:buChar char="•"/>
            </a:pPr>
            <a:r>
              <a:rPr lang="en-US" sz="2400" dirty="0">
                <a:latin typeface="Lato Light"/>
                <a:ea typeface="Lato Light"/>
                <a:cs typeface="Lato Light"/>
                <a:sym typeface="Lato Light"/>
              </a:rPr>
              <a:t>Registration, login then create or join groups.</a:t>
            </a:r>
            <a:endParaRPr sz="2400" dirty="0">
              <a:latin typeface="Lato Light"/>
              <a:ea typeface="Lato Light"/>
              <a:cs typeface="Lato Light"/>
              <a:sym typeface="Lato Light"/>
            </a:endParaRPr>
          </a:p>
          <a:p>
            <a:pPr marL="228600" lvl="0" indent="-203200" algn="l" rtl="0">
              <a:lnSpc>
                <a:spcPct val="150000"/>
              </a:lnSpc>
              <a:spcBef>
                <a:spcPts val="0"/>
              </a:spcBef>
              <a:spcAft>
                <a:spcPts val="0"/>
              </a:spcAft>
              <a:buSzPts val="2400"/>
              <a:buFont typeface="Lato Light"/>
              <a:buChar char="•"/>
            </a:pPr>
            <a:r>
              <a:rPr lang="en-US" sz="2400" dirty="0">
                <a:latin typeface="Lato Light"/>
                <a:ea typeface="Lato Light"/>
                <a:cs typeface="Lato Light"/>
                <a:sym typeface="Lato Light"/>
              </a:rPr>
              <a:t>Input transactions in the group, and verify it.</a:t>
            </a:r>
            <a:endParaRPr sz="2400" dirty="0">
              <a:latin typeface="Lato Light"/>
              <a:ea typeface="Lato Light"/>
              <a:cs typeface="Lato Light"/>
              <a:sym typeface="Lato Light"/>
            </a:endParaRPr>
          </a:p>
          <a:p>
            <a:pPr marL="228600" lvl="0" indent="-203200" algn="l" rtl="0">
              <a:lnSpc>
                <a:spcPct val="150000"/>
              </a:lnSpc>
              <a:spcBef>
                <a:spcPts val="0"/>
              </a:spcBef>
              <a:spcAft>
                <a:spcPts val="0"/>
              </a:spcAft>
              <a:buSzPts val="2400"/>
              <a:buFont typeface="Lato Light"/>
              <a:buChar char="•"/>
            </a:pPr>
            <a:r>
              <a:rPr lang="en-US" sz="2400" dirty="0">
                <a:latin typeface="Lato Light"/>
                <a:ea typeface="Lato Light"/>
                <a:cs typeface="Lato Light"/>
                <a:sym typeface="Lato Light"/>
              </a:rPr>
              <a:t>Application will notify and alert the users on new transactions added.</a:t>
            </a:r>
            <a:endParaRPr sz="2400" dirty="0">
              <a:latin typeface="Lato Light"/>
              <a:ea typeface="Lato Light"/>
              <a:cs typeface="Lato Light"/>
              <a:sym typeface="Lato Light"/>
            </a:endParaRPr>
          </a:p>
          <a:p>
            <a:pPr marL="228600" lvl="0" indent="-203200" algn="l" rtl="0">
              <a:lnSpc>
                <a:spcPct val="150000"/>
              </a:lnSpc>
              <a:spcBef>
                <a:spcPts val="0"/>
              </a:spcBef>
              <a:spcAft>
                <a:spcPts val="0"/>
              </a:spcAft>
              <a:buSzPts val="2400"/>
              <a:buFont typeface="Lato Light"/>
              <a:buChar char="•"/>
            </a:pPr>
            <a:r>
              <a:rPr lang="en-US" sz="2400" dirty="0">
                <a:latin typeface="Lato Light"/>
                <a:ea typeface="Lato Light"/>
                <a:cs typeface="Lato Light"/>
                <a:sym typeface="Lato Light"/>
              </a:rPr>
              <a:t>Compute the input data and provide the users with a fairly split amount.</a:t>
            </a:r>
            <a:endParaRPr sz="2400" dirty="0">
              <a:latin typeface="Lato Light"/>
              <a:ea typeface="Lato Light"/>
              <a:cs typeface="Lato Light"/>
              <a:sym typeface="Lato Light"/>
            </a:endParaRPr>
          </a:p>
        </p:txBody>
      </p:sp>
      <p:sp>
        <p:nvSpPr>
          <p:cNvPr id="192" name="Google Shape;19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latin typeface="Lato Black"/>
                <a:ea typeface="Lato Black"/>
                <a:cs typeface="Lato Black"/>
                <a:sym typeface="Lato Black"/>
              </a:rPr>
              <a:t>12</a:t>
            </a:fld>
            <a:endParaRPr sz="1600">
              <a:latin typeface="Lato Black"/>
              <a:ea typeface="Lato Black"/>
              <a:cs typeface="Lato Black"/>
              <a:sym typeface="Lato Black"/>
            </a:endParaRPr>
          </a:p>
        </p:txBody>
      </p:sp>
    </p:spTree>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body" idx="1"/>
          </p:nvPr>
        </p:nvSpPr>
        <p:spPr>
          <a:xfrm>
            <a:off x="3884550" y="3025800"/>
            <a:ext cx="4422900" cy="8064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en-US" sz="3850" dirty="0">
                <a:latin typeface="Playfair Display Black"/>
                <a:ea typeface="Playfair Display Black"/>
                <a:cs typeface="Playfair Display Black"/>
                <a:sym typeface="Playfair Display Black"/>
              </a:rPr>
              <a:t>Thank </a:t>
            </a:r>
            <a:r>
              <a:rPr lang="en-US" sz="3850" dirty="0" smtClean="0">
                <a:latin typeface="Playfair Display Black"/>
                <a:ea typeface="Playfair Display Black"/>
                <a:cs typeface="Playfair Display Black"/>
                <a:sym typeface="Playfair Display Black"/>
              </a:rPr>
              <a:t>You</a:t>
            </a:r>
            <a:endParaRPr sz="3850" dirty="0">
              <a:latin typeface="Playfair Display Black"/>
              <a:ea typeface="Playfair Display Black"/>
              <a:cs typeface="Playfair Display Black"/>
              <a:sym typeface="Playfair Display Black"/>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Playfair Display"/>
                <a:ea typeface="Playfair Display"/>
                <a:cs typeface="Playfair Display"/>
                <a:sym typeface="Playfair Display"/>
              </a:rPr>
              <a:t>Presentation Outline</a:t>
            </a:r>
            <a:endParaRPr b="1">
              <a:latin typeface="Playfair Display"/>
              <a:ea typeface="Playfair Display"/>
              <a:cs typeface="Playfair Display"/>
              <a:sym typeface="Playfair Display"/>
            </a:endParaRPr>
          </a:p>
        </p:txBody>
      </p:sp>
      <p:sp>
        <p:nvSpPr>
          <p:cNvPr id="98" name="Google Shape;98;p14"/>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Autofit/>
          </a:bodyPr>
          <a:lstStyle/>
          <a:p>
            <a:pPr marL="228600" lvl="0" indent="-203200" algn="l" rtl="0">
              <a:lnSpc>
                <a:spcPct val="150000"/>
              </a:lnSpc>
              <a:spcBef>
                <a:spcPts val="0"/>
              </a:spcBef>
              <a:spcAft>
                <a:spcPts val="0"/>
              </a:spcAft>
              <a:buClr>
                <a:schemeClr val="dk1"/>
              </a:buClr>
              <a:buSzPts val="2400"/>
              <a:buFont typeface="Lato Light"/>
              <a:buChar char="•"/>
            </a:pPr>
            <a:r>
              <a:rPr lang="en-US" sz="2400" dirty="0">
                <a:latin typeface="Lato Light"/>
                <a:ea typeface="Lato Light"/>
                <a:cs typeface="Lato Light"/>
                <a:sym typeface="Lato Light"/>
              </a:rPr>
              <a:t>About Project </a:t>
            </a:r>
            <a:endParaRPr lang="en-US" sz="2400" dirty="0" smtClean="0">
              <a:latin typeface="Lato Light"/>
              <a:ea typeface="Lato Light"/>
              <a:cs typeface="Lato Light"/>
              <a:sym typeface="Lato Light"/>
            </a:endParaRPr>
          </a:p>
          <a:p>
            <a:pPr marL="228600" lvl="0" indent="-203200" algn="l" rtl="0">
              <a:lnSpc>
                <a:spcPct val="150000"/>
              </a:lnSpc>
              <a:spcBef>
                <a:spcPts val="0"/>
              </a:spcBef>
              <a:spcAft>
                <a:spcPts val="0"/>
              </a:spcAft>
              <a:buClr>
                <a:schemeClr val="dk1"/>
              </a:buClr>
              <a:buSzPts val="2400"/>
              <a:buFont typeface="Lato Light"/>
              <a:buChar char="•"/>
            </a:pPr>
            <a:r>
              <a:rPr lang="en-US" sz="2400" dirty="0" smtClean="0">
                <a:latin typeface="Lato Light"/>
                <a:ea typeface="Lato Light"/>
                <a:cs typeface="Lato Light"/>
                <a:sym typeface="Lato Light"/>
              </a:rPr>
              <a:t>Literature </a:t>
            </a:r>
            <a:r>
              <a:rPr lang="en-US" sz="2400" dirty="0">
                <a:latin typeface="Lato Light"/>
                <a:ea typeface="Lato Light"/>
                <a:cs typeface="Lato Light"/>
                <a:sym typeface="Lato Light"/>
              </a:rPr>
              <a:t>Review</a:t>
            </a:r>
            <a:endParaRPr sz="2400" dirty="0">
              <a:latin typeface="Lato Light"/>
              <a:ea typeface="Lato Light"/>
              <a:cs typeface="Lato Light"/>
              <a:sym typeface="Lato Light"/>
            </a:endParaRPr>
          </a:p>
          <a:p>
            <a:pPr marL="228600" lvl="0" indent="-203200" algn="l" rtl="0">
              <a:lnSpc>
                <a:spcPct val="150000"/>
              </a:lnSpc>
              <a:spcBef>
                <a:spcPts val="1000"/>
              </a:spcBef>
              <a:spcAft>
                <a:spcPts val="0"/>
              </a:spcAft>
              <a:buClr>
                <a:schemeClr val="dk1"/>
              </a:buClr>
              <a:buSzPts val="2400"/>
              <a:buFont typeface="Lato Light"/>
              <a:buChar char="•"/>
            </a:pPr>
            <a:r>
              <a:rPr lang="en-US" sz="2400" dirty="0">
                <a:latin typeface="Lato Light"/>
                <a:ea typeface="Lato Light"/>
                <a:cs typeface="Lato Light"/>
                <a:sym typeface="Lato Light"/>
              </a:rPr>
              <a:t>Methodology</a:t>
            </a:r>
            <a:endParaRPr sz="2400" dirty="0">
              <a:latin typeface="Lato Light"/>
              <a:ea typeface="Lato Light"/>
              <a:cs typeface="Lato Light"/>
              <a:sym typeface="Lato Light"/>
            </a:endParaRPr>
          </a:p>
          <a:p>
            <a:pPr marL="228600" lvl="0" indent="-203200" algn="l" rtl="0">
              <a:lnSpc>
                <a:spcPct val="150000"/>
              </a:lnSpc>
              <a:spcBef>
                <a:spcPts val="1000"/>
              </a:spcBef>
              <a:spcAft>
                <a:spcPts val="0"/>
              </a:spcAft>
              <a:buClr>
                <a:schemeClr val="dk1"/>
              </a:buClr>
              <a:buSzPts val="2400"/>
              <a:buFont typeface="Lato Light"/>
              <a:buChar char="•"/>
            </a:pPr>
            <a:r>
              <a:rPr lang="en-US" sz="2400" dirty="0">
                <a:latin typeface="Lato Light"/>
                <a:ea typeface="Lato Light"/>
                <a:cs typeface="Lato Light"/>
                <a:sym typeface="Lato Light"/>
              </a:rPr>
              <a:t>System Analysis</a:t>
            </a:r>
            <a:endParaRPr sz="2400" dirty="0">
              <a:latin typeface="Lato Light"/>
              <a:ea typeface="Lato Light"/>
              <a:cs typeface="Lato Light"/>
              <a:sym typeface="Lato Light"/>
            </a:endParaRPr>
          </a:p>
          <a:p>
            <a:pPr marL="228600" lvl="0" indent="-203200" algn="l" rtl="0">
              <a:lnSpc>
                <a:spcPct val="150000"/>
              </a:lnSpc>
              <a:spcBef>
                <a:spcPts val="1000"/>
              </a:spcBef>
              <a:spcAft>
                <a:spcPts val="0"/>
              </a:spcAft>
              <a:buClr>
                <a:schemeClr val="dk1"/>
              </a:buClr>
              <a:buSzPts val="2400"/>
              <a:buFont typeface="Lato Light"/>
              <a:buChar char="•"/>
            </a:pPr>
            <a:r>
              <a:rPr lang="en-US" sz="2400" dirty="0">
                <a:latin typeface="Lato Light"/>
                <a:ea typeface="Lato Light"/>
                <a:cs typeface="Lato Light"/>
                <a:sym typeface="Lato Light"/>
              </a:rPr>
              <a:t>Time Scheduling </a:t>
            </a:r>
            <a:endParaRPr sz="2400" dirty="0">
              <a:latin typeface="Lato Light"/>
              <a:ea typeface="Lato Light"/>
              <a:cs typeface="Lato Light"/>
              <a:sym typeface="Lato Light"/>
            </a:endParaRPr>
          </a:p>
          <a:p>
            <a:pPr marL="228600" lvl="0" indent="-203200" algn="l" rtl="0">
              <a:lnSpc>
                <a:spcPct val="150000"/>
              </a:lnSpc>
              <a:spcBef>
                <a:spcPts val="1000"/>
              </a:spcBef>
              <a:spcAft>
                <a:spcPts val="0"/>
              </a:spcAft>
              <a:buClr>
                <a:schemeClr val="dk1"/>
              </a:buClr>
              <a:buSzPts val="2400"/>
              <a:buFont typeface="Lato Light"/>
              <a:buChar char="•"/>
            </a:pPr>
            <a:r>
              <a:rPr lang="en-US" sz="2400" dirty="0" smtClean="0">
                <a:latin typeface="Lato Light"/>
                <a:ea typeface="Lato Light"/>
                <a:cs typeface="Lato Light"/>
                <a:sym typeface="Lato Light"/>
              </a:rPr>
              <a:t>Expected Results</a:t>
            </a:r>
            <a:endParaRPr sz="2400" dirty="0">
              <a:latin typeface="Lato Light"/>
              <a:ea typeface="Lato Light"/>
              <a:cs typeface="Lato Light"/>
              <a:sym typeface="Lato Light"/>
            </a:endParaRPr>
          </a:p>
          <a:p>
            <a:pPr marL="0" lvl="0" indent="0" algn="l" rtl="0">
              <a:lnSpc>
                <a:spcPct val="150000"/>
              </a:lnSpc>
              <a:spcBef>
                <a:spcPts val="1000"/>
              </a:spcBef>
              <a:spcAft>
                <a:spcPts val="0"/>
              </a:spcAft>
              <a:buClr>
                <a:schemeClr val="dk1"/>
              </a:buClr>
              <a:buSzPts val="2800"/>
              <a:buNone/>
            </a:pPr>
            <a:endParaRPr dirty="0">
              <a:latin typeface="Lato Light"/>
              <a:ea typeface="Lato Light"/>
              <a:cs typeface="Lato Light"/>
              <a:sym typeface="Lato Light"/>
            </a:endParaRPr>
          </a:p>
        </p:txBody>
      </p:sp>
      <p:sp>
        <p:nvSpPr>
          <p:cNvPr id="99" name="Google Shape;9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latin typeface="Lato Black"/>
                <a:ea typeface="Lato Black"/>
                <a:cs typeface="Lato Black"/>
                <a:sym typeface="Lato Black"/>
              </a:rPr>
              <a:t>2</a:t>
            </a:fld>
            <a:endParaRPr sz="1600">
              <a:latin typeface="Lato Black"/>
              <a:ea typeface="Lato Black"/>
              <a:cs typeface="Lato Black"/>
              <a:sym typeface="Lato Black"/>
            </a:endParaRP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latin typeface="Playfair Display"/>
                <a:ea typeface="Playfair Display"/>
                <a:cs typeface="Playfair Display"/>
                <a:sym typeface="Playfair Display"/>
              </a:rPr>
              <a:t>About Project</a:t>
            </a:r>
            <a:endParaRPr b="1" dirty="0">
              <a:latin typeface="Playfair Display"/>
              <a:ea typeface="Playfair Display"/>
              <a:cs typeface="Playfair Display"/>
              <a:sym typeface="Playfair Display"/>
            </a:endParaRPr>
          </a:p>
        </p:txBody>
      </p:sp>
      <p:sp>
        <p:nvSpPr>
          <p:cNvPr id="105" name="Google Shape;10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5400" lvl="0" indent="0">
              <a:lnSpc>
                <a:spcPct val="200000"/>
              </a:lnSpc>
              <a:spcBef>
                <a:spcPts val="0"/>
              </a:spcBef>
              <a:buSzPts val="2400"/>
              <a:buNone/>
            </a:pPr>
            <a:r>
              <a:rPr lang="en-US" b="1" dirty="0">
                <a:latin typeface="Playfair Display"/>
                <a:ea typeface="Playfair Display"/>
                <a:cs typeface="Playfair Display"/>
                <a:sym typeface="Playfair Display"/>
              </a:rPr>
              <a:t>Problem </a:t>
            </a:r>
            <a:r>
              <a:rPr lang="en-US" b="1" dirty="0" smtClean="0">
                <a:latin typeface="Playfair Display"/>
                <a:ea typeface="Playfair Display"/>
                <a:cs typeface="Playfair Display"/>
                <a:sym typeface="Playfair Display"/>
              </a:rPr>
              <a:t>Statement</a:t>
            </a:r>
          </a:p>
          <a:p>
            <a:pPr marL="228600" lvl="0" indent="-203200">
              <a:lnSpc>
                <a:spcPct val="200000"/>
              </a:lnSpc>
              <a:spcBef>
                <a:spcPts val="0"/>
              </a:spcBef>
              <a:buSzPts val="2400"/>
              <a:buFont typeface="Lato Light"/>
              <a:buChar char="•"/>
            </a:pPr>
            <a:r>
              <a:rPr lang="en-AU" sz="2400" dirty="0">
                <a:latin typeface="Lato Light"/>
                <a:ea typeface="Lato Light"/>
                <a:cs typeface="Lato Light"/>
                <a:sym typeface="Lato Light"/>
              </a:rPr>
              <a:t>Splitting bills is </a:t>
            </a:r>
            <a:r>
              <a:rPr lang="en-AU" sz="2400" dirty="0" smtClean="0">
                <a:latin typeface="Lato Light"/>
                <a:ea typeface="Lato Light"/>
                <a:cs typeface="Lato Light"/>
                <a:sym typeface="Lato Light"/>
              </a:rPr>
              <a:t>tedious</a:t>
            </a:r>
            <a:endParaRPr lang="en-AU" sz="2400" dirty="0">
              <a:latin typeface="Lato Light"/>
              <a:ea typeface="Lato Light"/>
              <a:cs typeface="Lato Light"/>
              <a:sym typeface="Lato Light"/>
            </a:endParaRPr>
          </a:p>
          <a:p>
            <a:pPr marL="228600" lvl="0" indent="-203200">
              <a:lnSpc>
                <a:spcPct val="200000"/>
              </a:lnSpc>
              <a:spcBef>
                <a:spcPts val="0"/>
              </a:spcBef>
              <a:buSzPts val="2400"/>
              <a:buFont typeface="Lato Light"/>
              <a:buChar char="•"/>
            </a:pPr>
            <a:r>
              <a:rPr lang="en-AU" sz="2400" dirty="0">
                <a:latin typeface="Lato Light"/>
                <a:ea typeface="Lato Light"/>
                <a:cs typeface="Lato Light"/>
                <a:sym typeface="Lato Light"/>
              </a:rPr>
              <a:t>Miscalculation</a:t>
            </a:r>
          </a:p>
          <a:p>
            <a:pPr marL="228600" lvl="0" indent="-203200">
              <a:lnSpc>
                <a:spcPct val="200000"/>
              </a:lnSpc>
              <a:spcBef>
                <a:spcPts val="0"/>
              </a:spcBef>
              <a:buSzPts val="2400"/>
              <a:buFont typeface="Lato Light"/>
              <a:buChar char="•"/>
            </a:pPr>
            <a:r>
              <a:rPr lang="en-AU" sz="2400" dirty="0">
                <a:latin typeface="Lato Light"/>
                <a:ea typeface="Lato Light"/>
                <a:cs typeface="Lato Light"/>
                <a:sym typeface="Lato Light"/>
              </a:rPr>
              <a:t>Transparency</a:t>
            </a:r>
          </a:p>
          <a:p>
            <a:pPr marL="25400" lvl="0" indent="0">
              <a:lnSpc>
                <a:spcPct val="200000"/>
              </a:lnSpc>
              <a:spcBef>
                <a:spcPts val="0"/>
              </a:spcBef>
              <a:buSzPts val="2400"/>
              <a:buNone/>
            </a:pPr>
            <a:endParaRPr sz="2400" dirty="0">
              <a:latin typeface="Lato Light"/>
              <a:ea typeface="Lato Light"/>
              <a:cs typeface="Lato Light"/>
              <a:sym typeface="Lato Light"/>
            </a:endParaRPr>
          </a:p>
        </p:txBody>
      </p:sp>
      <p:sp>
        <p:nvSpPr>
          <p:cNvPr id="106" name="Google Shape;10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latin typeface="Lato Black"/>
                <a:ea typeface="Lato Black"/>
                <a:cs typeface="Lato Black"/>
                <a:sym typeface="Lato Black"/>
              </a:rPr>
              <a:t>3</a:t>
            </a:fld>
            <a:endParaRPr sz="1600">
              <a:latin typeface="Lato Black"/>
              <a:ea typeface="Lato Black"/>
              <a:cs typeface="Lato Black"/>
              <a:sym typeface="Lato Black"/>
            </a:endParaRPr>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Playfair Display"/>
                <a:ea typeface="Playfair Display"/>
                <a:cs typeface="Playfair Display"/>
                <a:sym typeface="Playfair Display"/>
              </a:rPr>
              <a:t>Objective</a:t>
            </a:r>
            <a:endParaRPr b="1">
              <a:latin typeface="Playfair Display"/>
              <a:ea typeface="Playfair Display"/>
              <a:cs typeface="Playfair Display"/>
              <a:sym typeface="Playfair Display"/>
            </a:endParaRPr>
          </a:p>
        </p:txBody>
      </p:sp>
      <p:sp>
        <p:nvSpPr>
          <p:cNvPr id="119" name="Google Shape;119;p17"/>
          <p:cNvSpPr txBox="1">
            <a:spLocks noGrp="1"/>
          </p:cNvSpPr>
          <p:nvPr>
            <p:ph type="body" idx="1"/>
          </p:nvPr>
        </p:nvSpPr>
        <p:spPr>
          <a:xfrm>
            <a:off x="769125" y="2583900"/>
            <a:ext cx="10515600" cy="1690200"/>
          </a:xfrm>
          <a:prstGeom prst="rect">
            <a:avLst/>
          </a:prstGeom>
          <a:noFill/>
          <a:ln>
            <a:noFill/>
          </a:ln>
        </p:spPr>
        <p:txBody>
          <a:bodyPr spcFirstLastPara="1" wrap="square" lIns="91425" tIns="45700" rIns="91425" bIns="45700" anchor="t" anchorCtr="0">
            <a:noAutofit/>
          </a:bodyPr>
          <a:lstStyle/>
          <a:p>
            <a:pPr marL="457200" lvl="0" indent="-381000" algn="l" rtl="0">
              <a:lnSpc>
                <a:spcPct val="200000"/>
              </a:lnSpc>
              <a:spcBef>
                <a:spcPts val="0"/>
              </a:spcBef>
              <a:spcAft>
                <a:spcPts val="0"/>
              </a:spcAft>
              <a:buSzPts val="2400"/>
              <a:buFont typeface="Lato Light"/>
              <a:buChar char="•"/>
            </a:pPr>
            <a:r>
              <a:rPr lang="en-US" sz="2400">
                <a:latin typeface="Lato Light"/>
                <a:ea typeface="Lato Light"/>
                <a:cs typeface="Lato Light"/>
                <a:sym typeface="Lato Light"/>
              </a:rPr>
              <a:t>To  help in splitting bills and expenses among a group of people.</a:t>
            </a:r>
            <a:endParaRPr sz="2400">
              <a:latin typeface="Lato Light"/>
              <a:ea typeface="Lato Light"/>
              <a:cs typeface="Lato Light"/>
              <a:sym typeface="Lato Light"/>
            </a:endParaRPr>
          </a:p>
          <a:p>
            <a:pPr marL="457200" lvl="0" indent="-381000" algn="l" rtl="0">
              <a:lnSpc>
                <a:spcPct val="200000"/>
              </a:lnSpc>
              <a:spcBef>
                <a:spcPts val="0"/>
              </a:spcBef>
              <a:spcAft>
                <a:spcPts val="0"/>
              </a:spcAft>
              <a:buSzPts val="2400"/>
              <a:buFont typeface="Lato Light"/>
              <a:buChar char="•"/>
            </a:pPr>
            <a:r>
              <a:rPr lang="en-US" sz="2400">
                <a:latin typeface="Lato Light"/>
                <a:ea typeface="Lato Light"/>
                <a:cs typeface="Lato Light"/>
                <a:sym typeface="Lato Light"/>
              </a:rPr>
              <a:t>To keep a proper track of who owes how much to whom. </a:t>
            </a:r>
            <a:endParaRPr sz="2400">
              <a:latin typeface="Lato Light"/>
              <a:ea typeface="Lato Light"/>
              <a:cs typeface="Lato Light"/>
              <a:sym typeface="Lato Light"/>
            </a:endParaRPr>
          </a:p>
        </p:txBody>
      </p:sp>
      <p:sp>
        <p:nvSpPr>
          <p:cNvPr id="120" name="Google Shape;120;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latin typeface="Lato Black"/>
                <a:ea typeface="Lato Black"/>
                <a:cs typeface="Lato Black"/>
                <a:sym typeface="Lato Black"/>
              </a:rPr>
              <a:t>4</a:t>
            </a:fld>
            <a:endParaRPr sz="1600">
              <a:latin typeface="Lato Black"/>
              <a:ea typeface="Lato Black"/>
              <a:cs typeface="Lato Black"/>
              <a:sym typeface="Lato Black"/>
            </a:endParaRP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Playfair Display"/>
                <a:ea typeface="Playfair Display"/>
                <a:cs typeface="Playfair Display"/>
                <a:sym typeface="Playfair Display"/>
              </a:rPr>
              <a:t>Literature Review</a:t>
            </a:r>
            <a:endParaRPr b="1">
              <a:latin typeface="Playfair Display"/>
              <a:ea typeface="Playfair Display"/>
              <a:cs typeface="Playfair Display"/>
              <a:sym typeface="Playfair Display"/>
            </a:endParaRPr>
          </a:p>
        </p:txBody>
      </p:sp>
      <p:sp>
        <p:nvSpPr>
          <p:cNvPr id="126" name="Google Shape;1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latin typeface="Lato Black"/>
                <a:ea typeface="Lato Black"/>
                <a:cs typeface="Lato Black"/>
                <a:sym typeface="Lato Black"/>
              </a:rPr>
              <a:t>5</a:t>
            </a:fld>
            <a:endParaRPr sz="1600">
              <a:latin typeface="Lato Black"/>
              <a:ea typeface="Lato Black"/>
              <a:cs typeface="Lato Black"/>
              <a:sym typeface="Lato Black"/>
            </a:endParaRPr>
          </a:p>
        </p:txBody>
      </p:sp>
      <p:grpSp>
        <p:nvGrpSpPr>
          <p:cNvPr id="127" name="Google Shape;127;p18"/>
          <p:cNvGrpSpPr/>
          <p:nvPr/>
        </p:nvGrpSpPr>
        <p:grpSpPr>
          <a:xfrm>
            <a:off x="938748" y="4026293"/>
            <a:ext cx="9785190" cy="1777107"/>
            <a:chOff x="2282777" y="2322564"/>
            <a:chExt cx="5981899" cy="647021"/>
          </a:xfrm>
        </p:grpSpPr>
        <p:sp>
          <p:nvSpPr>
            <p:cNvPr id="128" name="Google Shape;128;p18"/>
            <p:cNvSpPr/>
            <p:nvPr/>
          </p:nvSpPr>
          <p:spPr>
            <a:xfrm>
              <a:off x="3460476" y="2322564"/>
              <a:ext cx="4804200" cy="643500"/>
            </a:xfrm>
            <a:prstGeom prst="rect">
              <a:avLst/>
            </a:prstGeom>
            <a:solidFill>
              <a:srgbClr val="EEEEEE"/>
            </a:solidFill>
            <a:ln>
              <a:noFill/>
            </a:ln>
          </p:spPr>
          <p:txBody>
            <a:bodyPr spcFirstLastPara="1" wrap="square" lIns="121900" tIns="121900" rIns="121900" bIns="121900" anchor="ctr" anchorCtr="0">
              <a:noAutofit/>
            </a:bodyPr>
            <a:lstStyle/>
            <a:p>
              <a:pPr marL="857250" lvl="0" indent="-381000" algn="l" rtl="0">
                <a:lnSpc>
                  <a:spcPct val="150000"/>
                </a:lnSpc>
                <a:spcBef>
                  <a:spcPts val="0"/>
                </a:spcBef>
                <a:spcAft>
                  <a:spcPts val="0"/>
                </a:spcAft>
                <a:buClr>
                  <a:schemeClr val="dk1"/>
                </a:buClr>
                <a:buSzPts val="2400"/>
                <a:buFont typeface="Lato Light"/>
                <a:buChar char="•"/>
              </a:pPr>
              <a:r>
                <a:rPr lang="en-US" sz="2400">
                  <a:solidFill>
                    <a:schemeClr val="dk1"/>
                  </a:solidFill>
                  <a:latin typeface="Lato Light"/>
                  <a:ea typeface="Lato Light"/>
                  <a:cs typeface="Lato Light"/>
                  <a:sym typeface="Lato Light"/>
                </a:rPr>
                <a:t>Notification and Verification. </a:t>
              </a:r>
              <a:endParaRPr sz="2400">
                <a:solidFill>
                  <a:schemeClr val="dk1"/>
                </a:solidFill>
                <a:latin typeface="Lato Light"/>
                <a:ea typeface="Lato Light"/>
                <a:cs typeface="Lato Light"/>
                <a:sym typeface="Lato Light"/>
              </a:endParaRPr>
            </a:p>
            <a:p>
              <a:pPr marL="857250" lvl="0" indent="-381000" algn="l" rtl="0">
                <a:lnSpc>
                  <a:spcPct val="150000"/>
                </a:lnSpc>
                <a:spcBef>
                  <a:spcPts val="0"/>
                </a:spcBef>
                <a:spcAft>
                  <a:spcPts val="0"/>
                </a:spcAft>
                <a:buClr>
                  <a:schemeClr val="dk1"/>
                </a:buClr>
                <a:buSzPts val="2400"/>
                <a:buFont typeface="Lato Light"/>
                <a:buChar char="•"/>
              </a:pPr>
              <a:r>
                <a:rPr lang="en-US" sz="2400">
                  <a:solidFill>
                    <a:schemeClr val="dk1"/>
                  </a:solidFill>
                  <a:latin typeface="Lato Light"/>
                  <a:ea typeface="Lato Light"/>
                  <a:cs typeface="Lato Light"/>
                  <a:sym typeface="Lato Light"/>
                </a:rPr>
                <a:t>Adding reference Image in every transaction.</a:t>
              </a:r>
              <a:endParaRPr sz="2400">
                <a:solidFill>
                  <a:schemeClr val="dk1"/>
                </a:solidFill>
                <a:latin typeface="Lato Light"/>
                <a:ea typeface="Lato Light"/>
                <a:cs typeface="Lato Light"/>
                <a:sym typeface="Lato Light"/>
              </a:endParaRPr>
            </a:p>
            <a:p>
              <a:pPr marL="857250" lvl="0" indent="-381000" algn="l" rtl="0">
                <a:lnSpc>
                  <a:spcPct val="150000"/>
                </a:lnSpc>
                <a:spcBef>
                  <a:spcPts val="0"/>
                </a:spcBef>
                <a:spcAft>
                  <a:spcPts val="0"/>
                </a:spcAft>
                <a:buClr>
                  <a:schemeClr val="dk1"/>
                </a:buClr>
                <a:buSzPts val="2400"/>
                <a:buFont typeface="Lato Light"/>
                <a:buChar char="•"/>
              </a:pPr>
              <a:r>
                <a:rPr lang="en-US" sz="2400">
                  <a:solidFill>
                    <a:schemeClr val="dk1"/>
                  </a:solidFill>
                  <a:latin typeface="Lato Light"/>
                  <a:ea typeface="Lato Light"/>
                  <a:cs typeface="Lato Light"/>
                  <a:sym typeface="Lato Light"/>
                </a:rPr>
                <a:t>Report generation</a:t>
              </a:r>
              <a:endParaRPr sz="2400">
                <a:solidFill>
                  <a:schemeClr val="dk1"/>
                </a:solidFill>
                <a:latin typeface="Lato Light"/>
                <a:ea typeface="Lato Light"/>
                <a:cs typeface="Lato Light"/>
                <a:sym typeface="Lato Light"/>
              </a:endParaRPr>
            </a:p>
          </p:txBody>
        </p:sp>
        <p:sp>
          <p:nvSpPr>
            <p:cNvPr id="129" name="Google Shape;129;p18"/>
            <p:cNvSpPr/>
            <p:nvPr/>
          </p:nvSpPr>
          <p:spPr>
            <a:xfrm flipH="1">
              <a:off x="2282777" y="2322566"/>
              <a:ext cx="1236300" cy="646500"/>
            </a:xfrm>
            <a:prstGeom prst="rect">
              <a:avLst/>
            </a:prstGeom>
            <a:solidFill>
              <a:srgbClr val="00AD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18"/>
            <p:cNvSpPr/>
            <p:nvPr/>
          </p:nvSpPr>
          <p:spPr>
            <a:xfrm rot="-5400000">
              <a:off x="3061435" y="2378017"/>
              <a:ext cx="643750" cy="539384"/>
            </a:xfrm>
            <a:prstGeom prst="flowChartOffpageConnector">
              <a:avLst/>
            </a:prstGeom>
            <a:solidFill>
              <a:srgbClr val="00AD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8"/>
            <p:cNvSpPr/>
            <p:nvPr/>
          </p:nvSpPr>
          <p:spPr>
            <a:xfrm>
              <a:off x="2452420" y="2389312"/>
              <a:ext cx="897000" cy="5100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2400">
                  <a:solidFill>
                    <a:srgbClr val="FFFFFF"/>
                  </a:solidFill>
                  <a:latin typeface="Playfair Display"/>
                  <a:ea typeface="Playfair Display"/>
                  <a:cs typeface="Playfair Display"/>
                  <a:sym typeface="Playfair Display"/>
                </a:rPr>
                <a:t>Xplitter</a:t>
              </a:r>
              <a:endParaRPr sz="2400">
                <a:solidFill>
                  <a:srgbClr val="FFFFFF"/>
                </a:solidFill>
                <a:latin typeface="Playfair Display"/>
                <a:ea typeface="Playfair Display"/>
                <a:cs typeface="Playfair Display"/>
                <a:sym typeface="Playfair Display"/>
              </a:endParaRPr>
            </a:p>
          </p:txBody>
        </p:sp>
      </p:grpSp>
      <p:grpSp>
        <p:nvGrpSpPr>
          <p:cNvPr id="132" name="Google Shape;132;p18"/>
          <p:cNvGrpSpPr/>
          <p:nvPr/>
        </p:nvGrpSpPr>
        <p:grpSpPr>
          <a:xfrm>
            <a:off x="930880" y="1889475"/>
            <a:ext cx="9800928" cy="1777225"/>
            <a:chOff x="2283060" y="2322564"/>
            <a:chExt cx="5925591" cy="647017"/>
          </a:xfrm>
        </p:grpSpPr>
        <p:sp>
          <p:nvSpPr>
            <p:cNvPr id="133" name="Google Shape;133;p18"/>
            <p:cNvSpPr/>
            <p:nvPr/>
          </p:nvSpPr>
          <p:spPr>
            <a:xfrm flipH="1">
              <a:off x="2283060" y="2326605"/>
              <a:ext cx="1273500" cy="642600"/>
            </a:xfrm>
            <a:prstGeom prst="rect">
              <a:avLst/>
            </a:prstGeom>
            <a:solidFill>
              <a:srgbClr val="00AD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8"/>
            <p:cNvSpPr/>
            <p:nvPr/>
          </p:nvSpPr>
          <p:spPr>
            <a:xfrm>
              <a:off x="2476724" y="2399954"/>
              <a:ext cx="7710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2400">
                  <a:solidFill>
                    <a:srgbClr val="FFFFFF"/>
                  </a:solidFill>
                  <a:latin typeface="Playfair Display"/>
                  <a:ea typeface="Playfair Display"/>
                  <a:cs typeface="Playfair Display"/>
                  <a:sym typeface="Playfair Display"/>
                </a:rPr>
                <a:t>Earlier</a:t>
              </a:r>
              <a:endParaRPr sz="2400">
                <a:solidFill>
                  <a:srgbClr val="FFFFFF"/>
                </a:solidFill>
                <a:latin typeface="Playfair Display"/>
                <a:ea typeface="Playfair Display"/>
                <a:cs typeface="Playfair Display"/>
                <a:sym typeface="Playfair Display"/>
              </a:endParaRPr>
            </a:p>
          </p:txBody>
        </p:sp>
        <p:sp>
          <p:nvSpPr>
            <p:cNvPr id="135" name="Google Shape;135;p18"/>
            <p:cNvSpPr/>
            <p:nvPr/>
          </p:nvSpPr>
          <p:spPr>
            <a:xfrm>
              <a:off x="3460551" y="2322564"/>
              <a:ext cx="4748100" cy="643500"/>
            </a:xfrm>
            <a:prstGeom prst="rect">
              <a:avLst/>
            </a:prstGeom>
            <a:solidFill>
              <a:srgbClr val="EEEEEE"/>
            </a:solidFill>
            <a:ln>
              <a:noFill/>
            </a:ln>
          </p:spPr>
          <p:txBody>
            <a:bodyPr spcFirstLastPara="1" wrap="square" lIns="121900" tIns="121900" rIns="121900" bIns="121900" anchor="ctr" anchorCtr="0">
              <a:noAutofit/>
            </a:bodyPr>
            <a:lstStyle/>
            <a:p>
              <a:pPr marL="857250" lvl="0" indent="-381000" algn="l" rtl="0">
                <a:lnSpc>
                  <a:spcPct val="200000"/>
                </a:lnSpc>
                <a:spcBef>
                  <a:spcPts val="2000"/>
                </a:spcBef>
                <a:spcAft>
                  <a:spcPts val="0"/>
                </a:spcAft>
                <a:buClr>
                  <a:schemeClr val="dk1"/>
                </a:buClr>
                <a:buSzPts val="2400"/>
                <a:buFont typeface="Lato Light"/>
                <a:buChar char="•"/>
              </a:pPr>
              <a:r>
                <a:rPr lang="en-US" sz="2400">
                  <a:solidFill>
                    <a:schemeClr val="dk1"/>
                  </a:solidFill>
                  <a:latin typeface="Lato Light"/>
                  <a:ea typeface="Lato Light"/>
                  <a:cs typeface="Lato Light"/>
                  <a:sym typeface="Lato Light"/>
                </a:rPr>
                <a:t>Only for expense calculation and splitting purpose.</a:t>
              </a:r>
              <a:endParaRPr sz="2400">
                <a:solidFill>
                  <a:schemeClr val="dk1"/>
                </a:solidFill>
                <a:latin typeface="Lato Light"/>
                <a:ea typeface="Lato Light"/>
                <a:cs typeface="Lato Light"/>
                <a:sym typeface="Lato Light"/>
              </a:endParaRPr>
            </a:p>
            <a:p>
              <a:pPr marL="857250" lvl="0" indent="-381000" algn="l" rtl="0">
                <a:lnSpc>
                  <a:spcPct val="200000"/>
                </a:lnSpc>
                <a:spcBef>
                  <a:spcPts val="0"/>
                </a:spcBef>
                <a:spcAft>
                  <a:spcPts val="0"/>
                </a:spcAft>
                <a:buClr>
                  <a:schemeClr val="dk1"/>
                </a:buClr>
                <a:buSzPts val="2400"/>
                <a:buFont typeface="Lato Light"/>
                <a:buChar char="•"/>
              </a:pPr>
              <a:r>
                <a:rPr lang="en-US" sz="2400">
                  <a:solidFill>
                    <a:schemeClr val="dk1"/>
                  </a:solidFill>
                  <a:latin typeface="Lato Light"/>
                  <a:ea typeface="Lato Light"/>
                  <a:cs typeface="Lato Light"/>
                  <a:sym typeface="Lato Light"/>
                </a:rPr>
                <a:t>Multi-user syncable applications.</a:t>
              </a:r>
              <a:endParaRPr/>
            </a:p>
          </p:txBody>
        </p:sp>
        <p:sp>
          <p:nvSpPr>
            <p:cNvPr id="136" name="Google Shape;136;p18"/>
            <p:cNvSpPr/>
            <p:nvPr/>
          </p:nvSpPr>
          <p:spPr>
            <a:xfrm rot="-5400000">
              <a:off x="3062096" y="2377746"/>
              <a:ext cx="643358" cy="540311"/>
            </a:xfrm>
            <a:prstGeom prst="flowChartOffpageConnector">
              <a:avLst/>
            </a:prstGeom>
            <a:solidFill>
              <a:srgbClr val="00AD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Playfair Display"/>
                <a:ea typeface="Playfair Display"/>
                <a:cs typeface="Playfair Display"/>
                <a:sym typeface="Playfair Display"/>
              </a:rPr>
              <a:t>Methodology</a:t>
            </a:r>
            <a:endParaRPr b="1">
              <a:latin typeface="Playfair Display"/>
              <a:ea typeface="Playfair Display"/>
              <a:cs typeface="Playfair Display"/>
              <a:sym typeface="Playfair Display"/>
            </a:endParaRPr>
          </a:p>
        </p:txBody>
      </p:sp>
      <p:sp>
        <p:nvSpPr>
          <p:cNvPr id="142" name="Google Shape;142;p19"/>
          <p:cNvSpPr txBox="1">
            <a:spLocks noGrp="1"/>
          </p:cNvSpPr>
          <p:nvPr>
            <p:ph type="body" idx="1"/>
          </p:nvPr>
        </p:nvSpPr>
        <p:spPr>
          <a:xfrm>
            <a:off x="838200" y="1859625"/>
            <a:ext cx="5746800" cy="3928500"/>
          </a:xfrm>
          <a:prstGeom prst="rect">
            <a:avLst/>
          </a:prstGeom>
          <a:noFill/>
          <a:ln>
            <a:noFill/>
          </a:ln>
        </p:spPr>
        <p:txBody>
          <a:bodyPr spcFirstLastPara="1" wrap="square" lIns="91425" tIns="45700" rIns="91425" bIns="45700" anchor="t" anchorCtr="0">
            <a:noAutofit/>
          </a:bodyPr>
          <a:lstStyle/>
          <a:p>
            <a:pPr marL="457200" lvl="0" indent="-381000" algn="l" rtl="0">
              <a:lnSpc>
                <a:spcPct val="200000"/>
              </a:lnSpc>
              <a:spcBef>
                <a:spcPts val="0"/>
              </a:spcBef>
              <a:spcAft>
                <a:spcPts val="0"/>
              </a:spcAft>
              <a:buSzPts val="2400"/>
              <a:buFont typeface="Lato Light"/>
              <a:buChar char="●"/>
            </a:pPr>
            <a:r>
              <a:rPr lang="en-US" sz="2400" smtClean="0">
                <a:latin typeface="Lato Light"/>
                <a:ea typeface="Lato Light"/>
                <a:cs typeface="Lato Light"/>
                <a:sym typeface="Lato Light"/>
              </a:rPr>
              <a:t>Resource Requirements </a:t>
            </a:r>
            <a:endParaRPr sz="2400" smtClean="0">
              <a:latin typeface="Lato Light"/>
              <a:ea typeface="Lato Light"/>
              <a:cs typeface="Lato Light"/>
              <a:sym typeface="Lato Light"/>
            </a:endParaRPr>
          </a:p>
          <a:p>
            <a:pPr marL="914400" lvl="1" indent="-381000" algn="l" rtl="0">
              <a:lnSpc>
                <a:spcPct val="200000"/>
              </a:lnSpc>
              <a:spcBef>
                <a:spcPts val="0"/>
              </a:spcBef>
              <a:spcAft>
                <a:spcPts val="0"/>
              </a:spcAft>
              <a:buSzPts val="2400"/>
              <a:buFont typeface="Lato Light"/>
              <a:buChar char="○"/>
            </a:pPr>
            <a:r>
              <a:rPr lang="en-US" sz="2400" smtClean="0">
                <a:latin typeface="Lato Light"/>
                <a:ea typeface="Lato Light"/>
                <a:cs typeface="Lato Light"/>
                <a:sym typeface="Lato Light"/>
              </a:rPr>
              <a:t>Software</a:t>
            </a:r>
            <a:endParaRPr sz="2400" smtClean="0">
              <a:latin typeface="Lato Light"/>
              <a:ea typeface="Lato Light"/>
              <a:cs typeface="Lato Light"/>
              <a:sym typeface="Lato Light"/>
            </a:endParaRPr>
          </a:p>
          <a:p>
            <a:pPr marL="1371600" lvl="2" indent="-381000" algn="l" rtl="0">
              <a:lnSpc>
                <a:spcPct val="200000"/>
              </a:lnSpc>
              <a:spcBef>
                <a:spcPts val="0"/>
              </a:spcBef>
              <a:spcAft>
                <a:spcPts val="0"/>
              </a:spcAft>
              <a:buSzPts val="2400"/>
              <a:buFont typeface="Lato Light"/>
              <a:buChar char="■"/>
            </a:pPr>
            <a:r>
              <a:rPr lang="en-US" sz="2400" smtClean="0">
                <a:latin typeface="Lato Light"/>
                <a:ea typeface="Lato Light"/>
                <a:cs typeface="Lato Light"/>
                <a:sym typeface="Lato Light"/>
              </a:rPr>
              <a:t>minimum version -  5.0 (Lollipop)</a:t>
            </a:r>
          </a:p>
          <a:p>
            <a:pPr marL="990600" lvl="2" indent="0" algn="l" rtl="0">
              <a:lnSpc>
                <a:spcPct val="200000"/>
              </a:lnSpc>
              <a:spcBef>
                <a:spcPts val="0"/>
              </a:spcBef>
              <a:spcAft>
                <a:spcPts val="0"/>
              </a:spcAft>
              <a:buSzPts val="2400"/>
              <a:buNone/>
            </a:pPr>
            <a:endParaRPr sz="2400" smtClean="0">
              <a:latin typeface="Lato Light"/>
              <a:ea typeface="Lato Light"/>
              <a:cs typeface="Lato Light"/>
              <a:sym typeface="Lato Light"/>
            </a:endParaRPr>
          </a:p>
          <a:p>
            <a:pPr marL="228600" lvl="0" indent="-64135" algn="l" rtl="0">
              <a:lnSpc>
                <a:spcPct val="80000"/>
              </a:lnSpc>
              <a:spcBef>
                <a:spcPts val="1000"/>
              </a:spcBef>
              <a:spcAft>
                <a:spcPts val="0"/>
              </a:spcAft>
              <a:buClr>
                <a:schemeClr val="dk1"/>
              </a:buClr>
              <a:buSzPts val="2590"/>
              <a:buNone/>
            </a:pPr>
            <a:endParaRPr sz="2400" dirty="0">
              <a:latin typeface="Lato Light"/>
              <a:ea typeface="Lato Light"/>
              <a:cs typeface="Lato Light"/>
              <a:sym typeface="Lato Light"/>
            </a:endParaRPr>
          </a:p>
        </p:txBody>
      </p:sp>
      <p:sp>
        <p:nvSpPr>
          <p:cNvPr id="143" name="Google Shape;1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latin typeface="Lato Black"/>
                <a:ea typeface="Lato Black"/>
                <a:cs typeface="Lato Black"/>
                <a:sym typeface="Lato Black"/>
              </a:rPr>
              <a:t>6</a:t>
            </a:fld>
            <a:endParaRPr sz="1600">
              <a:latin typeface="Lato Black"/>
              <a:ea typeface="Lato Black"/>
              <a:cs typeface="Lato Black"/>
              <a:sym typeface="Lato Black"/>
            </a:endParaRPr>
          </a:p>
        </p:txBody>
      </p:sp>
      <p:sp>
        <p:nvSpPr>
          <p:cNvPr id="144" name="Google Shape;144;p19"/>
          <p:cNvSpPr txBox="1">
            <a:spLocks noGrp="1"/>
          </p:cNvSpPr>
          <p:nvPr>
            <p:ph type="body" idx="1"/>
          </p:nvPr>
        </p:nvSpPr>
        <p:spPr>
          <a:xfrm>
            <a:off x="6445200" y="2059275"/>
            <a:ext cx="5746800" cy="39285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endParaRPr sz="2400">
              <a:latin typeface="Lato Light"/>
              <a:ea typeface="Lato Light"/>
              <a:cs typeface="Lato Light"/>
              <a:sym typeface="Lato Light"/>
            </a:endParaRPr>
          </a:p>
          <a:p>
            <a:pPr marL="914400" lvl="1" indent="-381000" algn="l" rtl="0">
              <a:lnSpc>
                <a:spcPct val="200000"/>
              </a:lnSpc>
              <a:spcBef>
                <a:spcPts val="0"/>
              </a:spcBef>
              <a:spcAft>
                <a:spcPts val="0"/>
              </a:spcAft>
              <a:buSzPts val="2400"/>
              <a:buFont typeface="Lato Light"/>
              <a:buChar char="○"/>
            </a:pPr>
            <a:r>
              <a:rPr lang="en-US" sz="2400">
                <a:latin typeface="Lato Light"/>
                <a:ea typeface="Lato Light"/>
                <a:cs typeface="Lato Light"/>
                <a:sym typeface="Lato Light"/>
              </a:rPr>
              <a:t>Hardware</a:t>
            </a:r>
            <a:endParaRPr>
              <a:latin typeface="Lato Light"/>
              <a:ea typeface="Lato Light"/>
              <a:cs typeface="Lato Light"/>
              <a:sym typeface="Lato Light"/>
            </a:endParaRPr>
          </a:p>
          <a:p>
            <a:pPr marL="1371600" lvl="2" indent="-381000" algn="l" rtl="0">
              <a:lnSpc>
                <a:spcPct val="200000"/>
              </a:lnSpc>
              <a:spcBef>
                <a:spcPts val="0"/>
              </a:spcBef>
              <a:spcAft>
                <a:spcPts val="0"/>
              </a:spcAft>
              <a:buSzPts val="2400"/>
              <a:buFont typeface="Lato Light"/>
              <a:buChar char="■"/>
            </a:pPr>
            <a:r>
              <a:rPr lang="en-US" sz="2400">
                <a:latin typeface="Lato Light"/>
                <a:ea typeface="Lato Light"/>
                <a:cs typeface="Lato Light"/>
                <a:sym typeface="Lato Light"/>
              </a:rPr>
              <a:t>memory (RAM)	</a:t>
            </a:r>
            <a:endParaRPr sz="2400">
              <a:latin typeface="Lato Light"/>
              <a:ea typeface="Lato Light"/>
              <a:cs typeface="Lato Light"/>
              <a:sym typeface="Lato Light"/>
            </a:endParaRPr>
          </a:p>
          <a:p>
            <a:pPr marL="1371600" lvl="2" indent="-381000" algn="l" rtl="0">
              <a:lnSpc>
                <a:spcPct val="200000"/>
              </a:lnSpc>
              <a:spcBef>
                <a:spcPts val="0"/>
              </a:spcBef>
              <a:spcAft>
                <a:spcPts val="0"/>
              </a:spcAft>
              <a:buSzPts val="2400"/>
              <a:buFont typeface="Lato Light"/>
              <a:buChar char="■"/>
            </a:pPr>
            <a:r>
              <a:rPr lang="en-US" sz="2400">
                <a:latin typeface="Lato Light"/>
                <a:ea typeface="Lato Light"/>
                <a:cs typeface="Lato Light"/>
                <a:sym typeface="Lato Light"/>
              </a:rPr>
              <a:t>chipset(CPU, GPU)</a:t>
            </a:r>
            <a:endParaRPr sz="2400">
              <a:latin typeface="Lato Light"/>
              <a:ea typeface="Lato Light"/>
              <a:cs typeface="Lato Light"/>
              <a:sym typeface="Lato Light"/>
            </a:endParaRPr>
          </a:p>
          <a:p>
            <a:pPr marL="1371600" lvl="2" indent="-381000" algn="l" rtl="0">
              <a:lnSpc>
                <a:spcPct val="200000"/>
              </a:lnSpc>
              <a:spcBef>
                <a:spcPts val="0"/>
              </a:spcBef>
              <a:spcAft>
                <a:spcPts val="0"/>
              </a:spcAft>
              <a:buSzPts val="2400"/>
              <a:buFont typeface="Lato Light"/>
              <a:buChar char="■"/>
            </a:pPr>
            <a:r>
              <a:rPr lang="en-US" sz="2400">
                <a:latin typeface="Lato Light"/>
                <a:ea typeface="Lato Light"/>
                <a:cs typeface="Lato Light"/>
                <a:sym typeface="Lato Light"/>
              </a:rPr>
              <a:t>Wi-Fi</a:t>
            </a:r>
            <a:endParaRPr sz="2400">
              <a:latin typeface="Lato Light"/>
              <a:ea typeface="Lato Light"/>
              <a:cs typeface="Lato Light"/>
              <a:sym typeface="Lato Light"/>
            </a:endParaRPr>
          </a:p>
          <a:p>
            <a:pPr marL="1143000" lvl="0" indent="228600" algn="l" rtl="0">
              <a:lnSpc>
                <a:spcPct val="200000"/>
              </a:lnSpc>
              <a:spcBef>
                <a:spcPts val="0"/>
              </a:spcBef>
              <a:spcAft>
                <a:spcPts val="0"/>
              </a:spcAft>
              <a:buSzPts val="1100"/>
              <a:buFont typeface="Arial"/>
              <a:buNone/>
            </a:pPr>
            <a:r>
              <a:rPr lang="en-US" sz="2400">
                <a:latin typeface="Lato Light"/>
                <a:ea typeface="Lato Light"/>
                <a:cs typeface="Lato Light"/>
                <a:sym typeface="Lato Light"/>
              </a:rPr>
              <a:t>(No need of sensors, GPS)</a:t>
            </a:r>
            <a:endParaRPr sz="2400">
              <a:latin typeface="Lato Light"/>
              <a:ea typeface="Lato Light"/>
              <a:cs typeface="Lato Light"/>
              <a:sym typeface="Lato Light"/>
            </a:endParaRPr>
          </a:p>
          <a:p>
            <a:pPr marL="0" lvl="0" indent="0" algn="l" rtl="0">
              <a:lnSpc>
                <a:spcPct val="200000"/>
              </a:lnSpc>
              <a:spcBef>
                <a:spcPts val="0"/>
              </a:spcBef>
              <a:spcAft>
                <a:spcPts val="0"/>
              </a:spcAft>
              <a:buNone/>
            </a:pPr>
            <a:endParaRPr sz="2400">
              <a:latin typeface="Lato Light"/>
              <a:ea typeface="Lato Light"/>
              <a:cs typeface="Lato Light"/>
              <a:sym typeface="Lato Light"/>
            </a:endParaRPr>
          </a:p>
          <a:p>
            <a:pPr marL="971550" lvl="0" indent="-114300" algn="l" rtl="0">
              <a:lnSpc>
                <a:spcPct val="200000"/>
              </a:lnSpc>
              <a:spcBef>
                <a:spcPts val="0"/>
              </a:spcBef>
              <a:spcAft>
                <a:spcPts val="0"/>
              </a:spcAft>
              <a:buNone/>
            </a:pPr>
            <a:endParaRPr sz="2400">
              <a:latin typeface="Lato Light"/>
              <a:ea typeface="Lato Light"/>
              <a:cs typeface="Lato Light"/>
              <a:sym typeface="Lato Light"/>
            </a:endParaRPr>
          </a:p>
          <a:p>
            <a:pPr marL="228600" lvl="0" indent="-64135" algn="l" rtl="0">
              <a:lnSpc>
                <a:spcPct val="80000"/>
              </a:lnSpc>
              <a:spcBef>
                <a:spcPts val="1000"/>
              </a:spcBef>
              <a:spcAft>
                <a:spcPts val="0"/>
              </a:spcAft>
              <a:buClr>
                <a:schemeClr val="dk1"/>
              </a:buClr>
              <a:buSzPts val="2590"/>
              <a:buNone/>
            </a:pPr>
            <a:endParaRPr sz="2400">
              <a:latin typeface="Lato Light"/>
              <a:ea typeface="Lato Light"/>
              <a:cs typeface="Lato Light"/>
              <a:sym typeface="Lato Light"/>
            </a:endParaRP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838200" y="51547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US" b="1">
                <a:latin typeface="Playfair Display"/>
                <a:ea typeface="Playfair Display"/>
                <a:cs typeface="Playfair Display"/>
                <a:sym typeface="Playfair Display"/>
              </a:rPr>
              <a:t>Methodology (Continued)</a:t>
            </a:r>
            <a:endParaRPr/>
          </a:p>
        </p:txBody>
      </p:sp>
      <p:sp>
        <p:nvSpPr>
          <p:cNvPr id="151" name="Google Shape;151;p20"/>
          <p:cNvSpPr txBox="1">
            <a:spLocks noGrp="1"/>
          </p:cNvSpPr>
          <p:nvPr>
            <p:ph type="body" idx="1"/>
          </p:nvPr>
        </p:nvSpPr>
        <p:spPr>
          <a:xfrm>
            <a:off x="838200" y="1771125"/>
            <a:ext cx="5143500" cy="1848600"/>
          </a:xfrm>
          <a:prstGeom prst="rect">
            <a:avLst/>
          </a:prstGeom>
        </p:spPr>
        <p:txBody>
          <a:bodyPr spcFirstLastPara="1" wrap="square" lIns="91425" tIns="45700" rIns="91425" bIns="45700" anchor="t" anchorCtr="0">
            <a:noAutofit/>
          </a:bodyPr>
          <a:lstStyle/>
          <a:p>
            <a:pPr marL="228600" lvl="0" indent="-216534" algn="l" rtl="0">
              <a:lnSpc>
                <a:spcPct val="200000"/>
              </a:lnSpc>
              <a:spcBef>
                <a:spcPts val="1000"/>
              </a:spcBef>
              <a:spcAft>
                <a:spcPts val="0"/>
              </a:spcAft>
              <a:buSzPts val="2400"/>
              <a:buFont typeface="Lato Light"/>
              <a:buChar char="●"/>
            </a:pPr>
            <a:r>
              <a:rPr lang="en-US" sz="2400" dirty="0">
                <a:latin typeface="Lato Light"/>
                <a:ea typeface="Lato Light"/>
                <a:cs typeface="Lato Light"/>
                <a:sym typeface="Lato Light"/>
              </a:rPr>
              <a:t>Process Model </a:t>
            </a:r>
            <a:endParaRPr sz="2400" dirty="0">
              <a:latin typeface="Lato Light"/>
              <a:ea typeface="Lato Light"/>
              <a:cs typeface="Lato Light"/>
              <a:sym typeface="Lato Light"/>
            </a:endParaRPr>
          </a:p>
          <a:p>
            <a:pPr marL="685800" lvl="1" indent="-228600" algn="l" rtl="0">
              <a:lnSpc>
                <a:spcPct val="200000"/>
              </a:lnSpc>
              <a:spcBef>
                <a:spcPts val="0"/>
              </a:spcBef>
              <a:spcAft>
                <a:spcPts val="0"/>
              </a:spcAft>
              <a:buSzPts val="1800"/>
              <a:buFont typeface="Lato Light"/>
              <a:buChar char="○"/>
            </a:pPr>
            <a:r>
              <a:rPr lang="en-US" dirty="0">
                <a:latin typeface="Lato Light"/>
                <a:ea typeface="Lato Light"/>
                <a:cs typeface="Lato Light"/>
                <a:sym typeface="Lato Light"/>
              </a:rPr>
              <a:t>Agile Process </a:t>
            </a:r>
            <a:r>
              <a:rPr lang="en-US" dirty="0" smtClean="0">
                <a:latin typeface="Lato Light"/>
                <a:ea typeface="Lato Light"/>
                <a:cs typeface="Lato Light"/>
                <a:sym typeface="Lato Light"/>
              </a:rPr>
              <a:t>Model</a:t>
            </a:r>
          </a:p>
          <a:p>
            <a:pPr marL="1143000" lvl="2" indent="-228600">
              <a:lnSpc>
                <a:spcPct val="200000"/>
              </a:lnSpc>
              <a:spcBef>
                <a:spcPts val="0"/>
              </a:spcBef>
              <a:buFont typeface="Lato Light"/>
              <a:buChar char="○"/>
            </a:pPr>
            <a:r>
              <a:rPr lang="en-US" dirty="0" smtClean="0">
                <a:latin typeface="Lato Light"/>
                <a:ea typeface="Lato Light"/>
                <a:cs typeface="Lato Light"/>
                <a:sym typeface="Lato Light"/>
              </a:rPr>
              <a:t>Process adoptability and </a:t>
            </a:r>
            <a:r>
              <a:rPr lang="en-US" dirty="0" smtClean="0">
                <a:latin typeface="Lato Light"/>
                <a:ea typeface="Lato Light"/>
                <a:cs typeface="Lato Light"/>
                <a:sym typeface="Lato Light"/>
              </a:rPr>
              <a:t>Customer satisfaction</a:t>
            </a:r>
          </a:p>
          <a:p>
            <a:pPr marL="1143000" lvl="2" indent="-228600">
              <a:lnSpc>
                <a:spcPct val="200000"/>
              </a:lnSpc>
              <a:spcBef>
                <a:spcPts val="0"/>
              </a:spcBef>
              <a:buFont typeface="Lato Light"/>
              <a:buChar char="○"/>
            </a:pPr>
            <a:r>
              <a:rPr lang="en-US" sz="2000" dirty="0" smtClean="0">
                <a:latin typeface="Lato Light"/>
                <a:ea typeface="Lato Light"/>
                <a:cs typeface="Lato Light"/>
                <a:sym typeface="Lato Light"/>
              </a:rPr>
              <a:t>Fast</a:t>
            </a:r>
          </a:p>
          <a:p>
            <a:pPr marL="1143000" lvl="2" indent="-228600">
              <a:lnSpc>
                <a:spcPct val="200000"/>
              </a:lnSpc>
              <a:spcBef>
                <a:spcPts val="0"/>
              </a:spcBef>
              <a:buFont typeface="Lato Light"/>
              <a:buChar char="○"/>
            </a:pPr>
            <a:r>
              <a:rPr lang="en-US" dirty="0" smtClean="0">
                <a:latin typeface="Lato Light"/>
                <a:ea typeface="Lato Light"/>
                <a:cs typeface="Lato Light"/>
                <a:sym typeface="Lato Light"/>
              </a:rPr>
              <a:t>Flexible</a:t>
            </a:r>
            <a:endParaRPr sz="1800" dirty="0">
              <a:latin typeface="Lato Light"/>
              <a:ea typeface="Lato Light"/>
              <a:cs typeface="Lato Light"/>
              <a:sym typeface="Lato Light"/>
            </a:endParaRPr>
          </a:p>
          <a:p>
            <a:pPr marL="0" lvl="0" indent="0" algn="l" rtl="0">
              <a:spcBef>
                <a:spcPts val="1000"/>
              </a:spcBef>
              <a:spcAft>
                <a:spcPts val="0"/>
              </a:spcAft>
              <a:buNone/>
            </a:pPr>
            <a:endParaRPr sz="2400" dirty="0">
              <a:latin typeface="Lato Light"/>
              <a:ea typeface="Lato Light"/>
              <a:cs typeface="Lato Light"/>
              <a:sym typeface="Lato Light"/>
            </a:endParaRPr>
          </a:p>
        </p:txBody>
      </p:sp>
      <p:sp>
        <p:nvSpPr>
          <p:cNvPr id="152" name="Google Shape;152;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600">
                <a:latin typeface="Lato Black"/>
                <a:ea typeface="Lato Black"/>
                <a:cs typeface="Lato Black"/>
                <a:sym typeface="Lato Black"/>
              </a:rPr>
              <a:t>7</a:t>
            </a:fld>
            <a:endParaRPr sz="1600">
              <a:latin typeface="Lato Black"/>
              <a:ea typeface="Lato Black"/>
              <a:cs typeface="Lato Black"/>
              <a:sym typeface="Lato Black"/>
            </a:endParaRPr>
          </a:p>
        </p:txBody>
      </p:sp>
      <p:sp>
        <p:nvSpPr>
          <p:cNvPr id="153" name="Google Shape;153;p20"/>
          <p:cNvSpPr txBox="1">
            <a:spLocks noGrp="1"/>
          </p:cNvSpPr>
          <p:nvPr>
            <p:ph type="body" idx="1"/>
          </p:nvPr>
        </p:nvSpPr>
        <p:spPr>
          <a:xfrm>
            <a:off x="6467400" y="1771125"/>
            <a:ext cx="4886400" cy="3932100"/>
          </a:xfrm>
          <a:prstGeom prst="rect">
            <a:avLst/>
          </a:prstGeom>
        </p:spPr>
        <p:txBody>
          <a:bodyPr spcFirstLastPara="1" wrap="square" lIns="91425" tIns="45700" rIns="91425" bIns="45700" anchor="t" anchorCtr="0">
            <a:noAutofit/>
          </a:bodyPr>
          <a:lstStyle/>
          <a:p>
            <a:pPr marL="228600" lvl="0" indent="-216534" algn="l" rtl="0">
              <a:lnSpc>
                <a:spcPct val="200000"/>
              </a:lnSpc>
              <a:spcBef>
                <a:spcPts val="1000"/>
              </a:spcBef>
              <a:spcAft>
                <a:spcPts val="0"/>
              </a:spcAft>
              <a:buSzPts val="2400"/>
              <a:buFont typeface="Lato Light"/>
              <a:buChar char="●"/>
            </a:pPr>
            <a:r>
              <a:rPr lang="en-US" sz="2400">
                <a:latin typeface="Lato Light"/>
                <a:ea typeface="Lato Light"/>
                <a:cs typeface="Lato Light"/>
                <a:sym typeface="Lato Light"/>
              </a:rPr>
              <a:t>Tools and Techniques</a:t>
            </a:r>
            <a:endParaRPr sz="2400">
              <a:latin typeface="Lato Light"/>
              <a:ea typeface="Lato Light"/>
              <a:cs typeface="Lato Light"/>
              <a:sym typeface="Lato Light"/>
            </a:endParaRPr>
          </a:p>
          <a:p>
            <a:pPr marL="685800" lvl="1" indent="-266700" algn="l" rtl="0">
              <a:lnSpc>
                <a:spcPct val="200000"/>
              </a:lnSpc>
              <a:spcBef>
                <a:spcPts val="500"/>
              </a:spcBef>
              <a:spcAft>
                <a:spcPts val="0"/>
              </a:spcAft>
              <a:buSzPts val="2400"/>
              <a:buFont typeface="Lato Light"/>
              <a:buChar char="○"/>
            </a:pPr>
            <a:r>
              <a:rPr lang="en-US" sz="2400">
                <a:latin typeface="Lato Light"/>
                <a:ea typeface="Lato Light"/>
                <a:cs typeface="Lato Light"/>
                <a:sym typeface="Lato Light"/>
              </a:rPr>
              <a:t>IDE:  Android Studio</a:t>
            </a:r>
            <a:endParaRPr>
              <a:latin typeface="Lato Light"/>
              <a:ea typeface="Lato Light"/>
              <a:cs typeface="Lato Light"/>
              <a:sym typeface="Lato Light"/>
            </a:endParaRPr>
          </a:p>
          <a:p>
            <a:pPr marL="685800" lvl="1" indent="-266700" algn="l" rtl="0">
              <a:lnSpc>
                <a:spcPct val="200000"/>
              </a:lnSpc>
              <a:spcBef>
                <a:spcPts val="500"/>
              </a:spcBef>
              <a:spcAft>
                <a:spcPts val="0"/>
              </a:spcAft>
              <a:buSzPts val="2400"/>
              <a:buFont typeface="Lato Light"/>
              <a:buChar char="○"/>
            </a:pPr>
            <a:r>
              <a:rPr lang="en-US" sz="2400">
                <a:latin typeface="Lato Light"/>
                <a:ea typeface="Lato Light"/>
                <a:cs typeface="Lato Light"/>
                <a:sym typeface="Lato Light"/>
              </a:rPr>
              <a:t>Back-end Tool: Jav</a:t>
            </a:r>
            <a:r>
              <a:rPr lang="en-US">
                <a:latin typeface="Lato Light"/>
                <a:ea typeface="Lato Light"/>
                <a:cs typeface="Lato Light"/>
                <a:sym typeface="Lato Light"/>
              </a:rPr>
              <a:t>a</a:t>
            </a:r>
            <a:endParaRPr>
              <a:latin typeface="Lato Light"/>
              <a:ea typeface="Lato Light"/>
              <a:cs typeface="Lato Light"/>
              <a:sym typeface="Lato Light"/>
            </a:endParaRPr>
          </a:p>
          <a:p>
            <a:pPr marL="685800" lvl="1" indent="-266700" algn="l" rtl="0">
              <a:lnSpc>
                <a:spcPct val="200000"/>
              </a:lnSpc>
              <a:spcBef>
                <a:spcPts val="500"/>
              </a:spcBef>
              <a:spcAft>
                <a:spcPts val="0"/>
              </a:spcAft>
              <a:buSzPts val="2400"/>
              <a:buFont typeface="Lato Light"/>
              <a:buChar char="○"/>
            </a:pPr>
            <a:r>
              <a:rPr lang="en-US" sz="2400">
                <a:latin typeface="Lato Light"/>
                <a:ea typeface="Lato Light"/>
                <a:cs typeface="Lato Light"/>
                <a:sym typeface="Lato Light"/>
              </a:rPr>
              <a:t>Front-end Tool:  XML</a:t>
            </a:r>
            <a:endParaRPr>
              <a:latin typeface="Lato Light"/>
              <a:ea typeface="Lato Light"/>
              <a:cs typeface="Lato Light"/>
              <a:sym typeface="Lato Light"/>
            </a:endParaRPr>
          </a:p>
          <a:p>
            <a:pPr marL="685800" lvl="1" indent="-266700" algn="l" rtl="0">
              <a:lnSpc>
                <a:spcPct val="200000"/>
              </a:lnSpc>
              <a:spcBef>
                <a:spcPts val="500"/>
              </a:spcBef>
              <a:spcAft>
                <a:spcPts val="0"/>
              </a:spcAft>
              <a:buSzPts val="2400"/>
              <a:buFont typeface="Lato Light"/>
              <a:buChar char="○"/>
            </a:pPr>
            <a:r>
              <a:rPr lang="en-US" sz="2400">
                <a:latin typeface="Lato Light"/>
                <a:ea typeface="Lato Light"/>
                <a:cs typeface="Lato Light"/>
                <a:sym typeface="Lato Light"/>
              </a:rPr>
              <a:t>Other tools : MS-Visio</a:t>
            </a:r>
            <a:endParaRPr sz="2400">
              <a:latin typeface="Lato Light"/>
              <a:ea typeface="Lato Light"/>
              <a:cs typeface="Lato Light"/>
              <a:sym typeface="Lato Light"/>
            </a:endParaRPr>
          </a:p>
          <a:p>
            <a:pPr marL="1143000" lvl="0" indent="0" algn="l" rtl="0">
              <a:lnSpc>
                <a:spcPct val="80000"/>
              </a:lnSpc>
              <a:spcBef>
                <a:spcPts val="1000"/>
              </a:spcBef>
              <a:spcAft>
                <a:spcPts val="0"/>
              </a:spcAft>
              <a:buNone/>
            </a:pPr>
            <a:endParaRPr sz="2400" i="1">
              <a:latin typeface="Lato Light"/>
              <a:ea typeface="Lato Light"/>
              <a:cs typeface="Lato Light"/>
              <a:sym typeface="Lato Light"/>
            </a:endParaRPr>
          </a:p>
          <a:p>
            <a:pPr marL="0" lvl="0" indent="0" algn="l" rtl="0">
              <a:spcBef>
                <a:spcPts val="1000"/>
              </a:spcBef>
              <a:spcAft>
                <a:spcPts val="0"/>
              </a:spcAft>
              <a:buNone/>
            </a:pPr>
            <a:endParaRPr sz="2400">
              <a:latin typeface="Lato Light"/>
              <a:ea typeface="Lato Light"/>
              <a:cs typeface="Lato Light"/>
              <a:sym typeface="Lato Light"/>
            </a:endParaRPr>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4000" b="1">
                <a:latin typeface="Playfair Display"/>
                <a:ea typeface="Playfair Display"/>
                <a:cs typeface="Playfair Display"/>
                <a:sym typeface="Playfair Display"/>
              </a:rPr>
              <a:t>System Analysis </a:t>
            </a:r>
            <a:endParaRPr sz="4000" b="1">
              <a:latin typeface="Playfair Display"/>
              <a:ea typeface="Playfair Display"/>
              <a:cs typeface="Playfair Display"/>
              <a:sym typeface="Playfair Display"/>
            </a:endParaRPr>
          </a:p>
          <a:p>
            <a:pPr marL="457200" lvl="0" indent="-381000" algn="l" rtl="0">
              <a:lnSpc>
                <a:spcPct val="115000"/>
              </a:lnSpc>
              <a:spcBef>
                <a:spcPts val="0"/>
              </a:spcBef>
              <a:spcAft>
                <a:spcPts val="0"/>
              </a:spcAft>
              <a:buSzPts val="2400"/>
              <a:buFont typeface="Lato Light"/>
              <a:buChar char="●"/>
            </a:pPr>
            <a:r>
              <a:rPr lang="en-US" sz="2400">
                <a:latin typeface="Lato Light"/>
                <a:ea typeface="Lato Light"/>
                <a:cs typeface="Lato Light"/>
                <a:sym typeface="Lato Light"/>
              </a:rPr>
              <a:t>Functional Requirements (Use Case Diagram)</a:t>
            </a:r>
            <a:endParaRPr sz="2400">
              <a:latin typeface="Lato Light"/>
              <a:ea typeface="Lato Light"/>
              <a:cs typeface="Lato Light"/>
              <a:sym typeface="Lato Light"/>
            </a:endParaRPr>
          </a:p>
        </p:txBody>
      </p:sp>
      <p:sp>
        <p:nvSpPr>
          <p:cNvPr id="160" name="Google Shape;160;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600">
                <a:latin typeface="Lato Black"/>
                <a:ea typeface="Lato Black"/>
                <a:cs typeface="Lato Black"/>
                <a:sym typeface="Lato Black"/>
              </a:rPr>
              <a:t>8</a:t>
            </a:fld>
            <a:endParaRPr sz="1600">
              <a:latin typeface="Lato Black"/>
              <a:ea typeface="Lato Black"/>
              <a:cs typeface="Lato Black"/>
              <a:sym typeface="Lato Black"/>
            </a:endParaRPr>
          </a:p>
        </p:txBody>
      </p:sp>
      <p:pic>
        <p:nvPicPr>
          <p:cNvPr id="161" name="Google Shape;161;p21"/>
          <p:cNvPicPr preferRelativeResize="0"/>
          <p:nvPr/>
        </p:nvPicPr>
        <p:blipFill>
          <a:blip r:embed="rId3">
            <a:alphaModFix/>
          </a:blip>
          <a:stretch>
            <a:fillRect/>
          </a:stretch>
        </p:blipFill>
        <p:spPr>
          <a:xfrm>
            <a:off x="2772350" y="1957750"/>
            <a:ext cx="5919724" cy="4574624"/>
          </a:xfrm>
          <a:prstGeom prst="rect">
            <a:avLst/>
          </a:prstGeom>
          <a:noFill/>
          <a:ln>
            <a:noFill/>
          </a:ln>
        </p:spPr>
      </p:pic>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4000" b="1">
                <a:latin typeface="Playfair Display"/>
                <a:ea typeface="Playfair Display"/>
                <a:cs typeface="Playfair Display"/>
                <a:sym typeface="Playfair Display"/>
              </a:rPr>
              <a:t>System Analysis (Continued)</a:t>
            </a:r>
            <a:endParaRPr sz="4000" b="1">
              <a:latin typeface="Playfair Display"/>
              <a:ea typeface="Playfair Display"/>
              <a:cs typeface="Playfair Display"/>
              <a:sym typeface="Playfair Display"/>
            </a:endParaRPr>
          </a:p>
          <a:p>
            <a:pPr marL="457200" lvl="0" indent="-381000" algn="l" rtl="0">
              <a:lnSpc>
                <a:spcPct val="115000"/>
              </a:lnSpc>
              <a:spcBef>
                <a:spcPts val="1000"/>
              </a:spcBef>
              <a:spcAft>
                <a:spcPts val="0"/>
              </a:spcAft>
              <a:buSzPts val="2400"/>
              <a:buFont typeface="Lato Light"/>
              <a:buChar char="●"/>
            </a:pPr>
            <a:r>
              <a:rPr lang="en-US" sz="2400">
                <a:latin typeface="Lato Light"/>
                <a:ea typeface="Lato Light"/>
                <a:cs typeface="Lato Light"/>
                <a:sym typeface="Lato Light"/>
              </a:rPr>
              <a:t>Data Modeling Technique (ER Diagram)</a:t>
            </a:r>
            <a:endParaRPr sz="2400">
              <a:latin typeface="Lato Light"/>
              <a:ea typeface="Lato Light"/>
              <a:cs typeface="Lato Light"/>
              <a:sym typeface="Lato Light"/>
            </a:endParaRPr>
          </a:p>
        </p:txBody>
      </p:sp>
      <p:sp>
        <p:nvSpPr>
          <p:cNvPr id="168" name="Google Shape;168;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600">
                <a:latin typeface="Lato Black"/>
                <a:ea typeface="Lato Black"/>
                <a:cs typeface="Lato Black"/>
                <a:sym typeface="Lato Black"/>
              </a:rPr>
              <a:t>9</a:t>
            </a:fld>
            <a:endParaRPr sz="1600">
              <a:latin typeface="Lato Black"/>
              <a:ea typeface="Lato Black"/>
              <a:cs typeface="Lato Black"/>
              <a:sym typeface="Lato Black"/>
            </a:endParaRPr>
          </a:p>
        </p:txBody>
      </p:sp>
      <p:pic>
        <p:nvPicPr>
          <p:cNvPr id="169" name="Google Shape;169;p22"/>
          <p:cNvPicPr preferRelativeResize="0"/>
          <p:nvPr/>
        </p:nvPicPr>
        <p:blipFill>
          <a:blip r:embed="rId3">
            <a:alphaModFix/>
          </a:blip>
          <a:stretch>
            <a:fillRect/>
          </a:stretch>
        </p:blipFill>
        <p:spPr>
          <a:xfrm>
            <a:off x="2066113" y="1843225"/>
            <a:ext cx="8059768" cy="4360725"/>
          </a:xfrm>
          <a:prstGeom prst="rect">
            <a:avLst/>
          </a:prstGeom>
          <a:noFill/>
          <a:ln>
            <a:noFill/>
          </a:ln>
        </p:spPr>
      </p:pic>
    </p:spTree>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784</Words>
  <Application>Microsoft Office PowerPoint</Application>
  <PresentationFormat>Widescreen</PresentationFormat>
  <Paragraphs>117</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Lato Light</vt:lpstr>
      <vt:lpstr>Times New Roman</vt:lpstr>
      <vt:lpstr>Lato Black</vt:lpstr>
      <vt:lpstr>Playfair Display Black</vt:lpstr>
      <vt:lpstr>Arial</vt:lpstr>
      <vt:lpstr>Playfair Display</vt:lpstr>
      <vt:lpstr>Calibri</vt:lpstr>
      <vt:lpstr>Lato</vt:lpstr>
      <vt:lpstr>Office Theme</vt:lpstr>
      <vt:lpstr>PowerPoint Presentation</vt:lpstr>
      <vt:lpstr>Presentation Outline</vt:lpstr>
      <vt:lpstr>About Project</vt:lpstr>
      <vt:lpstr>Objective</vt:lpstr>
      <vt:lpstr>Literature Review</vt:lpstr>
      <vt:lpstr>Methodology</vt:lpstr>
      <vt:lpstr>Methodology (Continued)</vt:lpstr>
      <vt:lpstr>System Analysis  Functional Requirements (Use Case Diagram)</vt:lpstr>
      <vt:lpstr>System Analysis (Continued) Data Modeling Technique (ER Diagram)</vt:lpstr>
      <vt:lpstr>System Analysis (Continued) Process Modeling (Context Diagram)</vt:lpstr>
      <vt:lpstr>Time Scheduling </vt:lpstr>
      <vt:lpstr>Expected Results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Neha Adhikari</cp:lastModifiedBy>
  <cp:revision>9</cp:revision>
  <dcterms:modified xsi:type="dcterms:W3CDTF">2019-03-15T08:35:46Z</dcterms:modified>
</cp:coreProperties>
</file>