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2DE9-C321-4128-9D27-C7AE4CCF74E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8D21A-1201-4DF3-ABAC-A2DD02DE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8D21A-1201-4DF3-ABAC-A2DD02DE9D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4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5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9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9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1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9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7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926D-1A6E-4567-BCE9-022BBA69DF6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D7AA-BAB2-4C0E-B2EB-44C399B579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4579" y="1460310"/>
            <a:ext cx="7797421" cy="3794078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Power BI</a:t>
            </a:r>
            <a:br>
              <a:rPr lang="en-US" sz="2400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</a:br>
            <a:r>
              <a:rPr lang="en-US" sz="9600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Banking Dashboard</a:t>
            </a:r>
            <a:r>
              <a:rPr lang="en-US" sz="9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/>
            </a:r>
            <a:br>
              <a:rPr lang="en-US" sz="9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3" y="1255594"/>
            <a:ext cx="5053510" cy="36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965" y="365125"/>
            <a:ext cx="7246034" cy="900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Loan by </a:t>
            </a:r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Nationality</a:t>
            </a:r>
            <a:endParaRPr lang="en-IN" b="1" dirty="0">
              <a:solidFill>
                <a:srgbClr val="002060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9" y="2460880"/>
            <a:ext cx="5327723" cy="25847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6367967" y="2106937"/>
            <a:ext cx="5590744" cy="3133177"/>
            <a:chOff x="2302256" y="1521186"/>
            <a:chExt cx="8111744" cy="4792962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1082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defRPr>
              </a:lvl1pPr>
            </a:lstStyle>
            <a:p>
              <a:r>
                <a:rPr lang="en-US" dirty="0"/>
                <a:t>What I</a:t>
              </a:r>
              <a:r>
                <a:rPr lang="en-US" dirty="0" smtClean="0"/>
                <a:t> observed?</a:t>
              </a:r>
              <a:endParaRPr lang="en-US" dirty="0"/>
            </a:p>
          </p:txBody>
        </p:sp>
        <p:sp>
          <p:nvSpPr>
            <p:cNvPr id="7" name="Subtitle 2">
              <a:extLst>
                <a:ext uri="{FF2B5EF4-FFF2-40B4-BE49-F238E27FC236}">
                  <a16:creationId xmlns=""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302256" y="2604071"/>
              <a:ext cx="6896015" cy="371007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 is highest for </a:t>
              </a: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European</a:t>
              </a: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countries and lowest for Australian countries. </a:t>
              </a:r>
              <a:endParaRPr lang="en-US" sz="28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07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679527" y="2216741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  <a:endParaRPr lang="en-US" sz="10000" b="1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0652" y="3953022"/>
            <a:ext cx="5880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ANY QUESTIONS?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1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  <a:t>ABOUT THE PROJECT</a:t>
            </a:r>
            <a:br>
              <a:rPr lang="en-US" b="1" dirty="0" smtClean="0">
                <a:solidFill>
                  <a:srgbClr val="002060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9261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The project is a banking dataset analysis, where we have used a banking dataset. Here in this dashboard we are going to show features like Loan analysis and Deposit Analysis and summary of the overall dataset. </a:t>
            </a:r>
          </a:p>
        </p:txBody>
      </p:sp>
    </p:spTree>
    <p:extLst>
      <p:ext uri="{BB962C8B-B14F-4D97-AF65-F5344CB8AC3E}">
        <p14:creationId xmlns:p14="http://schemas.microsoft.com/office/powerpoint/2010/main" val="249439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14" y="170826"/>
            <a:ext cx="648069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  <a:b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255382" y="1210995"/>
            <a:ext cx="436335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1754244" y="4906873"/>
            <a:ext cx="711023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1214293" y="3051920"/>
            <a:ext cx="524536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40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56256" y="1108450"/>
            <a:ext cx="1708446" cy="1733761"/>
            <a:chOff x="2770505" y="1280777"/>
            <a:chExt cx="3291840" cy="3291840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6350433-D18D-654C-9A35-E002ED77A14E}"/>
                </a:ext>
              </a:extLst>
            </p:cNvPr>
            <p:cNvSpPr/>
            <p:nvPr/>
          </p:nvSpPr>
          <p:spPr>
            <a:xfrm>
              <a:off x="2770505" y="1280777"/>
              <a:ext cx="3291840" cy="3291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71948C5-57FA-C446-B940-240CC8D4A257}"/>
                </a:ext>
              </a:extLst>
            </p:cNvPr>
            <p:cNvGrpSpPr/>
            <p:nvPr/>
          </p:nvGrpSpPr>
          <p:grpSpPr>
            <a:xfrm>
              <a:off x="3706076" y="2220088"/>
              <a:ext cx="1420698" cy="1413218"/>
              <a:chOff x="10155415" y="10070305"/>
              <a:chExt cx="913645" cy="908836"/>
            </a:xfrm>
            <a:solidFill>
              <a:schemeClr val="bg1"/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="" xmlns:a16="http://schemas.microsoft.com/office/drawing/2014/main" id="{91843972-6AB8-F04F-B23A-DA1F06B1F63B}"/>
                  </a:ext>
                </a:extLst>
              </p:cNvPr>
              <p:cNvSpPr/>
              <p:nvPr/>
            </p:nvSpPr>
            <p:spPr>
              <a:xfrm>
                <a:off x="10155415" y="10070305"/>
                <a:ext cx="64917" cy="9088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7">
                    <a:moveTo>
                      <a:pt x="27" y="757"/>
                    </a:moveTo>
                    <a:cubicBezTo>
                      <a:pt x="12" y="757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3" y="0"/>
                      <a:pt x="55" y="12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3" y="757"/>
                      <a:pt x="27" y="75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="" xmlns:a16="http://schemas.microsoft.com/office/drawing/2014/main" id="{BABC2318-7728-7949-BAC9-0765CFCF51EE}"/>
                  </a:ext>
                </a:extLst>
              </p:cNvPr>
              <p:cNvSpPr/>
              <p:nvPr/>
            </p:nvSpPr>
            <p:spPr>
              <a:xfrm>
                <a:off x="10155415" y="10914224"/>
                <a:ext cx="906432" cy="649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5" h="55">
                    <a:moveTo>
                      <a:pt x="727" y="55"/>
                    </a:moveTo>
                    <a:lnTo>
                      <a:pt x="27" y="55"/>
                    </a:lnTo>
                    <a:cubicBezTo>
                      <a:pt x="12" y="55"/>
                      <a:pt x="0" y="43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5" y="13"/>
                      <a:pt x="755" y="28"/>
                    </a:cubicBezTo>
                    <a:cubicBezTo>
                      <a:pt x="755" y="43"/>
                      <a:pt x="742" y="55"/>
                      <a:pt x="727" y="5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="" xmlns:a16="http://schemas.microsoft.com/office/drawing/2014/main" id="{4C216BBD-01CD-144C-876C-55E5E5E720FF}"/>
                  </a:ext>
                </a:extLst>
              </p:cNvPr>
              <p:cNvSpPr/>
              <p:nvPr/>
            </p:nvSpPr>
            <p:spPr>
              <a:xfrm>
                <a:off x="10276830" y="10094348"/>
                <a:ext cx="581848" cy="7778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5" h="648">
                    <a:moveTo>
                      <a:pt x="27" y="648"/>
                    </a:moveTo>
                    <a:cubicBezTo>
                      <a:pt x="23" y="648"/>
                      <a:pt x="19" y="647"/>
                      <a:pt x="15" y="645"/>
                    </a:cubicBezTo>
                    <a:cubicBezTo>
                      <a:pt x="1" y="638"/>
                      <a:pt x="-4" y="622"/>
                      <a:pt x="3" y="608"/>
                    </a:cubicBezTo>
                    <a:lnTo>
                      <a:pt x="58" y="499"/>
                    </a:lnTo>
                    <a:cubicBezTo>
                      <a:pt x="61" y="494"/>
                      <a:pt x="66" y="490"/>
                      <a:pt x="71" y="487"/>
                    </a:cubicBezTo>
                    <a:lnTo>
                      <a:pt x="228" y="414"/>
                    </a:lnTo>
                    <a:cubicBezTo>
                      <a:pt x="230" y="413"/>
                      <a:pt x="231" y="413"/>
                      <a:pt x="232" y="412"/>
                    </a:cubicBezTo>
                    <a:lnTo>
                      <a:pt x="326" y="383"/>
                    </a:lnTo>
                    <a:lnTo>
                      <a:pt x="345" y="259"/>
                    </a:lnTo>
                    <a:lnTo>
                      <a:pt x="364" y="134"/>
                    </a:lnTo>
                    <a:cubicBezTo>
                      <a:pt x="364" y="130"/>
                      <a:pt x="365" y="127"/>
                      <a:pt x="367" y="124"/>
                    </a:cubicBezTo>
                    <a:lnTo>
                      <a:pt x="434" y="13"/>
                    </a:lnTo>
                    <a:cubicBezTo>
                      <a:pt x="442" y="0"/>
                      <a:pt x="459" y="-4"/>
                      <a:pt x="472" y="4"/>
                    </a:cubicBezTo>
                    <a:cubicBezTo>
                      <a:pt x="485" y="12"/>
                      <a:pt x="489" y="29"/>
                      <a:pt x="481" y="42"/>
                    </a:cubicBezTo>
                    <a:lnTo>
                      <a:pt x="417" y="147"/>
                    </a:lnTo>
                    <a:lnTo>
                      <a:pt x="399" y="267"/>
                    </a:lnTo>
                    <a:lnTo>
                      <a:pt x="378" y="408"/>
                    </a:lnTo>
                    <a:cubicBezTo>
                      <a:pt x="376" y="418"/>
                      <a:pt x="369" y="427"/>
                      <a:pt x="359" y="430"/>
                    </a:cubicBezTo>
                    <a:lnTo>
                      <a:pt x="250" y="464"/>
                    </a:lnTo>
                    <a:lnTo>
                      <a:pt x="103" y="533"/>
                    </a:lnTo>
                    <a:lnTo>
                      <a:pt x="52" y="633"/>
                    </a:lnTo>
                    <a:cubicBezTo>
                      <a:pt x="47" y="643"/>
                      <a:pt x="37" y="648"/>
                      <a:pt x="27" y="64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="" xmlns:a16="http://schemas.microsoft.com/office/drawing/2014/main" id="{056BB39C-C53C-034E-B47A-396CAF15C8E8}"/>
                  </a:ext>
                </a:extLst>
              </p:cNvPr>
              <p:cNvSpPr/>
              <p:nvPr/>
            </p:nvSpPr>
            <p:spPr>
              <a:xfrm>
                <a:off x="10763710" y="10278279"/>
                <a:ext cx="305350" cy="19354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5" h="162">
                    <a:moveTo>
                      <a:pt x="67" y="162"/>
                    </a:moveTo>
                    <a:cubicBezTo>
                      <a:pt x="64" y="162"/>
                      <a:pt x="62" y="161"/>
                      <a:pt x="60" y="161"/>
                    </a:cubicBezTo>
                    <a:lnTo>
                      <a:pt x="20" y="150"/>
                    </a:lnTo>
                    <a:cubicBezTo>
                      <a:pt x="5" y="146"/>
                      <a:pt x="-3" y="131"/>
                      <a:pt x="1" y="116"/>
                    </a:cubicBezTo>
                    <a:cubicBezTo>
                      <a:pt x="5" y="101"/>
                      <a:pt x="20" y="93"/>
                      <a:pt x="34" y="97"/>
                    </a:cubicBezTo>
                    <a:lnTo>
                      <a:pt x="62" y="105"/>
                    </a:lnTo>
                    <a:lnTo>
                      <a:pt x="212" y="4"/>
                    </a:lnTo>
                    <a:cubicBezTo>
                      <a:pt x="225" y="-4"/>
                      <a:pt x="242" y="-1"/>
                      <a:pt x="251" y="12"/>
                    </a:cubicBezTo>
                    <a:cubicBezTo>
                      <a:pt x="259" y="25"/>
                      <a:pt x="255" y="42"/>
                      <a:pt x="243" y="50"/>
                    </a:cubicBezTo>
                    <a:lnTo>
                      <a:pt x="82" y="157"/>
                    </a:lnTo>
                    <a:cubicBezTo>
                      <a:pt x="77" y="160"/>
                      <a:pt x="72" y="162"/>
                      <a:pt x="6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="" xmlns:a16="http://schemas.microsoft.com/office/drawing/2014/main" id="{3C35315E-9C93-4949-B536-C568B581A80B}"/>
                  </a:ext>
                </a:extLst>
              </p:cNvPr>
              <p:cNvSpPr/>
              <p:nvPr/>
            </p:nvSpPr>
            <p:spPr>
              <a:xfrm>
                <a:off x="10276830" y="10313142"/>
                <a:ext cx="401523" cy="3209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5" h="268">
                    <a:moveTo>
                      <a:pt x="27" y="268"/>
                    </a:moveTo>
                    <a:cubicBezTo>
                      <a:pt x="20" y="268"/>
                      <a:pt x="13" y="265"/>
                      <a:pt x="8" y="259"/>
                    </a:cubicBezTo>
                    <a:cubicBezTo>
                      <a:pt x="-3" y="249"/>
                      <a:pt x="-3" y="231"/>
                      <a:pt x="8" y="221"/>
                    </a:cubicBezTo>
                    <a:lnTo>
                      <a:pt x="110" y="123"/>
                    </a:lnTo>
                    <a:lnTo>
                      <a:pt x="163" y="15"/>
                    </a:lnTo>
                    <a:cubicBezTo>
                      <a:pt x="169" y="3"/>
                      <a:pt x="182" y="-3"/>
                      <a:pt x="195" y="1"/>
                    </a:cubicBezTo>
                    <a:lnTo>
                      <a:pt x="315" y="34"/>
                    </a:lnTo>
                    <a:cubicBezTo>
                      <a:pt x="329" y="38"/>
                      <a:pt x="338" y="53"/>
                      <a:pt x="334" y="68"/>
                    </a:cubicBezTo>
                    <a:cubicBezTo>
                      <a:pt x="330" y="82"/>
                      <a:pt x="315" y="91"/>
                      <a:pt x="300" y="87"/>
                    </a:cubicBezTo>
                    <a:lnTo>
                      <a:pt x="202" y="60"/>
                    </a:lnTo>
                    <a:lnTo>
                      <a:pt x="157" y="151"/>
                    </a:lnTo>
                    <a:cubicBezTo>
                      <a:pt x="155" y="154"/>
                      <a:pt x="154" y="157"/>
                      <a:pt x="151" y="159"/>
                    </a:cubicBezTo>
                    <a:lnTo>
                      <a:pt x="46" y="260"/>
                    </a:lnTo>
                    <a:cubicBezTo>
                      <a:pt x="41" y="265"/>
                      <a:pt x="34" y="268"/>
                      <a:pt x="27" y="26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F3E3F259-D593-444F-A31C-8BC38C84BCC0}"/>
                  </a:ext>
                </a:extLst>
              </p:cNvPr>
              <p:cNvSpPr/>
              <p:nvPr/>
            </p:nvSpPr>
            <p:spPr>
              <a:xfrm>
                <a:off x="10573765" y="10569203"/>
                <a:ext cx="397916" cy="2885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2" h="241">
                    <a:moveTo>
                      <a:pt x="28" y="241"/>
                    </a:moveTo>
                    <a:cubicBezTo>
                      <a:pt x="17" y="241"/>
                      <a:pt x="6" y="234"/>
                      <a:pt x="2" y="223"/>
                    </a:cubicBezTo>
                    <a:cubicBezTo>
                      <a:pt x="-3" y="209"/>
                      <a:pt x="4" y="194"/>
                      <a:pt x="18" y="188"/>
                    </a:cubicBezTo>
                    <a:lnTo>
                      <a:pt x="154" y="139"/>
                    </a:lnTo>
                    <a:lnTo>
                      <a:pt x="286" y="8"/>
                    </a:lnTo>
                    <a:cubicBezTo>
                      <a:pt x="297" y="-3"/>
                      <a:pt x="314" y="-3"/>
                      <a:pt x="325" y="8"/>
                    </a:cubicBezTo>
                    <a:cubicBezTo>
                      <a:pt x="335" y="19"/>
                      <a:pt x="335" y="36"/>
                      <a:pt x="325" y="47"/>
                    </a:cubicBezTo>
                    <a:lnTo>
                      <a:pt x="188" y="182"/>
                    </a:lnTo>
                    <a:cubicBezTo>
                      <a:pt x="185" y="185"/>
                      <a:pt x="182" y="187"/>
                      <a:pt x="178" y="188"/>
                    </a:cubicBezTo>
                    <a:lnTo>
                      <a:pt x="37" y="240"/>
                    </a:lnTo>
                    <a:cubicBezTo>
                      <a:pt x="34" y="241"/>
                      <a:pt x="31" y="241"/>
                      <a:pt x="28" y="24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D5F72FB3-3CC8-B74A-B577-38BE4A189BBF}"/>
                  </a:ext>
                </a:extLst>
              </p:cNvPr>
              <p:cNvSpPr/>
              <p:nvPr/>
            </p:nvSpPr>
            <p:spPr>
              <a:xfrm>
                <a:off x="10976493" y="10275875"/>
                <a:ext cx="88960" cy="1863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" h="156">
                    <a:moveTo>
                      <a:pt x="28" y="156"/>
                    </a:moveTo>
                    <a:cubicBezTo>
                      <a:pt x="26" y="156"/>
                      <a:pt x="24" y="156"/>
                      <a:pt x="22" y="156"/>
                    </a:cubicBezTo>
                    <a:cubicBezTo>
                      <a:pt x="7" y="152"/>
                      <a:pt x="-2" y="138"/>
                      <a:pt x="1" y="123"/>
                    </a:cubicBezTo>
                    <a:lnTo>
                      <a:pt x="22" y="22"/>
                    </a:lnTo>
                    <a:cubicBezTo>
                      <a:pt x="25" y="7"/>
                      <a:pt x="39" y="-2"/>
                      <a:pt x="54" y="1"/>
                    </a:cubicBezTo>
                    <a:cubicBezTo>
                      <a:pt x="69" y="4"/>
                      <a:pt x="78" y="18"/>
                      <a:pt x="75" y="33"/>
                    </a:cubicBezTo>
                    <a:lnTo>
                      <a:pt x="54" y="134"/>
                    </a:lnTo>
                    <a:cubicBezTo>
                      <a:pt x="52" y="147"/>
                      <a:pt x="40" y="156"/>
                      <a:pt x="28" y="1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="" xmlns:a16="http://schemas.microsoft.com/office/drawing/2014/main" id="{8AB7EF3F-267F-0640-963E-83FC51C4E993}"/>
                  </a:ext>
                </a:extLst>
              </p:cNvPr>
              <p:cNvSpPr/>
              <p:nvPr/>
            </p:nvSpPr>
            <p:spPr>
              <a:xfrm>
                <a:off x="10880320" y="10250629"/>
                <a:ext cx="185133" cy="901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5" h="76">
                    <a:moveTo>
                      <a:pt x="128" y="76"/>
                    </a:moveTo>
                    <a:cubicBezTo>
                      <a:pt x="127" y="76"/>
                      <a:pt x="125" y="76"/>
                      <a:pt x="123" y="76"/>
                    </a:cubicBezTo>
                    <a:lnTo>
                      <a:pt x="22" y="55"/>
                    </a:lnTo>
                    <a:cubicBezTo>
                      <a:pt x="7" y="51"/>
                      <a:pt x="-3" y="37"/>
                      <a:pt x="1" y="22"/>
                    </a:cubicBezTo>
                    <a:cubicBezTo>
                      <a:pt x="4" y="7"/>
                      <a:pt x="18" y="-2"/>
                      <a:pt x="33" y="1"/>
                    </a:cubicBezTo>
                    <a:lnTo>
                      <a:pt x="134" y="22"/>
                    </a:lnTo>
                    <a:cubicBezTo>
                      <a:pt x="149" y="25"/>
                      <a:pt x="158" y="39"/>
                      <a:pt x="155" y="54"/>
                    </a:cubicBezTo>
                    <a:cubicBezTo>
                      <a:pt x="153" y="67"/>
                      <a:pt x="141" y="76"/>
                      <a:pt x="128" y="7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6272255" y="2758342"/>
            <a:ext cx="1708446" cy="1733762"/>
            <a:chOff x="2770505" y="5211321"/>
            <a:chExt cx="3291840" cy="3291840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A1601A5E-6C2B-7446-851B-FAF95A9E4671}"/>
                </a:ext>
              </a:extLst>
            </p:cNvPr>
            <p:cNvSpPr/>
            <p:nvPr/>
          </p:nvSpPr>
          <p:spPr>
            <a:xfrm>
              <a:off x="2770505" y="5211321"/>
              <a:ext cx="3291840" cy="3291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19B795A6-753E-D046-9E19-2858E8A09E2E}"/>
                </a:ext>
              </a:extLst>
            </p:cNvPr>
            <p:cNvGrpSpPr/>
            <p:nvPr/>
          </p:nvGrpSpPr>
          <p:grpSpPr>
            <a:xfrm>
              <a:off x="3331265" y="6184232"/>
              <a:ext cx="2031978" cy="1346018"/>
              <a:chOff x="488812" y="469817"/>
              <a:chExt cx="1413745" cy="936490"/>
            </a:xfrm>
            <a:solidFill>
              <a:schemeClr val="bg1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="" xmlns:a16="http://schemas.microsoft.com/office/drawing/2014/main" id="{0D475516-F2D8-9941-B7EA-723D756450A5}"/>
                  </a:ext>
                </a:extLst>
              </p:cNvPr>
              <p:cNvSpPr/>
              <p:nvPr/>
            </p:nvSpPr>
            <p:spPr>
              <a:xfrm>
                <a:off x="488812" y="705445"/>
                <a:ext cx="585454" cy="7008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8" h="584">
                    <a:moveTo>
                      <a:pt x="244" y="584"/>
                    </a:moveTo>
                    <a:cubicBezTo>
                      <a:pt x="110" y="584"/>
                      <a:pt x="0" y="474"/>
                      <a:pt x="0" y="339"/>
                    </a:cubicBezTo>
                    <a:cubicBezTo>
                      <a:pt x="0" y="258"/>
                      <a:pt x="41" y="119"/>
                      <a:pt x="111" y="30"/>
                    </a:cubicBezTo>
                    <a:cubicBezTo>
                      <a:pt x="116" y="23"/>
                      <a:pt x="122" y="16"/>
                      <a:pt x="128" y="9"/>
                    </a:cubicBezTo>
                    <a:cubicBezTo>
                      <a:pt x="138" y="-2"/>
                      <a:pt x="155" y="-3"/>
                      <a:pt x="167" y="8"/>
                    </a:cubicBezTo>
                    <a:cubicBezTo>
                      <a:pt x="178" y="18"/>
                      <a:pt x="179" y="35"/>
                      <a:pt x="168" y="46"/>
                    </a:cubicBezTo>
                    <a:cubicBezTo>
                      <a:pt x="164" y="52"/>
                      <a:pt x="159" y="57"/>
                      <a:pt x="154" y="63"/>
                    </a:cubicBezTo>
                    <a:cubicBezTo>
                      <a:pt x="95" y="140"/>
                      <a:pt x="55" y="268"/>
                      <a:pt x="55" y="339"/>
                    </a:cubicBezTo>
                    <a:cubicBezTo>
                      <a:pt x="55" y="444"/>
                      <a:pt x="140" y="529"/>
                      <a:pt x="244" y="529"/>
                    </a:cubicBezTo>
                    <a:cubicBezTo>
                      <a:pt x="349" y="529"/>
                      <a:pt x="433" y="444"/>
                      <a:pt x="433" y="339"/>
                    </a:cubicBezTo>
                    <a:cubicBezTo>
                      <a:pt x="433" y="268"/>
                      <a:pt x="393" y="140"/>
                      <a:pt x="334" y="63"/>
                    </a:cubicBezTo>
                    <a:cubicBezTo>
                      <a:pt x="329" y="57"/>
                      <a:pt x="325" y="52"/>
                      <a:pt x="320" y="47"/>
                    </a:cubicBezTo>
                    <a:cubicBezTo>
                      <a:pt x="310" y="36"/>
                      <a:pt x="311" y="18"/>
                      <a:pt x="322" y="8"/>
                    </a:cubicBezTo>
                    <a:cubicBezTo>
                      <a:pt x="333" y="-2"/>
                      <a:pt x="350" y="-1"/>
                      <a:pt x="360" y="10"/>
                    </a:cubicBezTo>
                    <a:cubicBezTo>
                      <a:pt x="366" y="16"/>
                      <a:pt x="372" y="23"/>
                      <a:pt x="377" y="29"/>
                    </a:cubicBezTo>
                    <a:cubicBezTo>
                      <a:pt x="447" y="119"/>
                      <a:pt x="488" y="258"/>
                      <a:pt x="488" y="339"/>
                    </a:cubicBezTo>
                    <a:cubicBezTo>
                      <a:pt x="488" y="474"/>
                      <a:pt x="379" y="584"/>
                      <a:pt x="244" y="58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="" xmlns:a16="http://schemas.microsoft.com/office/drawing/2014/main" id="{9F7E0295-AA7D-4B49-901A-C99C19302CCC}"/>
                  </a:ext>
                </a:extLst>
              </p:cNvPr>
              <p:cNvSpPr/>
              <p:nvPr/>
            </p:nvSpPr>
            <p:spPr>
              <a:xfrm>
                <a:off x="600613" y="469817"/>
                <a:ext cx="361851" cy="19595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2" h="164">
                    <a:moveTo>
                      <a:pt x="239" y="164"/>
                    </a:moveTo>
                    <a:cubicBezTo>
                      <a:pt x="235" y="164"/>
                      <a:pt x="230" y="163"/>
                      <a:pt x="227" y="161"/>
                    </a:cubicBezTo>
                    <a:cubicBezTo>
                      <a:pt x="213" y="155"/>
                      <a:pt x="207" y="138"/>
                      <a:pt x="214" y="125"/>
                    </a:cubicBezTo>
                    <a:lnTo>
                      <a:pt x="247" y="56"/>
                    </a:lnTo>
                    <a:cubicBezTo>
                      <a:pt x="247" y="55"/>
                      <a:pt x="247" y="55"/>
                      <a:pt x="247" y="55"/>
                    </a:cubicBezTo>
                    <a:lnTo>
                      <a:pt x="56" y="55"/>
                    </a:lnTo>
                    <a:cubicBezTo>
                      <a:pt x="55" y="55"/>
                      <a:pt x="55" y="55"/>
                      <a:pt x="55" y="55"/>
                    </a:cubicBezTo>
                    <a:lnTo>
                      <a:pt x="55" y="56"/>
                    </a:lnTo>
                    <a:lnTo>
                      <a:pt x="88" y="123"/>
                    </a:lnTo>
                    <a:cubicBezTo>
                      <a:pt x="94" y="137"/>
                      <a:pt x="89" y="153"/>
                      <a:pt x="75" y="160"/>
                    </a:cubicBezTo>
                    <a:cubicBezTo>
                      <a:pt x="61" y="166"/>
                      <a:pt x="45" y="161"/>
                      <a:pt x="38" y="147"/>
                    </a:cubicBezTo>
                    <a:lnTo>
                      <a:pt x="6" y="79"/>
                    </a:lnTo>
                    <a:cubicBezTo>
                      <a:pt x="-3" y="62"/>
                      <a:pt x="-2" y="42"/>
                      <a:pt x="9" y="26"/>
                    </a:cubicBezTo>
                    <a:cubicBezTo>
                      <a:pt x="19" y="9"/>
                      <a:pt x="36" y="0"/>
                      <a:pt x="56" y="0"/>
                    </a:cubicBezTo>
                    <a:lnTo>
                      <a:pt x="247" y="0"/>
                    </a:lnTo>
                    <a:cubicBezTo>
                      <a:pt x="266" y="0"/>
                      <a:pt x="283" y="9"/>
                      <a:pt x="294" y="26"/>
                    </a:cubicBezTo>
                    <a:cubicBezTo>
                      <a:pt x="304" y="42"/>
                      <a:pt x="305" y="62"/>
                      <a:pt x="297" y="79"/>
                    </a:cubicBezTo>
                    <a:lnTo>
                      <a:pt x="263" y="148"/>
                    </a:lnTo>
                    <a:cubicBezTo>
                      <a:pt x="259" y="158"/>
                      <a:pt x="249" y="164"/>
                      <a:pt x="239" y="1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="" xmlns:a16="http://schemas.microsoft.com/office/drawing/2014/main" id="{4012AF7F-3EB1-6C4C-A3EB-1A9882CA403C}"/>
                  </a:ext>
                </a:extLst>
              </p:cNvPr>
              <p:cNvSpPr/>
              <p:nvPr/>
            </p:nvSpPr>
            <p:spPr>
              <a:xfrm>
                <a:off x="673945" y="668177"/>
                <a:ext cx="215187" cy="4087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0" h="35">
                    <a:moveTo>
                      <a:pt x="162" y="35"/>
                    </a:moveTo>
                    <a:lnTo>
                      <a:pt x="18" y="35"/>
                    </a:lnTo>
                    <a:cubicBezTo>
                      <a:pt x="8" y="35"/>
                      <a:pt x="0" y="27"/>
                      <a:pt x="0" y="17"/>
                    </a:cubicBezTo>
                    <a:cubicBezTo>
                      <a:pt x="0" y="7"/>
                      <a:pt x="8" y="0"/>
                      <a:pt x="18" y="0"/>
                    </a:cubicBezTo>
                    <a:lnTo>
                      <a:pt x="162" y="0"/>
                    </a:lnTo>
                    <a:cubicBezTo>
                      <a:pt x="172" y="0"/>
                      <a:pt x="180" y="7"/>
                      <a:pt x="180" y="17"/>
                    </a:cubicBezTo>
                    <a:cubicBezTo>
                      <a:pt x="180" y="27"/>
                      <a:pt x="172" y="35"/>
                      <a:pt x="162" y="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="" xmlns:a16="http://schemas.microsoft.com/office/drawing/2014/main" id="{1A93C701-083A-E24F-8A7B-3FD63ECA181D}"/>
                  </a:ext>
                </a:extLst>
              </p:cNvPr>
              <p:cNvSpPr/>
              <p:nvPr/>
            </p:nvSpPr>
            <p:spPr>
              <a:xfrm>
                <a:off x="688371" y="884567"/>
                <a:ext cx="186335" cy="30174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6" h="252">
                    <a:moveTo>
                      <a:pt x="72" y="252"/>
                    </a:moveTo>
                    <a:cubicBezTo>
                      <a:pt x="53" y="252"/>
                      <a:pt x="31" y="248"/>
                      <a:pt x="11" y="239"/>
                    </a:cubicBezTo>
                    <a:cubicBezTo>
                      <a:pt x="2" y="235"/>
                      <a:pt x="-2" y="225"/>
                      <a:pt x="2" y="216"/>
                    </a:cubicBezTo>
                    <a:cubicBezTo>
                      <a:pt x="6" y="207"/>
                      <a:pt x="16" y="203"/>
                      <a:pt x="25" y="207"/>
                    </a:cubicBezTo>
                    <a:cubicBezTo>
                      <a:pt x="56" y="220"/>
                      <a:pt x="88" y="221"/>
                      <a:pt x="106" y="208"/>
                    </a:cubicBezTo>
                    <a:cubicBezTo>
                      <a:pt x="116" y="202"/>
                      <a:pt x="121" y="193"/>
                      <a:pt x="121" y="181"/>
                    </a:cubicBezTo>
                    <a:cubicBezTo>
                      <a:pt x="121" y="168"/>
                      <a:pt x="94" y="154"/>
                      <a:pt x="70" y="142"/>
                    </a:cubicBezTo>
                    <a:cubicBezTo>
                      <a:pt x="37" y="126"/>
                      <a:pt x="0" y="107"/>
                      <a:pt x="0" y="72"/>
                    </a:cubicBezTo>
                    <a:cubicBezTo>
                      <a:pt x="0" y="49"/>
                      <a:pt x="11" y="28"/>
                      <a:pt x="31" y="15"/>
                    </a:cubicBezTo>
                    <a:cubicBezTo>
                      <a:pt x="60" y="-4"/>
                      <a:pt x="103" y="-5"/>
                      <a:pt x="144" y="13"/>
                    </a:cubicBezTo>
                    <a:cubicBezTo>
                      <a:pt x="153" y="16"/>
                      <a:pt x="157" y="27"/>
                      <a:pt x="154" y="36"/>
                    </a:cubicBezTo>
                    <a:cubicBezTo>
                      <a:pt x="150" y="45"/>
                      <a:pt x="139" y="49"/>
                      <a:pt x="131" y="45"/>
                    </a:cubicBezTo>
                    <a:cubicBezTo>
                      <a:pt x="101" y="32"/>
                      <a:pt x="69" y="32"/>
                      <a:pt x="50" y="45"/>
                    </a:cubicBezTo>
                    <a:cubicBezTo>
                      <a:pt x="41" y="51"/>
                      <a:pt x="36" y="60"/>
                      <a:pt x="36" y="72"/>
                    </a:cubicBezTo>
                    <a:cubicBezTo>
                      <a:pt x="36" y="86"/>
                      <a:pt x="63" y="99"/>
                      <a:pt x="86" y="111"/>
                    </a:cubicBezTo>
                    <a:cubicBezTo>
                      <a:pt x="119" y="127"/>
                      <a:pt x="156" y="146"/>
                      <a:pt x="156" y="181"/>
                    </a:cubicBezTo>
                    <a:cubicBezTo>
                      <a:pt x="156" y="205"/>
                      <a:pt x="145" y="225"/>
                      <a:pt x="126" y="238"/>
                    </a:cubicBezTo>
                    <a:cubicBezTo>
                      <a:pt x="111" y="248"/>
                      <a:pt x="92" y="252"/>
                      <a:pt x="72" y="2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C9A63B73-5D5B-CF4F-8E09-5C15C15C0F52}"/>
                  </a:ext>
                </a:extLst>
              </p:cNvPr>
              <p:cNvSpPr/>
              <p:nvPr/>
            </p:nvSpPr>
            <p:spPr>
              <a:xfrm>
                <a:off x="760501" y="810030"/>
                <a:ext cx="40874" cy="709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C6999F22-2A23-9745-9678-37605AD79723}"/>
                  </a:ext>
                </a:extLst>
              </p:cNvPr>
              <p:cNvSpPr/>
              <p:nvPr/>
            </p:nvSpPr>
            <p:spPr>
              <a:xfrm>
                <a:off x="760501" y="1189917"/>
                <a:ext cx="40874" cy="709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" h="60">
                    <a:moveTo>
                      <a:pt x="17" y="60"/>
                    </a:moveTo>
                    <a:cubicBezTo>
                      <a:pt x="8" y="60"/>
                      <a:pt x="0" y="52"/>
                      <a:pt x="0" y="42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8"/>
                    </a:cubicBezTo>
                    <a:lnTo>
                      <a:pt x="35" y="42"/>
                    </a:lnTo>
                    <a:cubicBezTo>
                      <a:pt x="35" y="52"/>
                      <a:pt x="27" y="60"/>
                      <a:pt x="17" y="6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03E92FA2-1DA5-C045-BF50-5EEBA6BB44C3}"/>
                  </a:ext>
                </a:extLst>
              </p:cNvPr>
              <p:cNvSpPr/>
              <p:nvPr/>
            </p:nvSpPr>
            <p:spPr>
              <a:xfrm>
                <a:off x="1354370" y="76314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F1563337-11C4-3B48-B12E-743F48A28FCB}"/>
                  </a:ext>
                </a:extLst>
              </p:cNvPr>
              <p:cNvSpPr/>
              <p:nvPr/>
            </p:nvSpPr>
            <p:spPr>
              <a:xfrm>
                <a:off x="1354370" y="868939"/>
                <a:ext cx="548187" cy="1971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5">
                    <a:moveTo>
                      <a:pt x="422" y="104"/>
                    </a:moveTo>
                    <a:close/>
                    <a:moveTo>
                      <a:pt x="35" y="101"/>
                    </a:moveTo>
                    <a:cubicBezTo>
                      <a:pt x="47" y="112"/>
                      <a:pt x="113" y="130"/>
                      <a:pt x="229" y="130"/>
                    </a:cubicBezTo>
                    <a:cubicBezTo>
                      <a:pt x="344" y="130"/>
                      <a:pt x="410" y="112"/>
                      <a:pt x="422" y="101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4"/>
                    </a:cubicBezTo>
                    <a:cubicBezTo>
                      <a:pt x="349" y="73"/>
                      <a:pt x="298" y="78"/>
                      <a:pt x="244" y="78"/>
                    </a:cubicBezTo>
                    <a:cubicBezTo>
                      <a:pt x="234" y="79"/>
                      <a:pt x="224" y="79"/>
                      <a:pt x="213" y="78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8"/>
                      <a:pt x="35" y="54"/>
                    </a:cubicBezTo>
                    <a:close/>
                    <a:moveTo>
                      <a:pt x="229" y="165"/>
                    </a:moveTo>
                    <a:cubicBezTo>
                      <a:pt x="171" y="165"/>
                      <a:pt x="117" y="161"/>
                      <a:pt x="76" y="152"/>
                    </a:cubicBezTo>
                    <a:cubicBezTo>
                      <a:pt x="24" y="142"/>
                      <a:pt x="0" y="126"/>
                      <a:pt x="0" y="104"/>
                    </a:cubicBezTo>
                    <a:lnTo>
                      <a:pt x="1" y="17"/>
                    </a:lnTo>
                    <a:cubicBezTo>
                      <a:pt x="1" y="7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6"/>
                      <a:pt x="50" y="24"/>
                      <a:pt x="89" y="32"/>
                    </a:cubicBezTo>
                    <a:cubicBezTo>
                      <a:pt x="123" y="38"/>
                      <a:pt x="168" y="42"/>
                      <a:pt x="214" y="43"/>
                    </a:cubicBezTo>
                    <a:cubicBezTo>
                      <a:pt x="224" y="43"/>
                      <a:pt x="234" y="43"/>
                      <a:pt x="244" y="43"/>
                    </a:cubicBezTo>
                    <a:cubicBezTo>
                      <a:pt x="290" y="42"/>
                      <a:pt x="334" y="38"/>
                      <a:pt x="368" y="32"/>
                    </a:cubicBezTo>
                    <a:cubicBezTo>
                      <a:pt x="408" y="25"/>
                      <a:pt x="420" y="16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7"/>
                    </a:cubicBezTo>
                    <a:lnTo>
                      <a:pt x="457" y="104"/>
                    </a:lnTo>
                    <a:cubicBezTo>
                      <a:pt x="457" y="126"/>
                      <a:pt x="433" y="142"/>
                      <a:pt x="381" y="152"/>
                    </a:cubicBezTo>
                    <a:cubicBezTo>
                      <a:pt x="340" y="161"/>
                      <a:pt x="286" y="165"/>
                      <a:pt x="229" y="1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2145F788-B8C4-B74C-9BD6-838B0DCD897C}"/>
                  </a:ext>
                </a:extLst>
              </p:cNvPr>
              <p:cNvSpPr/>
              <p:nvPr/>
            </p:nvSpPr>
            <p:spPr>
              <a:xfrm>
                <a:off x="1354370" y="973527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="" xmlns:a16="http://schemas.microsoft.com/office/drawing/2014/main" id="{2EB4BA30-5FE9-104F-BC3F-2F8EE25F222B}"/>
                  </a:ext>
                </a:extLst>
              </p:cNvPr>
              <p:cNvSpPr/>
              <p:nvPr/>
            </p:nvSpPr>
            <p:spPr>
              <a:xfrm>
                <a:off x="1354370" y="107931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="" xmlns:a16="http://schemas.microsoft.com/office/drawing/2014/main" id="{258B9B1E-D2F7-BE43-BBB1-D217D2D95777}"/>
                  </a:ext>
                </a:extLst>
              </p:cNvPr>
              <p:cNvSpPr/>
              <p:nvPr/>
            </p:nvSpPr>
            <p:spPr>
              <a:xfrm>
                <a:off x="1354370" y="1185108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5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5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5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8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5"/>
                    </a:cubicBezTo>
                    <a:cubicBezTo>
                      <a:pt x="38" y="17"/>
                      <a:pt x="50" y="25"/>
                      <a:pt x="89" y="33"/>
                    </a:cubicBezTo>
                    <a:cubicBezTo>
                      <a:pt x="123" y="39"/>
                      <a:pt x="168" y="43"/>
                      <a:pt x="214" y="44"/>
                    </a:cubicBezTo>
                    <a:cubicBezTo>
                      <a:pt x="224" y="44"/>
                      <a:pt x="234" y="44"/>
                      <a:pt x="244" y="44"/>
                    </a:cubicBezTo>
                    <a:cubicBezTo>
                      <a:pt x="290" y="43"/>
                      <a:pt x="334" y="39"/>
                      <a:pt x="368" y="33"/>
                    </a:cubicBezTo>
                    <a:cubicBezTo>
                      <a:pt x="408" y="25"/>
                      <a:pt x="420" y="17"/>
                      <a:pt x="422" y="15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F3BAEB55-D007-FB4C-B5BD-14E83A8F7D64}"/>
                  </a:ext>
                </a:extLst>
              </p:cNvPr>
              <p:cNvSpPr/>
              <p:nvPr/>
            </p:nvSpPr>
            <p:spPr>
              <a:xfrm>
                <a:off x="1354370" y="658560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4"/>
                    </a:moveTo>
                    <a:lnTo>
                      <a:pt x="422" y="105"/>
                    </a:lnTo>
                    <a:close/>
                    <a:moveTo>
                      <a:pt x="35" y="102"/>
                    </a:moveTo>
                    <a:cubicBezTo>
                      <a:pt x="47" y="112"/>
                      <a:pt x="113" y="131"/>
                      <a:pt x="229" y="131"/>
                    </a:cubicBezTo>
                    <a:cubicBezTo>
                      <a:pt x="344" y="131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5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3"/>
                    </a:cubicBezTo>
                    <a:cubicBezTo>
                      <a:pt x="24" y="142"/>
                      <a:pt x="0" y="127"/>
                      <a:pt x="0" y="105"/>
                    </a:cubicBezTo>
                    <a:lnTo>
                      <a:pt x="1" y="17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3"/>
                    </a:cubicBezTo>
                    <a:cubicBezTo>
                      <a:pt x="224" y="44"/>
                      <a:pt x="234" y="44"/>
                      <a:pt x="244" y="43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3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="" xmlns:a16="http://schemas.microsoft.com/office/drawing/2014/main" id="{77F594EB-C7BF-6141-B8F6-E107C623048A}"/>
                  </a:ext>
                </a:extLst>
              </p:cNvPr>
              <p:cNvSpPr/>
              <p:nvPr/>
            </p:nvSpPr>
            <p:spPr>
              <a:xfrm>
                <a:off x="1355572" y="501077"/>
                <a:ext cx="546985" cy="1466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6" h="123">
                    <a:moveTo>
                      <a:pt x="422" y="65"/>
                    </a:moveTo>
                    <a:close/>
                    <a:moveTo>
                      <a:pt x="39" y="61"/>
                    </a:moveTo>
                    <a:cubicBezTo>
                      <a:pt x="46" y="65"/>
                      <a:pt x="60" y="71"/>
                      <a:pt x="88" y="76"/>
                    </a:cubicBezTo>
                    <a:cubicBezTo>
                      <a:pt x="122" y="83"/>
                      <a:pt x="167" y="87"/>
                      <a:pt x="213" y="87"/>
                    </a:cubicBezTo>
                    <a:cubicBezTo>
                      <a:pt x="223" y="87"/>
                      <a:pt x="233" y="87"/>
                      <a:pt x="243" y="87"/>
                    </a:cubicBezTo>
                    <a:cubicBezTo>
                      <a:pt x="289" y="87"/>
                      <a:pt x="333" y="83"/>
                      <a:pt x="367" y="76"/>
                    </a:cubicBezTo>
                    <a:cubicBezTo>
                      <a:pt x="396" y="71"/>
                      <a:pt x="410" y="65"/>
                      <a:pt x="417" y="61"/>
                    </a:cubicBezTo>
                    <a:cubicBezTo>
                      <a:pt x="398" y="51"/>
                      <a:pt x="333" y="35"/>
                      <a:pt x="228" y="35"/>
                    </a:cubicBezTo>
                    <a:cubicBezTo>
                      <a:pt x="123" y="35"/>
                      <a:pt x="58" y="51"/>
                      <a:pt x="39" y="61"/>
                    </a:cubicBezTo>
                    <a:close/>
                    <a:moveTo>
                      <a:pt x="228" y="123"/>
                    </a:moveTo>
                    <a:cubicBezTo>
                      <a:pt x="223" y="123"/>
                      <a:pt x="217" y="123"/>
                      <a:pt x="212" y="123"/>
                    </a:cubicBezTo>
                    <a:cubicBezTo>
                      <a:pt x="158" y="122"/>
                      <a:pt x="108" y="117"/>
                      <a:pt x="70" y="108"/>
                    </a:cubicBezTo>
                    <a:cubicBezTo>
                      <a:pt x="40" y="102"/>
                      <a:pt x="0" y="90"/>
                      <a:pt x="0" y="61"/>
                    </a:cubicBezTo>
                    <a:cubicBezTo>
                      <a:pt x="0" y="39"/>
                      <a:pt x="24" y="24"/>
                      <a:pt x="75" y="13"/>
                    </a:cubicBezTo>
                    <a:cubicBezTo>
                      <a:pt x="116" y="5"/>
                      <a:pt x="170" y="0"/>
                      <a:pt x="228" y="0"/>
                    </a:cubicBezTo>
                    <a:cubicBezTo>
                      <a:pt x="285" y="0"/>
                      <a:pt x="340" y="5"/>
                      <a:pt x="380" y="13"/>
                    </a:cubicBezTo>
                    <a:cubicBezTo>
                      <a:pt x="432" y="24"/>
                      <a:pt x="456" y="39"/>
                      <a:pt x="456" y="61"/>
                    </a:cubicBezTo>
                    <a:cubicBezTo>
                      <a:pt x="456" y="90"/>
                      <a:pt x="416" y="102"/>
                      <a:pt x="386" y="108"/>
                    </a:cubicBezTo>
                    <a:cubicBezTo>
                      <a:pt x="348" y="117"/>
                      <a:pt x="297" y="122"/>
                      <a:pt x="243" y="123"/>
                    </a:cubicBezTo>
                    <a:cubicBezTo>
                      <a:pt x="238" y="123"/>
                      <a:pt x="233" y="123"/>
                      <a:pt x="228" y="12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="" xmlns:a16="http://schemas.microsoft.com/office/drawing/2014/main" id="{EC6624CA-ECEE-0143-A44F-2CB50CADBFAB}"/>
                  </a:ext>
                </a:extLst>
              </p:cNvPr>
              <p:cNvSpPr/>
              <p:nvPr/>
            </p:nvSpPr>
            <p:spPr>
              <a:xfrm>
                <a:off x="1354370" y="553969"/>
                <a:ext cx="548187" cy="198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7" h="166">
                    <a:moveTo>
                      <a:pt x="422" y="104"/>
                    </a:moveTo>
                    <a:close/>
                    <a:moveTo>
                      <a:pt x="35" y="102"/>
                    </a:moveTo>
                    <a:cubicBezTo>
                      <a:pt x="47" y="112"/>
                      <a:pt x="113" y="130"/>
                      <a:pt x="229" y="130"/>
                    </a:cubicBezTo>
                    <a:cubicBezTo>
                      <a:pt x="344" y="130"/>
                      <a:pt x="410" y="112"/>
                      <a:pt x="422" y="102"/>
                    </a:cubicBezTo>
                    <a:lnTo>
                      <a:pt x="422" y="54"/>
                    </a:lnTo>
                    <a:cubicBezTo>
                      <a:pt x="411" y="59"/>
                      <a:pt x="398" y="62"/>
                      <a:pt x="387" y="64"/>
                    </a:cubicBezTo>
                    <a:cubicBezTo>
                      <a:pt x="349" y="73"/>
                      <a:pt x="298" y="78"/>
                      <a:pt x="244" y="79"/>
                    </a:cubicBezTo>
                    <a:cubicBezTo>
                      <a:pt x="234" y="79"/>
                      <a:pt x="224" y="79"/>
                      <a:pt x="213" y="79"/>
                    </a:cubicBezTo>
                    <a:cubicBezTo>
                      <a:pt x="159" y="78"/>
                      <a:pt x="109" y="73"/>
                      <a:pt x="71" y="64"/>
                    </a:cubicBezTo>
                    <a:cubicBezTo>
                      <a:pt x="60" y="62"/>
                      <a:pt x="47" y="59"/>
                      <a:pt x="35" y="54"/>
                    </a:cubicBezTo>
                    <a:close/>
                    <a:moveTo>
                      <a:pt x="229" y="166"/>
                    </a:moveTo>
                    <a:cubicBezTo>
                      <a:pt x="171" y="166"/>
                      <a:pt x="117" y="161"/>
                      <a:pt x="76" y="152"/>
                    </a:cubicBezTo>
                    <a:cubicBezTo>
                      <a:pt x="24" y="142"/>
                      <a:pt x="0" y="127"/>
                      <a:pt x="0" y="104"/>
                    </a:cubicBezTo>
                    <a:lnTo>
                      <a:pt x="1" y="17"/>
                    </a:lnTo>
                    <a:cubicBezTo>
                      <a:pt x="1" y="8"/>
                      <a:pt x="8" y="0"/>
                      <a:pt x="18" y="0"/>
                    </a:cubicBezTo>
                    <a:cubicBezTo>
                      <a:pt x="27" y="0"/>
                      <a:pt x="34" y="6"/>
                      <a:pt x="35" y="14"/>
                    </a:cubicBezTo>
                    <a:cubicBezTo>
                      <a:pt x="38" y="17"/>
                      <a:pt x="50" y="25"/>
                      <a:pt x="89" y="32"/>
                    </a:cubicBezTo>
                    <a:cubicBezTo>
                      <a:pt x="123" y="39"/>
                      <a:pt x="168" y="43"/>
                      <a:pt x="214" y="43"/>
                    </a:cubicBezTo>
                    <a:cubicBezTo>
                      <a:pt x="224" y="43"/>
                      <a:pt x="234" y="43"/>
                      <a:pt x="244" y="43"/>
                    </a:cubicBezTo>
                    <a:cubicBezTo>
                      <a:pt x="290" y="43"/>
                      <a:pt x="334" y="39"/>
                      <a:pt x="368" y="32"/>
                    </a:cubicBezTo>
                    <a:cubicBezTo>
                      <a:pt x="408" y="25"/>
                      <a:pt x="420" y="17"/>
                      <a:pt x="422" y="14"/>
                    </a:cubicBezTo>
                    <a:cubicBezTo>
                      <a:pt x="424" y="6"/>
                      <a:pt x="431" y="0"/>
                      <a:pt x="440" y="0"/>
                    </a:cubicBezTo>
                    <a:cubicBezTo>
                      <a:pt x="449" y="0"/>
                      <a:pt x="457" y="8"/>
                      <a:pt x="457" y="17"/>
                    </a:cubicBezTo>
                    <a:cubicBezTo>
                      <a:pt x="457" y="18"/>
                      <a:pt x="457" y="18"/>
                      <a:pt x="457" y="18"/>
                    </a:cubicBezTo>
                    <a:lnTo>
                      <a:pt x="457" y="105"/>
                    </a:lnTo>
                    <a:cubicBezTo>
                      <a:pt x="457" y="127"/>
                      <a:pt x="433" y="142"/>
                      <a:pt x="381" y="152"/>
                    </a:cubicBezTo>
                    <a:cubicBezTo>
                      <a:pt x="340" y="161"/>
                      <a:pt x="286" y="166"/>
                      <a:pt x="229" y="1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="" xmlns:a16="http://schemas.microsoft.com/office/drawing/2014/main" id="{2AA54840-C429-3D4F-A83B-A2BD11C7E404}"/>
                  </a:ext>
                </a:extLst>
              </p:cNvPr>
              <p:cNvSpPr/>
              <p:nvPr/>
            </p:nvSpPr>
            <p:spPr>
              <a:xfrm>
                <a:off x="974486" y="711455"/>
                <a:ext cx="333000" cy="6684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8" h="557">
                    <a:moveTo>
                      <a:pt x="278" y="148"/>
                    </a:moveTo>
                    <a:cubicBezTo>
                      <a:pt x="278" y="147"/>
                      <a:pt x="278" y="146"/>
                      <a:pt x="278" y="145"/>
                    </a:cubicBezTo>
                    <a:cubicBezTo>
                      <a:pt x="278" y="144"/>
                      <a:pt x="278" y="144"/>
                      <a:pt x="278" y="144"/>
                    </a:cubicBezTo>
                    <a:lnTo>
                      <a:pt x="278" y="61"/>
                    </a:lnTo>
                    <a:cubicBezTo>
                      <a:pt x="278" y="39"/>
                      <a:pt x="254" y="24"/>
                      <a:pt x="202" y="13"/>
                    </a:cubicBezTo>
                    <a:cubicBezTo>
                      <a:pt x="162" y="5"/>
                      <a:pt x="108" y="0"/>
                      <a:pt x="50" y="0"/>
                    </a:cubicBezTo>
                    <a:cubicBezTo>
                      <a:pt x="33" y="0"/>
                      <a:pt x="16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9" y="13"/>
                      <a:pt x="16" y="23"/>
                      <a:pt x="23" y="34"/>
                    </a:cubicBezTo>
                    <a:cubicBezTo>
                      <a:pt x="24" y="35"/>
                      <a:pt x="25" y="36"/>
                      <a:pt x="26" y="36"/>
                    </a:cubicBezTo>
                    <a:cubicBezTo>
                      <a:pt x="34" y="35"/>
                      <a:pt x="42" y="35"/>
                      <a:pt x="50" y="35"/>
                    </a:cubicBezTo>
                    <a:cubicBezTo>
                      <a:pt x="155" y="35"/>
                      <a:pt x="219" y="51"/>
                      <a:pt x="238" y="61"/>
                    </a:cubicBezTo>
                    <a:lnTo>
                      <a:pt x="237" y="62"/>
                    </a:lnTo>
                    <a:lnTo>
                      <a:pt x="236" y="62"/>
                    </a:lnTo>
                    <a:cubicBezTo>
                      <a:pt x="236" y="62"/>
                      <a:pt x="236" y="63"/>
                      <a:pt x="235" y="63"/>
                    </a:cubicBezTo>
                    <a:lnTo>
                      <a:pt x="234" y="63"/>
                    </a:lnTo>
                    <a:cubicBezTo>
                      <a:pt x="233" y="63"/>
                      <a:pt x="233" y="64"/>
                      <a:pt x="232" y="64"/>
                    </a:cubicBezTo>
                    <a:cubicBezTo>
                      <a:pt x="231" y="64"/>
                      <a:pt x="231" y="65"/>
                      <a:pt x="230" y="65"/>
                    </a:cubicBezTo>
                    <a:cubicBezTo>
                      <a:pt x="229" y="65"/>
                      <a:pt x="228" y="65"/>
                      <a:pt x="228" y="66"/>
                    </a:cubicBezTo>
                    <a:cubicBezTo>
                      <a:pt x="227" y="66"/>
                      <a:pt x="227" y="66"/>
                      <a:pt x="227" y="66"/>
                    </a:cubicBezTo>
                    <a:cubicBezTo>
                      <a:pt x="227" y="66"/>
                      <a:pt x="226" y="66"/>
                      <a:pt x="225" y="67"/>
                    </a:cubicBezTo>
                    <a:cubicBezTo>
                      <a:pt x="224" y="67"/>
                      <a:pt x="223" y="67"/>
                      <a:pt x="222" y="68"/>
                    </a:cubicBezTo>
                    <a:cubicBezTo>
                      <a:pt x="221" y="68"/>
                      <a:pt x="220" y="68"/>
                      <a:pt x="219" y="69"/>
                    </a:cubicBezTo>
                    <a:cubicBezTo>
                      <a:pt x="218" y="69"/>
                      <a:pt x="217" y="69"/>
                      <a:pt x="216" y="70"/>
                    </a:cubicBezTo>
                    <a:lnTo>
                      <a:pt x="215" y="70"/>
                    </a:lnTo>
                    <a:cubicBezTo>
                      <a:pt x="214" y="70"/>
                      <a:pt x="213" y="70"/>
                      <a:pt x="212" y="71"/>
                    </a:cubicBezTo>
                    <a:cubicBezTo>
                      <a:pt x="211" y="71"/>
                      <a:pt x="209" y="71"/>
                      <a:pt x="208" y="72"/>
                    </a:cubicBezTo>
                    <a:cubicBezTo>
                      <a:pt x="207" y="72"/>
                      <a:pt x="205" y="72"/>
                      <a:pt x="204" y="73"/>
                    </a:cubicBezTo>
                    <a:lnTo>
                      <a:pt x="203" y="73"/>
                    </a:lnTo>
                    <a:cubicBezTo>
                      <a:pt x="202" y="73"/>
                      <a:pt x="201" y="73"/>
                      <a:pt x="199" y="74"/>
                    </a:cubicBezTo>
                    <a:cubicBezTo>
                      <a:pt x="198" y="74"/>
                      <a:pt x="196" y="74"/>
                      <a:pt x="195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2" y="75"/>
                      <a:pt x="191" y="75"/>
                      <a:pt x="189" y="76"/>
                    </a:cubicBezTo>
                    <a:cubicBezTo>
                      <a:pt x="166" y="80"/>
                      <a:pt x="138" y="83"/>
                      <a:pt x="107" y="85"/>
                    </a:cubicBezTo>
                    <a:cubicBezTo>
                      <a:pt x="94" y="86"/>
                      <a:pt x="79" y="87"/>
                      <a:pt x="65" y="87"/>
                    </a:cubicBezTo>
                    <a:cubicBezTo>
                      <a:pt x="63" y="87"/>
                      <a:pt x="60" y="87"/>
                      <a:pt x="58" y="87"/>
                    </a:cubicBezTo>
                    <a:cubicBezTo>
                      <a:pt x="56" y="87"/>
                      <a:pt x="54" y="89"/>
                      <a:pt x="55" y="91"/>
                    </a:cubicBezTo>
                    <a:cubicBezTo>
                      <a:pt x="60" y="101"/>
                      <a:pt x="65" y="110"/>
                      <a:pt x="69" y="120"/>
                    </a:cubicBezTo>
                    <a:cubicBezTo>
                      <a:pt x="69" y="121"/>
                      <a:pt x="70" y="122"/>
                      <a:pt x="71" y="122"/>
                    </a:cubicBezTo>
                    <a:cubicBezTo>
                      <a:pt x="123" y="121"/>
                      <a:pt x="171" y="116"/>
                      <a:pt x="208" y="108"/>
                    </a:cubicBezTo>
                    <a:cubicBezTo>
                      <a:pt x="209" y="108"/>
                      <a:pt x="210" y="107"/>
                      <a:pt x="211" y="107"/>
                    </a:cubicBezTo>
                    <a:cubicBezTo>
                      <a:pt x="212" y="107"/>
                      <a:pt x="212" y="107"/>
                      <a:pt x="212" y="107"/>
                    </a:cubicBezTo>
                    <a:cubicBezTo>
                      <a:pt x="213" y="107"/>
                      <a:pt x="215" y="106"/>
                      <a:pt x="216" y="106"/>
                    </a:cubicBezTo>
                    <a:cubicBezTo>
                      <a:pt x="217" y="106"/>
                      <a:pt x="219" y="105"/>
                      <a:pt x="220" y="105"/>
                    </a:cubicBezTo>
                    <a:lnTo>
                      <a:pt x="221" y="105"/>
                    </a:lnTo>
                    <a:cubicBezTo>
                      <a:pt x="222" y="105"/>
                      <a:pt x="223" y="104"/>
                      <a:pt x="225" y="104"/>
                    </a:cubicBezTo>
                    <a:cubicBezTo>
                      <a:pt x="226" y="103"/>
                      <a:pt x="228" y="103"/>
                      <a:pt x="229" y="103"/>
                    </a:cubicBezTo>
                    <a:cubicBezTo>
                      <a:pt x="229" y="102"/>
                      <a:pt x="230" y="102"/>
                      <a:pt x="230" y="102"/>
                    </a:cubicBezTo>
                    <a:cubicBezTo>
                      <a:pt x="231" y="102"/>
                      <a:pt x="232" y="102"/>
                      <a:pt x="233" y="101"/>
                    </a:cubicBezTo>
                    <a:cubicBezTo>
                      <a:pt x="234" y="101"/>
                      <a:pt x="234" y="101"/>
                      <a:pt x="234" y="101"/>
                    </a:cubicBezTo>
                    <a:cubicBezTo>
                      <a:pt x="235" y="101"/>
                      <a:pt x="237" y="100"/>
                      <a:pt x="238" y="100"/>
                    </a:cubicBezTo>
                    <a:lnTo>
                      <a:pt x="239" y="99"/>
                    </a:lnTo>
                    <a:cubicBezTo>
                      <a:pt x="241" y="101"/>
                      <a:pt x="241" y="101"/>
                      <a:pt x="243" y="102"/>
                    </a:cubicBezTo>
                    <a:lnTo>
                      <a:pt x="242" y="144"/>
                    </a:lnTo>
                    <a:cubicBezTo>
                      <a:pt x="242" y="145"/>
                      <a:pt x="242" y="145"/>
                      <a:pt x="241" y="146"/>
                    </a:cubicBezTo>
                    <a:cubicBezTo>
                      <a:pt x="229" y="155"/>
                      <a:pt x="177" y="170"/>
                      <a:pt x="89" y="173"/>
                    </a:cubicBezTo>
                    <a:cubicBezTo>
                      <a:pt x="93" y="185"/>
                      <a:pt x="96" y="196"/>
                      <a:pt x="100" y="208"/>
                    </a:cubicBezTo>
                    <a:cubicBezTo>
                      <a:pt x="141" y="206"/>
                      <a:pt x="178" y="201"/>
                      <a:pt x="208" y="195"/>
                    </a:cubicBezTo>
                    <a:cubicBezTo>
                      <a:pt x="217" y="193"/>
                      <a:pt x="229" y="190"/>
                      <a:pt x="239" y="186"/>
                    </a:cubicBezTo>
                    <a:cubicBezTo>
                      <a:pt x="241" y="185"/>
                      <a:pt x="243" y="187"/>
                      <a:pt x="243" y="189"/>
                    </a:cubicBezTo>
                    <a:lnTo>
                      <a:pt x="242" y="231"/>
                    </a:lnTo>
                    <a:cubicBezTo>
                      <a:pt x="242" y="231"/>
                      <a:pt x="242" y="232"/>
                      <a:pt x="241" y="233"/>
                    </a:cubicBezTo>
                    <a:cubicBezTo>
                      <a:pt x="230" y="241"/>
                      <a:pt x="186" y="254"/>
                      <a:pt x="112" y="259"/>
                    </a:cubicBezTo>
                    <a:cubicBezTo>
                      <a:pt x="114" y="271"/>
                      <a:pt x="116" y="282"/>
                      <a:pt x="117" y="294"/>
                    </a:cubicBezTo>
                    <a:cubicBezTo>
                      <a:pt x="151" y="291"/>
                      <a:pt x="182" y="287"/>
                      <a:pt x="208" y="282"/>
                    </a:cubicBezTo>
                    <a:cubicBezTo>
                      <a:pt x="217" y="279"/>
                      <a:pt x="229" y="277"/>
                      <a:pt x="239" y="273"/>
                    </a:cubicBezTo>
                    <a:cubicBezTo>
                      <a:pt x="241" y="272"/>
                      <a:pt x="243" y="274"/>
                      <a:pt x="243" y="276"/>
                    </a:cubicBezTo>
                    <a:lnTo>
                      <a:pt x="242" y="317"/>
                    </a:lnTo>
                    <a:cubicBezTo>
                      <a:pt x="242" y="318"/>
                      <a:pt x="242" y="319"/>
                      <a:pt x="241" y="320"/>
                    </a:cubicBezTo>
                    <a:cubicBezTo>
                      <a:pt x="230" y="328"/>
                      <a:pt x="189" y="340"/>
                      <a:pt x="119" y="345"/>
                    </a:cubicBezTo>
                    <a:cubicBezTo>
                      <a:pt x="119" y="356"/>
                      <a:pt x="118" y="367"/>
                      <a:pt x="116" y="378"/>
                    </a:cubicBezTo>
                    <a:cubicBezTo>
                      <a:pt x="117" y="379"/>
                      <a:pt x="118" y="379"/>
                      <a:pt x="119" y="381"/>
                    </a:cubicBezTo>
                    <a:cubicBezTo>
                      <a:pt x="152" y="378"/>
                      <a:pt x="183" y="374"/>
                      <a:pt x="208" y="369"/>
                    </a:cubicBezTo>
                    <a:cubicBezTo>
                      <a:pt x="217" y="367"/>
                      <a:pt x="229" y="364"/>
                      <a:pt x="239" y="360"/>
                    </a:cubicBezTo>
                    <a:cubicBezTo>
                      <a:pt x="241" y="360"/>
                      <a:pt x="243" y="361"/>
                      <a:pt x="243" y="363"/>
                    </a:cubicBezTo>
                    <a:lnTo>
                      <a:pt x="242" y="405"/>
                    </a:lnTo>
                    <a:cubicBezTo>
                      <a:pt x="242" y="406"/>
                      <a:pt x="242" y="406"/>
                      <a:pt x="241" y="407"/>
                    </a:cubicBezTo>
                    <a:cubicBezTo>
                      <a:pt x="229" y="415"/>
                      <a:pt x="182" y="429"/>
                      <a:pt x="103" y="433"/>
                    </a:cubicBezTo>
                    <a:cubicBezTo>
                      <a:pt x="102" y="434"/>
                      <a:pt x="102" y="434"/>
                      <a:pt x="101" y="435"/>
                    </a:cubicBezTo>
                    <a:cubicBezTo>
                      <a:pt x="96" y="447"/>
                      <a:pt x="91" y="458"/>
                      <a:pt x="85" y="469"/>
                    </a:cubicBezTo>
                    <a:cubicBezTo>
                      <a:pt x="85" y="469"/>
                      <a:pt x="85" y="470"/>
                      <a:pt x="84" y="470"/>
                    </a:cubicBezTo>
                    <a:cubicBezTo>
                      <a:pt x="131" y="468"/>
                      <a:pt x="174" y="464"/>
                      <a:pt x="208" y="456"/>
                    </a:cubicBezTo>
                    <a:cubicBezTo>
                      <a:pt x="217" y="454"/>
                      <a:pt x="229" y="451"/>
                      <a:pt x="239" y="447"/>
                    </a:cubicBezTo>
                    <a:cubicBezTo>
                      <a:pt x="241" y="447"/>
                      <a:pt x="243" y="448"/>
                      <a:pt x="243" y="450"/>
                    </a:cubicBezTo>
                    <a:lnTo>
                      <a:pt x="242" y="492"/>
                    </a:lnTo>
                    <a:cubicBezTo>
                      <a:pt x="242" y="493"/>
                      <a:pt x="242" y="494"/>
                      <a:pt x="241" y="494"/>
                    </a:cubicBezTo>
                    <a:cubicBezTo>
                      <a:pt x="227" y="505"/>
                      <a:pt x="161" y="522"/>
                      <a:pt x="50" y="522"/>
                    </a:cubicBezTo>
                    <a:cubicBezTo>
                      <a:pt x="49" y="522"/>
                      <a:pt x="49" y="522"/>
                      <a:pt x="48" y="522"/>
                    </a:cubicBezTo>
                    <a:cubicBezTo>
                      <a:pt x="48" y="522"/>
                      <a:pt x="47" y="522"/>
                      <a:pt x="46" y="523"/>
                    </a:cubicBezTo>
                    <a:cubicBezTo>
                      <a:pt x="37" y="533"/>
                      <a:pt x="27" y="543"/>
                      <a:pt x="16" y="552"/>
                    </a:cubicBezTo>
                    <a:cubicBezTo>
                      <a:pt x="14" y="553"/>
                      <a:pt x="15" y="557"/>
                      <a:pt x="17" y="557"/>
                    </a:cubicBezTo>
                    <a:cubicBezTo>
                      <a:pt x="28" y="557"/>
                      <a:pt x="39" y="557"/>
                      <a:pt x="50" y="557"/>
                    </a:cubicBezTo>
                    <a:cubicBezTo>
                      <a:pt x="107" y="557"/>
                      <a:pt x="161" y="552"/>
                      <a:pt x="202" y="544"/>
                    </a:cubicBezTo>
                    <a:cubicBezTo>
                      <a:pt x="254" y="533"/>
                      <a:pt x="278" y="518"/>
                      <a:pt x="278" y="496"/>
                    </a:cubicBezTo>
                    <a:lnTo>
                      <a:pt x="278" y="409"/>
                    </a:lnTo>
                    <a:cubicBezTo>
                      <a:pt x="278" y="408"/>
                      <a:pt x="278" y="407"/>
                      <a:pt x="278" y="406"/>
                    </a:cubicBezTo>
                    <a:lnTo>
                      <a:pt x="278" y="322"/>
                    </a:lnTo>
                    <a:cubicBezTo>
                      <a:pt x="278" y="321"/>
                      <a:pt x="278" y="320"/>
                      <a:pt x="278" y="319"/>
                    </a:cubicBezTo>
                    <a:lnTo>
                      <a:pt x="278" y="318"/>
                    </a:lnTo>
                    <a:lnTo>
                      <a:pt x="278" y="235"/>
                    </a:lnTo>
                    <a:cubicBezTo>
                      <a:pt x="278" y="234"/>
                      <a:pt x="278" y="233"/>
                      <a:pt x="278" y="232"/>
                    </a:cubicBezTo>
                    <a:cubicBezTo>
                      <a:pt x="278" y="231"/>
                      <a:pt x="278" y="231"/>
                      <a:pt x="278" y="23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864481" y="4683136"/>
            <a:ext cx="1787427" cy="1688740"/>
            <a:chOff x="2770505" y="9143383"/>
            <a:chExt cx="3291840" cy="3291840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C2CBB89E-A765-384D-9C4A-46FD287F07C7}"/>
                </a:ext>
              </a:extLst>
            </p:cNvPr>
            <p:cNvSpPr/>
            <p:nvPr/>
          </p:nvSpPr>
          <p:spPr>
            <a:xfrm>
              <a:off x="2770505" y="9143383"/>
              <a:ext cx="3291840" cy="32918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11F5C85A-7288-284A-8C7A-7D49F79EF742}"/>
                </a:ext>
              </a:extLst>
            </p:cNvPr>
            <p:cNvGrpSpPr/>
            <p:nvPr/>
          </p:nvGrpSpPr>
          <p:grpSpPr>
            <a:xfrm>
              <a:off x="3574423" y="9871157"/>
              <a:ext cx="1661840" cy="1916064"/>
              <a:chOff x="22029192" y="9744518"/>
              <a:chExt cx="1068724" cy="1232215"/>
            </a:xfrm>
            <a:solidFill>
              <a:schemeClr val="bg1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="" xmlns:a16="http://schemas.microsoft.com/office/drawing/2014/main" id="{EB4EFA88-C56C-7348-AA4C-C60F31606E46}"/>
                  </a:ext>
                </a:extLst>
              </p:cNvPr>
              <p:cNvSpPr/>
              <p:nvPr/>
            </p:nvSpPr>
            <p:spPr>
              <a:xfrm>
                <a:off x="22029192" y="9744518"/>
                <a:ext cx="1068724" cy="12322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="" xmlns:a16="http://schemas.microsoft.com/office/drawing/2014/main" id="{53406311-8CA6-B144-9085-04A0226BF40A}"/>
                  </a:ext>
                </a:extLst>
              </p:cNvPr>
              <p:cNvSpPr/>
              <p:nvPr/>
            </p:nvSpPr>
            <p:spPr>
              <a:xfrm>
                <a:off x="22362191" y="10328770"/>
                <a:ext cx="402725" cy="290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="" xmlns:a16="http://schemas.microsoft.com/office/drawing/2014/main" id="{557E09BF-EC54-B14C-A77C-3DFE5139D1E4}"/>
                  </a:ext>
                </a:extLst>
              </p:cNvPr>
              <p:cNvSpPr/>
              <p:nvPr/>
            </p:nvSpPr>
            <p:spPr>
              <a:xfrm>
                <a:off x="22393448" y="10102763"/>
                <a:ext cx="340212" cy="29092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05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3515247" y="178036"/>
            <a:ext cx="5685023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defRPr>
            </a:lvl1pPr>
          </a:lstStyle>
          <a:p>
            <a:r>
              <a:rPr lang="en-US" dirty="0"/>
              <a:t>Financial 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-639213" y="3834107"/>
            <a:ext cx="436335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3346113" y="3386048"/>
            <a:ext cx="436335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7331439" y="3834106"/>
            <a:ext cx="4363357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  <a:endParaRPr lang="en-US" sz="40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2972" y="1692727"/>
            <a:ext cx="2000107" cy="1935428"/>
            <a:chOff x="2431216" y="5056215"/>
            <a:chExt cx="4680784" cy="468078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1331A93-1C6A-E249-96D9-F37E21D96238}"/>
                </a:ext>
              </a:extLst>
            </p:cNvPr>
            <p:cNvSpPr/>
            <p:nvPr/>
          </p:nvSpPr>
          <p:spPr>
            <a:xfrm>
              <a:off x="2431216" y="5056215"/>
              <a:ext cx="4680784" cy="468078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752AC71-AE35-ED4F-85E5-D4819FBE6022}"/>
                </a:ext>
              </a:extLst>
            </p:cNvPr>
            <p:cNvGrpSpPr/>
            <p:nvPr/>
          </p:nvGrpSpPr>
          <p:grpSpPr>
            <a:xfrm>
              <a:off x="3458418" y="6510076"/>
              <a:ext cx="2617130" cy="1843485"/>
              <a:chOff x="22268310" y="1895418"/>
              <a:chExt cx="2617130" cy="1843485"/>
            </a:xfrm>
            <a:solidFill>
              <a:schemeClr val="bg1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="" xmlns:a16="http://schemas.microsoft.com/office/drawing/2014/main" id="{392006F4-00B2-C344-8A8A-5857D9AC8921}"/>
                  </a:ext>
                </a:extLst>
              </p:cNvPr>
              <p:cNvSpPr/>
              <p:nvPr/>
            </p:nvSpPr>
            <p:spPr>
              <a:xfrm>
                <a:off x="22268310" y="1895418"/>
                <a:ext cx="2278931" cy="18434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4" y="780"/>
                      <a:pt x="797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1" y="665"/>
                      <a:pt x="846" y="645"/>
                    </a:cubicBezTo>
                    <a:cubicBezTo>
                      <a:pt x="862" y="591"/>
                      <a:pt x="886" y="560"/>
                      <a:pt x="914" y="524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9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5" y="107"/>
                      <a:pt x="298" y="89"/>
                    </a:cubicBezTo>
                    <a:cubicBezTo>
                      <a:pt x="283" y="83"/>
                      <a:pt x="226" y="66"/>
                      <a:pt x="184" y="59"/>
                    </a:cubicBezTo>
                    <a:lnTo>
                      <a:pt x="241" y="129"/>
                    </a:lnTo>
                    <a:cubicBezTo>
                      <a:pt x="245" y="134"/>
                      <a:pt x="248" y="142"/>
                      <a:pt x="247" y="150"/>
                    </a:cubicBezTo>
                    <a:cubicBezTo>
                      <a:pt x="246" y="157"/>
                      <a:pt x="242" y="164"/>
                      <a:pt x="236" y="168"/>
                    </a:cubicBezTo>
                    <a:cubicBezTo>
                      <a:pt x="192" y="200"/>
                      <a:pt x="168" y="233"/>
                      <a:pt x="148" y="263"/>
                    </a:cubicBezTo>
                    <a:cubicBezTo>
                      <a:pt x="124" y="296"/>
                      <a:pt x="102" y="327"/>
                      <a:pt x="58" y="332"/>
                    </a:cubicBezTo>
                    <a:cubicBezTo>
                      <a:pt x="57" y="333"/>
                      <a:pt x="57" y="333"/>
                      <a:pt x="57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7" y="433"/>
                    </a:cubicBezTo>
                    <a:cubicBezTo>
                      <a:pt x="61" y="436"/>
                      <a:pt x="66" y="438"/>
                      <a:pt x="72" y="440"/>
                    </a:cubicBezTo>
                    <a:cubicBezTo>
                      <a:pt x="97" y="450"/>
                      <a:pt x="129" y="463"/>
                      <a:pt x="157" y="496"/>
                    </a:cubicBezTo>
                    <a:cubicBezTo>
                      <a:pt x="163" y="502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2" y="759"/>
                    </a:lnTo>
                    <a:cubicBezTo>
                      <a:pt x="314" y="771"/>
                      <a:pt x="325" y="780"/>
                      <a:pt x="338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2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9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7" y="835"/>
                    </a:moveTo>
                    <a:cubicBezTo>
                      <a:pt x="759" y="835"/>
                      <a:pt x="726" y="810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9" y="681"/>
                    </a:cubicBezTo>
                    <a:cubicBezTo>
                      <a:pt x="505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3" y="835"/>
                      <a:pt x="338" y="835"/>
                    </a:cubicBezTo>
                    <a:cubicBezTo>
                      <a:pt x="299" y="835"/>
                      <a:pt x="267" y="808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5"/>
                    </a:cubicBezTo>
                    <a:cubicBezTo>
                      <a:pt x="156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40" y="486"/>
                      <a:pt x="34" y="483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2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3" y="72"/>
                    </a:lnTo>
                    <a:cubicBezTo>
                      <a:pt x="110" y="56"/>
                      <a:pt x="109" y="35"/>
                      <a:pt x="121" y="19"/>
                    </a:cubicBezTo>
                    <a:cubicBezTo>
                      <a:pt x="131" y="4"/>
                      <a:pt x="149" y="-3"/>
                      <a:pt x="167" y="2"/>
                    </a:cubicBezTo>
                    <a:cubicBezTo>
                      <a:pt x="216" y="6"/>
                      <a:pt x="299" y="31"/>
                      <a:pt x="318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9" y="45"/>
                    </a:cubicBezTo>
                    <a:cubicBezTo>
                      <a:pt x="676" y="45"/>
                      <a:pt x="796" y="79"/>
                      <a:pt x="886" y="139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4" y="485"/>
                      <a:pt x="978" y="532"/>
                    </a:cubicBezTo>
                    <a:cubicBezTo>
                      <a:pt x="971" y="541"/>
                      <a:pt x="964" y="550"/>
                      <a:pt x="958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7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="" xmlns:a16="http://schemas.microsoft.com/office/drawing/2014/main" id="{339AB70B-7521-6A49-B08C-FC00F52AAA1B}"/>
                  </a:ext>
                </a:extLst>
              </p:cNvPr>
              <p:cNvSpPr/>
              <p:nvPr/>
            </p:nvSpPr>
            <p:spPr>
              <a:xfrm>
                <a:off x="24379255" y="2202659"/>
                <a:ext cx="506185" cy="3492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1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1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6"/>
                      <a:pt x="3" y="127"/>
                      <a:pt x="13" y="124"/>
                    </a:cubicBezTo>
                    <a:cubicBezTo>
                      <a:pt x="26" y="120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7"/>
                      <a:pt x="55" y="31"/>
                    </a:cubicBezTo>
                    <a:cubicBezTo>
                      <a:pt x="64" y="11"/>
                      <a:pt x="83" y="-1"/>
                      <a:pt x="106" y="0"/>
                    </a:cubicBezTo>
                    <a:cubicBezTo>
                      <a:pt x="130" y="1"/>
                      <a:pt x="148" y="15"/>
                      <a:pt x="153" y="29"/>
                    </a:cubicBezTo>
                    <a:cubicBezTo>
                      <a:pt x="158" y="44"/>
                      <a:pt x="157" y="59"/>
                      <a:pt x="151" y="73"/>
                    </a:cubicBezTo>
                    <a:cubicBezTo>
                      <a:pt x="169" y="73"/>
                      <a:pt x="190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5" y="99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4" y="130"/>
                      <a:pt x="73" y="139"/>
                    </a:cubicBezTo>
                    <a:cubicBezTo>
                      <a:pt x="47" y="151"/>
                      <a:pt x="23" y="158"/>
                      <a:pt x="22" y="158"/>
                    </a:cubicBezTo>
                    <a:cubicBezTo>
                      <a:pt x="21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="" xmlns:a16="http://schemas.microsoft.com/office/drawing/2014/main" id="{F514D970-E585-5B40-B873-9F6EEA7833FB}"/>
                  </a:ext>
                </a:extLst>
              </p:cNvPr>
              <p:cNvSpPr/>
              <p:nvPr/>
            </p:nvSpPr>
            <p:spPr>
              <a:xfrm>
                <a:off x="22734707" y="2481178"/>
                <a:ext cx="128204" cy="1304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" h="60">
                    <a:moveTo>
                      <a:pt x="0" y="30"/>
                    </a:moveTo>
                    <a:cubicBezTo>
                      <a:pt x="0" y="14"/>
                      <a:pt x="13" y="0"/>
                      <a:pt x="29" y="0"/>
                    </a:cubicBezTo>
                    <a:cubicBezTo>
                      <a:pt x="46" y="0"/>
                      <a:pt x="59" y="14"/>
                      <a:pt x="59" y="30"/>
                    </a:cubicBezTo>
                    <a:cubicBezTo>
                      <a:pt x="59" y="46"/>
                      <a:pt x="46" y="60"/>
                      <a:pt x="29" y="60"/>
                    </a:cubicBezTo>
                    <a:cubicBezTo>
                      <a:pt x="13" y="60"/>
                      <a:pt x="0" y="46"/>
                      <a:pt x="0" y="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="" xmlns:a16="http://schemas.microsoft.com/office/drawing/2014/main" id="{67414DCA-7DC5-3A43-A24D-D4BE460E9D3A}"/>
                  </a:ext>
                </a:extLst>
              </p:cNvPr>
              <p:cNvSpPr/>
              <p:nvPr/>
            </p:nvSpPr>
            <p:spPr>
              <a:xfrm>
                <a:off x="23300573" y="2238032"/>
                <a:ext cx="559235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3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29"/>
                      <a:pt x="257" y="45"/>
                      <a:pt x="253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6303D506-6A61-8A4A-BD60-D58912AD13D7}"/>
                  </a:ext>
                </a:extLst>
              </p:cNvPr>
              <p:cNvSpPr/>
              <p:nvPr/>
            </p:nvSpPr>
            <p:spPr>
              <a:xfrm>
                <a:off x="23165731" y="2512123"/>
                <a:ext cx="789118" cy="5636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8" h="256">
                    <a:moveTo>
                      <a:pt x="128" y="256"/>
                    </a:moveTo>
                    <a:cubicBezTo>
                      <a:pt x="121" y="256"/>
                      <a:pt x="114" y="253"/>
                      <a:pt x="109" y="248"/>
                    </a:cubicBezTo>
                    <a:lnTo>
                      <a:pt x="8" y="146"/>
                    </a:lnTo>
                    <a:cubicBezTo>
                      <a:pt x="-3" y="135"/>
                      <a:pt x="-3" y="117"/>
                      <a:pt x="8" y="107"/>
                    </a:cubicBezTo>
                    <a:cubicBezTo>
                      <a:pt x="19" y="96"/>
                      <a:pt x="36" y="96"/>
                      <a:pt x="47" y="107"/>
                    </a:cubicBezTo>
                    <a:lnTo>
                      <a:pt x="128" y="190"/>
                    </a:lnTo>
                    <a:lnTo>
                      <a:pt x="311" y="8"/>
                    </a:lnTo>
                    <a:cubicBezTo>
                      <a:pt x="322" y="-3"/>
                      <a:pt x="339" y="-3"/>
                      <a:pt x="350" y="8"/>
                    </a:cubicBezTo>
                    <a:cubicBezTo>
                      <a:pt x="361" y="19"/>
                      <a:pt x="361" y="36"/>
                      <a:pt x="350" y="47"/>
                    </a:cubicBezTo>
                    <a:lnTo>
                      <a:pt x="148" y="248"/>
                    </a:lnTo>
                    <a:cubicBezTo>
                      <a:pt x="142" y="253"/>
                      <a:pt x="135" y="256"/>
                      <a:pt x="128" y="25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553567" y="1312682"/>
            <a:ext cx="2026939" cy="1868607"/>
            <a:chOff x="9848427" y="5056215"/>
            <a:chExt cx="4680784" cy="4680784"/>
          </a:xfrm>
        </p:grpSpPr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F915F142-6A59-F14B-8D19-595E74BBFE32}"/>
                </a:ext>
              </a:extLst>
            </p:cNvPr>
            <p:cNvSpPr/>
            <p:nvPr/>
          </p:nvSpPr>
          <p:spPr>
            <a:xfrm>
              <a:off x="9848427" y="5056215"/>
              <a:ext cx="4680784" cy="468078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675B4ADA-0192-CA44-8C82-38DB4922098E}"/>
                </a:ext>
              </a:extLst>
            </p:cNvPr>
            <p:cNvGrpSpPr/>
            <p:nvPr/>
          </p:nvGrpSpPr>
          <p:grpSpPr>
            <a:xfrm>
              <a:off x="11771051" y="6384082"/>
              <a:ext cx="835536" cy="2049053"/>
              <a:chOff x="1344532" y="6092994"/>
              <a:chExt cx="835536" cy="2049053"/>
            </a:xfrm>
            <a:solidFill>
              <a:schemeClr val="bg1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="" xmlns:a16="http://schemas.microsoft.com/office/drawing/2014/main" id="{A491A7E3-6DA1-2341-B5D9-654E8974C9E5}"/>
                  </a:ext>
                </a:extLst>
              </p:cNvPr>
              <p:cNvSpPr/>
              <p:nvPr/>
            </p:nvSpPr>
            <p:spPr>
              <a:xfrm>
                <a:off x="1344532" y="6433398"/>
                <a:ext cx="835536" cy="13682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9" h="620">
                    <a:moveTo>
                      <a:pt x="174" y="620"/>
                    </a:moveTo>
                    <a:cubicBezTo>
                      <a:pt x="126" y="620"/>
                      <a:pt x="74" y="608"/>
                      <a:pt x="23" y="587"/>
                    </a:cubicBezTo>
                    <a:cubicBezTo>
                      <a:pt x="4" y="578"/>
                      <a:pt x="-5" y="555"/>
                      <a:pt x="3" y="535"/>
                    </a:cubicBezTo>
                    <a:cubicBezTo>
                      <a:pt x="12" y="515"/>
                      <a:pt x="35" y="506"/>
                      <a:pt x="55" y="515"/>
                    </a:cubicBezTo>
                    <a:cubicBezTo>
                      <a:pt x="133" y="549"/>
                      <a:pt x="214" y="550"/>
                      <a:pt x="263" y="519"/>
                    </a:cubicBezTo>
                    <a:cubicBezTo>
                      <a:pt x="288" y="502"/>
                      <a:pt x="301" y="478"/>
                      <a:pt x="301" y="447"/>
                    </a:cubicBezTo>
                    <a:cubicBezTo>
                      <a:pt x="301" y="409"/>
                      <a:pt x="232" y="375"/>
                      <a:pt x="171" y="344"/>
                    </a:cubicBezTo>
                    <a:cubicBezTo>
                      <a:pt x="133" y="325"/>
                      <a:pt x="93" y="305"/>
                      <a:pt x="62" y="282"/>
                    </a:cubicBezTo>
                    <a:cubicBezTo>
                      <a:pt x="20" y="250"/>
                      <a:pt x="0" y="215"/>
                      <a:pt x="0" y="175"/>
                    </a:cubicBezTo>
                    <a:cubicBezTo>
                      <a:pt x="0" y="117"/>
                      <a:pt x="26" y="68"/>
                      <a:pt x="74" y="36"/>
                    </a:cubicBezTo>
                    <a:cubicBezTo>
                      <a:pt x="145" y="-10"/>
                      <a:pt x="252" y="-13"/>
                      <a:pt x="353" y="30"/>
                    </a:cubicBezTo>
                    <a:cubicBezTo>
                      <a:pt x="373" y="38"/>
                      <a:pt x="382" y="61"/>
                      <a:pt x="374" y="81"/>
                    </a:cubicBezTo>
                    <a:cubicBezTo>
                      <a:pt x="365" y="101"/>
                      <a:pt x="342" y="111"/>
                      <a:pt x="322" y="102"/>
                    </a:cubicBezTo>
                    <a:cubicBezTo>
                      <a:pt x="246" y="70"/>
                      <a:pt x="166" y="70"/>
                      <a:pt x="117" y="102"/>
                    </a:cubicBezTo>
                    <a:cubicBezTo>
                      <a:pt x="91" y="119"/>
                      <a:pt x="78" y="143"/>
                      <a:pt x="78" y="175"/>
                    </a:cubicBezTo>
                    <a:cubicBezTo>
                      <a:pt x="78" y="211"/>
                      <a:pt x="146" y="245"/>
                      <a:pt x="206" y="274"/>
                    </a:cubicBezTo>
                    <a:cubicBezTo>
                      <a:pt x="245" y="294"/>
                      <a:pt x="285" y="314"/>
                      <a:pt x="317" y="338"/>
                    </a:cubicBezTo>
                    <a:cubicBezTo>
                      <a:pt x="359" y="371"/>
                      <a:pt x="379" y="406"/>
                      <a:pt x="379" y="447"/>
                    </a:cubicBezTo>
                    <a:cubicBezTo>
                      <a:pt x="379" y="504"/>
                      <a:pt x="353" y="553"/>
                      <a:pt x="306" y="584"/>
                    </a:cubicBezTo>
                    <a:cubicBezTo>
                      <a:pt x="270" y="608"/>
                      <a:pt x="224" y="620"/>
                      <a:pt x="174" y="6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="" xmlns:a16="http://schemas.microsoft.com/office/drawing/2014/main" id="{BAB1788D-3BC7-C646-AF6C-0987741419EA}"/>
                  </a:ext>
                </a:extLst>
              </p:cNvPr>
              <p:cNvSpPr/>
              <p:nvPr/>
            </p:nvSpPr>
            <p:spPr>
              <a:xfrm>
                <a:off x="1671673" y="6092994"/>
                <a:ext cx="17241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" h="139">
                    <a:moveTo>
                      <a:pt x="40" y="139"/>
                    </a:moveTo>
                    <a:cubicBezTo>
                      <a:pt x="18" y="139"/>
                      <a:pt x="0" y="122"/>
                      <a:pt x="0" y="100"/>
                    </a:cubicBezTo>
                    <a:lnTo>
                      <a:pt x="0" y="40"/>
                    </a:lnTo>
                    <a:cubicBezTo>
                      <a:pt x="0" y="18"/>
                      <a:pt x="18" y="0"/>
                      <a:pt x="40" y="0"/>
                    </a:cubicBezTo>
                    <a:cubicBezTo>
                      <a:pt x="61" y="0"/>
                      <a:pt x="79" y="18"/>
                      <a:pt x="79" y="40"/>
                    </a:cubicBezTo>
                    <a:lnTo>
                      <a:pt x="79" y="100"/>
                    </a:lnTo>
                    <a:cubicBezTo>
                      <a:pt x="79" y="122"/>
                      <a:pt x="61" y="139"/>
                      <a:pt x="4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="" xmlns:a16="http://schemas.microsoft.com/office/drawing/2014/main" id="{D366F5F1-1A92-BA45-A846-80F65FFC91EE}"/>
                  </a:ext>
                </a:extLst>
              </p:cNvPr>
              <p:cNvSpPr/>
              <p:nvPr/>
            </p:nvSpPr>
            <p:spPr>
              <a:xfrm>
                <a:off x="1673884" y="7837010"/>
                <a:ext cx="170202" cy="30503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" h="139">
                    <a:moveTo>
                      <a:pt x="39" y="139"/>
                    </a:moveTo>
                    <a:cubicBezTo>
                      <a:pt x="17" y="139"/>
                      <a:pt x="0" y="121"/>
                      <a:pt x="0" y="100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9" y="0"/>
                    </a:cubicBezTo>
                    <a:cubicBezTo>
                      <a:pt x="60" y="0"/>
                      <a:pt x="78" y="18"/>
                      <a:pt x="78" y="39"/>
                    </a:cubicBezTo>
                    <a:lnTo>
                      <a:pt x="78" y="100"/>
                    </a:lnTo>
                    <a:cubicBezTo>
                      <a:pt x="78" y="121"/>
                      <a:pt x="60" y="139"/>
                      <a:pt x="39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8321793" y="1700958"/>
            <a:ext cx="2026939" cy="1951864"/>
            <a:chOff x="17265650" y="5056215"/>
            <a:chExt cx="4680784" cy="4680784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75F28653-18EB-C147-874B-BFFCC1093401}"/>
                </a:ext>
              </a:extLst>
            </p:cNvPr>
            <p:cNvSpPr/>
            <p:nvPr/>
          </p:nvSpPr>
          <p:spPr>
            <a:xfrm>
              <a:off x="17265650" y="5056215"/>
              <a:ext cx="4680784" cy="468078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D3FC882B-FACB-3947-B32D-1DF05876311B}"/>
                </a:ext>
              </a:extLst>
            </p:cNvPr>
            <p:cNvGrpSpPr/>
            <p:nvPr/>
          </p:nvGrpSpPr>
          <p:grpSpPr>
            <a:xfrm>
              <a:off x="18625020" y="6399466"/>
              <a:ext cx="1962044" cy="1898488"/>
              <a:chOff x="30986182" y="10226468"/>
              <a:chExt cx="2661338" cy="2575132"/>
            </a:xfrm>
            <a:solidFill>
              <a:schemeClr val="bg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="" xmlns:a16="http://schemas.microsoft.com/office/drawing/2014/main" id="{50296684-A493-3545-B52C-C5705EFC448A}"/>
                  </a:ext>
                </a:extLst>
              </p:cNvPr>
              <p:cNvSpPr/>
              <p:nvPr/>
            </p:nvSpPr>
            <p:spPr>
              <a:xfrm>
                <a:off x="31293423" y="12317519"/>
                <a:ext cx="2038002" cy="1702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3" h="78">
                    <a:moveTo>
                      <a:pt x="883" y="78"/>
                    </a:moveTo>
                    <a:lnTo>
                      <a:pt x="39" y="78"/>
                    </a:lnTo>
                    <a:cubicBezTo>
                      <a:pt x="17" y="78"/>
                      <a:pt x="0" y="61"/>
                      <a:pt x="0" y="39"/>
                    </a:cubicBezTo>
                    <a:cubicBezTo>
                      <a:pt x="0" y="17"/>
                      <a:pt x="17" y="0"/>
                      <a:pt x="39" y="0"/>
                    </a:cubicBezTo>
                    <a:lnTo>
                      <a:pt x="883" y="0"/>
                    </a:lnTo>
                    <a:cubicBezTo>
                      <a:pt x="905" y="0"/>
                      <a:pt x="923" y="17"/>
                      <a:pt x="923" y="39"/>
                    </a:cubicBezTo>
                    <a:cubicBezTo>
                      <a:pt x="923" y="61"/>
                      <a:pt x="905" y="78"/>
                      <a:pt x="883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="" xmlns:a16="http://schemas.microsoft.com/office/drawing/2014/main" id="{6BCA895B-BDC4-8C42-9878-0B16F8DE1F9D}"/>
                  </a:ext>
                </a:extLst>
              </p:cNvPr>
              <p:cNvSpPr/>
              <p:nvPr/>
            </p:nvSpPr>
            <p:spPr>
              <a:xfrm>
                <a:off x="31295640" y="10759178"/>
                <a:ext cx="2038002" cy="1702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3" h="78">
                    <a:moveTo>
                      <a:pt x="884" y="78"/>
                    </a:moveTo>
                    <a:lnTo>
                      <a:pt x="39" y="78"/>
                    </a:lnTo>
                    <a:cubicBezTo>
                      <a:pt x="18" y="78"/>
                      <a:pt x="0" y="61"/>
                      <a:pt x="0" y="39"/>
                    </a:cubicBezTo>
                    <a:cubicBezTo>
                      <a:pt x="0" y="18"/>
                      <a:pt x="18" y="0"/>
                      <a:pt x="39" y="0"/>
                    </a:cubicBezTo>
                    <a:lnTo>
                      <a:pt x="884" y="0"/>
                    </a:lnTo>
                    <a:cubicBezTo>
                      <a:pt x="905" y="0"/>
                      <a:pt x="923" y="18"/>
                      <a:pt x="923" y="39"/>
                    </a:cubicBezTo>
                    <a:cubicBezTo>
                      <a:pt x="923" y="61"/>
                      <a:pt x="905" y="78"/>
                      <a:pt x="884" y="7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="" xmlns:a16="http://schemas.microsoft.com/office/drawing/2014/main" id="{EFD02B67-0964-CB4E-9D8C-447F8FC33066}"/>
                  </a:ext>
                </a:extLst>
              </p:cNvPr>
              <p:cNvSpPr/>
              <p:nvPr/>
            </p:nvSpPr>
            <p:spPr>
              <a:xfrm>
                <a:off x="30997234" y="12629188"/>
                <a:ext cx="2650286" cy="1724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0" h="79">
                    <a:moveTo>
                      <a:pt x="1160" y="79"/>
                    </a:moveTo>
                    <a:lnTo>
                      <a:pt x="39" y="79"/>
                    </a:lnTo>
                    <a:cubicBezTo>
                      <a:pt x="17" y="79"/>
                      <a:pt x="0" y="61"/>
                      <a:pt x="0" y="40"/>
                    </a:cubicBezTo>
                    <a:cubicBezTo>
                      <a:pt x="0" y="18"/>
                      <a:pt x="17" y="0"/>
                      <a:pt x="39" y="0"/>
                    </a:cubicBezTo>
                    <a:lnTo>
                      <a:pt x="1160" y="0"/>
                    </a:lnTo>
                    <a:cubicBezTo>
                      <a:pt x="1182" y="0"/>
                      <a:pt x="1200" y="18"/>
                      <a:pt x="1200" y="40"/>
                    </a:cubicBezTo>
                    <a:cubicBezTo>
                      <a:pt x="1200" y="61"/>
                      <a:pt x="1182" y="79"/>
                      <a:pt x="1160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="" xmlns:a16="http://schemas.microsoft.com/office/drawing/2014/main" id="{0BC49F09-A8D0-F841-A02D-732824EE6959}"/>
                  </a:ext>
                </a:extLst>
              </p:cNvPr>
              <p:cNvSpPr/>
              <p:nvPr/>
            </p:nvSpPr>
            <p:spPr>
              <a:xfrm>
                <a:off x="31602887" y="11073056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7" y="502"/>
                      <a:pt x="0" y="484"/>
                      <a:pt x="0" y="463"/>
                    </a:cubicBezTo>
                    <a:lnTo>
                      <a:pt x="2" y="39"/>
                    </a:lnTo>
                    <a:cubicBezTo>
                      <a:pt x="2" y="17"/>
                      <a:pt x="19" y="0"/>
                      <a:pt x="41" y="0"/>
                    </a:cubicBezTo>
                    <a:cubicBezTo>
                      <a:pt x="62" y="0"/>
                      <a:pt x="80" y="18"/>
                      <a:pt x="80" y="39"/>
                    </a:cubicBezTo>
                    <a:lnTo>
                      <a:pt x="78" y="463"/>
                    </a:lnTo>
                    <a:cubicBezTo>
                      <a:pt x="78" y="485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="" xmlns:a16="http://schemas.microsoft.com/office/drawing/2014/main" id="{75475D35-1F55-E041-B95B-8FFE54E5BC23}"/>
                  </a:ext>
                </a:extLst>
              </p:cNvPr>
              <p:cNvSpPr/>
              <p:nvPr/>
            </p:nvSpPr>
            <p:spPr>
              <a:xfrm>
                <a:off x="32224013" y="11073056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8" y="502"/>
                      <a:pt x="0" y="485"/>
                      <a:pt x="0" y="463"/>
                    </a:cubicBezTo>
                    <a:lnTo>
                      <a:pt x="2" y="39"/>
                    </a:lnTo>
                    <a:cubicBezTo>
                      <a:pt x="2" y="18"/>
                      <a:pt x="19" y="0"/>
                      <a:pt x="41" y="0"/>
                    </a:cubicBezTo>
                    <a:cubicBezTo>
                      <a:pt x="62" y="0"/>
                      <a:pt x="80" y="18"/>
                      <a:pt x="80" y="40"/>
                    </a:cubicBezTo>
                    <a:lnTo>
                      <a:pt x="78" y="463"/>
                    </a:lnTo>
                    <a:cubicBezTo>
                      <a:pt x="78" y="485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="" xmlns:a16="http://schemas.microsoft.com/office/drawing/2014/main" id="{D1EE68DA-DDB7-4F44-A119-93197D5B1FAB}"/>
                  </a:ext>
                </a:extLst>
              </p:cNvPr>
              <p:cNvSpPr/>
              <p:nvPr/>
            </p:nvSpPr>
            <p:spPr>
              <a:xfrm>
                <a:off x="32849561" y="11075267"/>
                <a:ext cx="174623" cy="11074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0" h="502">
                    <a:moveTo>
                      <a:pt x="39" y="502"/>
                    </a:moveTo>
                    <a:cubicBezTo>
                      <a:pt x="18" y="502"/>
                      <a:pt x="0" y="484"/>
                      <a:pt x="0" y="463"/>
                    </a:cubicBezTo>
                    <a:lnTo>
                      <a:pt x="2" y="39"/>
                    </a:lnTo>
                    <a:cubicBezTo>
                      <a:pt x="2" y="17"/>
                      <a:pt x="19" y="0"/>
                      <a:pt x="41" y="0"/>
                    </a:cubicBezTo>
                    <a:cubicBezTo>
                      <a:pt x="63" y="0"/>
                      <a:pt x="80" y="17"/>
                      <a:pt x="80" y="39"/>
                    </a:cubicBezTo>
                    <a:lnTo>
                      <a:pt x="79" y="463"/>
                    </a:lnTo>
                    <a:cubicBezTo>
                      <a:pt x="78" y="484"/>
                      <a:pt x="61" y="502"/>
                      <a:pt x="39" y="5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="" xmlns:a16="http://schemas.microsoft.com/office/drawing/2014/main" id="{FA4F96BA-4C06-B24D-B5CD-ED4C19011C04}"/>
                  </a:ext>
                </a:extLst>
              </p:cNvPr>
              <p:cNvSpPr/>
              <p:nvPr/>
            </p:nvSpPr>
            <p:spPr>
              <a:xfrm>
                <a:off x="30986182" y="10226468"/>
                <a:ext cx="2659122" cy="5437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04" h="247">
                    <a:moveTo>
                      <a:pt x="39" y="247"/>
                    </a:moveTo>
                    <a:cubicBezTo>
                      <a:pt x="23" y="247"/>
                      <a:pt x="7" y="236"/>
                      <a:pt x="2" y="218"/>
                    </a:cubicBezTo>
                    <a:cubicBezTo>
                      <a:pt x="-4" y="198"/>
                      <a:pt x="7" y="176"/>
                      <a:pt x="28" y="170"/>
                    </a:cubicBezTo>
                    <a:lnTo>
                      <a:pt x="594" y="1"/>
                    </a:lnTo>
                    <a:cubicBezTo>
                      <a:pt x="601" y="0"/>
                      <a:pt x="609" y="0"/>
                      <a:pt x="616" y="1"/>
                    </a:cubicBezTo>
                    <a:lnTo>
                      <a:pt x="1176" y="167"/>
                    </a:lnTo>
                    <a:cubicBezTo>
                      <a:pt x="1197" y="174"/>
                      <a:pt x="1209" y="195"/>
                      <a:pt x="1203" y="216"/>
                    </a:cubicBezTo>
                    <a:cubicBezTo>
                      <a:pt x="1196" y="237"/>
                      <a:pt x="1175" y="249"/>
                      <a:pt x="1154" y="242"/>
                    </a:cubicBezTo>
                    <a:lnTo>
                      <a:pt x="605" y="80"/>
                    </a:lnTo>
                    <a:lnTo>
                      <a:pt x="51" y="245"/>
                    </a:lnTo>
                    <a:cubicBezTo>
                      <a:pt x="47" y="246"/>
                      <a:pt x="43" y="247"/>
                      <a:pt x="39" y="24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141" y="308855"/>
            <a:ext cx="4953000" cy="95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</a:t>
            </a:r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Numbers</a:t>
            </a:r>
            <a:endParaRPr lang="en-IN" b="1" dirty="0">
              <a:solidFill>
                <a:srgbClr val="002060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39492" y="2614018"/>
            <a:ext cx="10883043" cy="1884206"/>
            <a:chOff x="3123724" y="8546177"/>
            <a:chExt cx="17914132" cy="1724957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334986" y="8546177"/>
              <a:ext cx="3626281" cy="6480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$55.5M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9874217" y="8546177"/>
              <a:ext cx="3837543" cy="648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$60.18M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6887618" y="8546177"/>
              <a:ext cx="3937122" cy="648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$83.52M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49"/>
              <a:ext cx="4363357" cy="1211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</a:t>
              </a:r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</a:t>
              </a:r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Loan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9611310" y="9059549"/>
              <a:ext cx="4363357" cy="1211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674499" y="9059549"/>
              <a:ext cx="4363357" cy="12115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9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2120836" y="240766"/>
            <a:ext cx="7873663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defRPr>
            </a:lvl1pPr>
          </a:lstStyle>
          <a:p>
            <a:r>
              <a:rPr lang="en-US" dirty="0"/>
              <a:t>Checking amount and Saving amount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874054" y="1551894"/>
            <a:ext cx="6658349" cy="5306106"/>
            <a:chOff x="2101015" y="2616054"/>
            <a:chExt cx="7852035" cy="9255452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원형 4">
              <a:extLst>
                <a:ext uri="{FF2B5EF4-FFF2-40B4-BE49-F238E27FC236}">
                  <a16:creationId xmlns=""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30" y="2616054"/>
              <a:ext cx="3688602" cy="3692467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60795" y="3771829"/>
              <a:ext cx="1962396" cy="923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  <a:endPara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64446" y="2699451"/>
              <a:ext cx="3688604" cy="3871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</a:t>
              </a:r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</a:t>
              </a:r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Account</a:t>
              </a:r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</a:t>
              </a:r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(in</a:t>
              </a:r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</a:t>
              </a:r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Millions)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6770793"/>
              <a:ext cx="7852035" cy="5100713"/>
              <a:chOff x="13980563" y="1914182"/>
              <a:chExt cx="7852035" cy="5100713"/>
            </a:xfrm>
          </p:grpSpPr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3" name="원형 4">
                <a:extLst>
                  <a:ext uri="{FF2B5EF4-FFF2-40B4-BE49-F238E27FC236}">
                    <a16:creationId xmlns=""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54511" y="3738914"/>
                <a:ext cx="1564852" cy="923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1914182"/>
                <a:ext cx="3688604" cy="5100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</a:t>
                </a:r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 </a:t>
                </a:r>
                <a:r>
                  <a:rPr lang="en-US" sz="4000" b="1" dirty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Currency</a:t>
                </a:r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 </a:t>
                </a:r>
                <a:r>
                  <a:rPr lang="en-US" sz="4000" b="1" dirty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Amount</a:t>
                </a:r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 </a:t>
                </a:r>
                <a:r>
                  <a:rPr lang="en-US" sz="4000" b="1" dirty="0"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(in millions)</a:t>
                </a:r>
                <a:endPara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51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2386325" y="2359391"/>
            <a:ext cx="7348517" cy="2381421"/>
            <a:chOff x="6043924" y="4685311"/>
            <a:chExt cx="12289792" cy="1015663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3" y="4685311"/>
              <a:ext cx="785495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rgbClr val="002060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  <a:endParaRPr lang="en-US" sz="6000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043924" y="5145649"/>
              <a:ext cx="12289792" cy="249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spc="600" dirty="0" smtClean="0">
                  <a:solidFill>
                    <a:srgbClr val="002060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  <a:endParaRPr lang="en-US" sz="3200" spc="600" dirty="0">
                <a:solidFill>
                  <a:srgbClr val="002060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3" y="112985"/>
            <a:ext cx="786501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Loan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by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Income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band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618978" y="1735792"/>
            <a:ext cx="6682155" cy="3253402"/>
            <a:chOff x="2159853" y="1521186"/>
            <a:chExt cx="8254147" cy="3981131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8662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What I</a:t>
              </a:r>
              <a:r>
                <a:rPr lang="en-US" sz="4000" b="1" dirty="0" smtClean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 observed?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" name="Subtitle 2">
              <a:extLst>
                <a:ext uri="{FF2B5EF4-FFF2-40B4-BE49-F238E27FC236}">
                  <a16:creationId xmlns=""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59853" y="2534531"/>
              <a:ext cx="6896015" cy="296778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40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 is highest for Mid Income band and lowest for High Income band. </a:t>
              </a:r>
              <a:endParaRPr lang="en-US" sz="40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1735792"/>
            <a:ext cx="5578000" cy="39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021" y="291846"/>
            <a:ext cx="8066649" cy="7968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Loan by Income </a:t>
            </a:r>
            <a:r>
              <a:rPr lang="en-US" b="1" dirty="0" smtClean="0">
                <a:solidFill>
                  <a:srgbClr val="002060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band</a:t>
            </a:r>
            <a:endParaRPr lang="en-IN" b="1" dirty="0">
              <a:solidFill>
                <a:srgbClr val="002060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1291814"/>
            <a:ext cx="5913271" cy="39695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6222761" y="1027907"/>
            <a:ext cx="5383085" cy="5318003"/>
            <a:chOff x="1482657" y="1521186"/>
            <a:chExt cx="8931343" cy="10832956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5" y="1521186"/>
              <a:ext cx="8111745" cy="1441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 b="1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defRPr>
              </a:lvl1pPr>
            </a:lstStyle>
            <a:p>
              <a:r>
                <a:rPr lang="en-US" dirty="0"/>
                <a:t>What I</a:t>
              </a:r>
              <a:r>
                <a:rPr lang="en-US" dirty="0" smtClean="0"/>
                <a:t> observed?</a:t>
              </a:r>
              <a:endParaRPr lang="en-US" dirty="0"/>
            </a:p>
          </p:txBody>
        </p:sp>
        <p:sp>
          <p:nvSpPr>
            <p:cNvPr id="7" name="Subtitle 2">
              <a:extLst>
                <a:ext uri="{FF2B5EF4-FFF2-40B4-BE49-F238E27FC236}">
                  <a16:creationId xmlns=""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1482657" y="2854625"/>
              <a:ext cx="8124470" cy="949951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Highest</a:t>
              </a:r>
              <a:r>
                <a:rPr lang="en-US" sz="28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f</a:t>
              </a: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eatures are in the European countries followed by Asian Countries.</a:t>
              </a:r>
              <a:endParaRPr lang="en-US" sz="2800" b="1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ln>
                    <a:solidFill>
                      <a:schemeClr val="accent5">
                        <a:lumMod val="75000"/>
                      </a:schemeClr>
                    </a:solidFill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76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198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 Unicode MS</vt:lpstr>
      <vt:lpstr>맑은 고딕</vt:lpstr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SemiBold</vt:lpstr>
      <vt:lpstr>Poppins Medium</vt:lpstr>
      <vt:lpstr>PT Sans</vt:lpstr>
      <vt:lpstr>Roboto</vt:lpstr>
      <vt:lpstr>Roboto Medium</vt:lpstr>
      <vt:lpstr>Office Theme</vt:lpstr>
      <vt:lpstr>Power BI Banking Dashboard </vt:lpstr>
      <vt:lpstr>ABOUT THE PROJECT </vt:lpstr>
      <vt:lpstr>Some important KPI’s </vt:lpstr>
      <vt:lpstr>PowerPoint Presentation</vt:lpstr>
      <vt:lpstr>Bank Numbers</vt:lpstr>
      <vt:lpstr>PowerPoint Presentation</vt:lpstr>
      <vt:lpstr>PowerPoint Presentation</vt:lpstr>
      <vt:lpstr>Bank Loan by Income band</vt:lpstr>
      <vt:lpstr>Bank Loan by Income band</vt:lpstr>
      <vt:lpstr>Bank Loan by Nationality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Banking Dashboard </dc:title>
  <dc:creator>Neha</dc:creator>
  <cp:lastModifiedBy>Neha</cp:lastModifiedBy>
  <cp:revision>8</cp:revision>
  <dcterms:created xsi:type="dcterms:W3CDTF">2025-04-01T05:42:45Z</dcterms:created>
  <dcterms:modified xsi:type="dcterms:W3CDTF">2025-04-01T07:06:06Z</dcterms:modified>
</cp:coreProperties>
</file>