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8B0"/>
    <a:srgbClr val="101324"/>
    <a:srgbClr val="154DE3"/>
    <a:srgbClr val="8A52E7"/>
    <a:srgbClr val="24172B"/>
    <a:srgbClr val="301F39"/>
    <a:srgbClr val="3A2646"/>
    <a:srgbClr val="144BDF"/>
    <a:srgbClr val="25192D"/>
    <a:srgbClr val="402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>
        <p:scale>
          <a:sx n="100" d="100"/>
          <a:sy n="100" d="100"/>
        </p:scale>
        <p:origin x="-3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0C72A-B1C9-48CC-8AD9-A377E2E7C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4093BC-0A0B-4781-A057-095810A00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34108-8A4A-4FE0-ACC9-B488AC35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BC5877-A132-4485-94C2-CDFD3FDD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32E932-3F32-4798-904E-08E757AA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1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E7851-9E3A-4CD3-9D5F-108723F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2F552F-E61D-4338-ACFC-412F587D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817A41-1601-41FE-AF63-95D4915E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E6DE-4FFE-4F79-A7C1-EF5F27E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93A9B4-5074-4446-8C9F-0D8B41D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9687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5032F8-E870-43EA-93E5-44F0C914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4DB5A7-1D40-47B6-A84A-132EE852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AB8B6-C834-4681-98F7-24C5FF5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23BDAC-5FE3-4512-8376-DF716A08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D23AD-F64C-4D3E-BD80-DAC8216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4302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34C9F-2293-4309-A2C4-1B9C8020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72839-69F7-49BF-AE5C-9826260A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73E3C7-4314-4F10-BE51-3838A224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59FAAA-0094-4F59-9547-EFB31B8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09B8C0-C5BB-4F33-B7F1-B020EA0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5067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F6458-B00E-4914-94EA-134619EA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075A95-57AB-476C-AD82-5C24AEBF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90CF0-69F5-4395-BFA2-C001DBB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ADCB58-91F2-4746-9D9A-43DD9F5D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39E71-0CDA-49A4-BA11-7B53F18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1321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EC4F5-CC43-42EC-B515-5EC7F28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BC62A3-0ED1-4947-9C51-138E0395B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9B92F0-F115-42D9-BC9F-F6AAA004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BF83A5-1A6F-4749-A726-080B800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3F82A2-4237-4361-B5D8-06EF8C38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46F10E-4288-449F-9016-771C2AA0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5309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46379-CA32-4E9A-8F84-85AA8429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082C9E-D1C3-4BBE-A6FB-A5F03D23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63D1A1-43FF-44E3-B706-98168224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28CE3B-8587-4018-93AC-33A6079A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CAA186-A955-40CA-9001-F1AAED282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7ADD1B-6396-4C5B-A315-A686ECCE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78B8EA-6291-4974-AA5E-A32CD765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AE615E-0378-4EAA-A4EE-A814CE3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8935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48305-97AA-4D22-8BB7-DECCF9B9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BA9642-4767-4EC6-8CCF-654B80A0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DB912E-E40F-4813-8AAA-B41BB484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2B6B5E-A99F-48D8-AFDB-08614B3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0290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178B16-6679-4436-A929-BF906CF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E0058C-037F-48CE-8DAC-4AFD9E26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4FC1E0-40AD-4750-ACF3-1606F11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8002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D2DCB-EE7F-4818-B9D3-36D0DC02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5C35E-6CDE-4CDF-B904-FFB23C46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824F1-262F-4BE6-820A-9DA5E424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D6772E-9891-4D46-9A0C-CD96E112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4052EE-1686-421D-B772-E3D29AFA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D7FE62-1DFB-44B6-88A1-0833EB88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0643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B54B0-4645-42B2-88DB-0D467B6F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7B7697-7850-4421-8283-6BBA86AE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9F0563-5009-45D5-83D7-44728DEE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4D310E-5DFF-4AF9-AA50-439E97EA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920D2C-3C84-4683-9CCD-4CB8A1F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0B3F92-80F4-4B27-8103-4095C73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0456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1D26"/>
            </a:gs>
            <a:gs pos="0">
              <a:srgbClr val="27154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92F963-BBD7-4A3A-82AF-5EDF6D4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EDDCF1-5C3D-46D5-BC5F-224B5C23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D97C58-D626-454C-9A67-666F0626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CDF5-8BAC-418C-9E6D-63F0CF3033D9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066FA-DC91-4121-9AE1-455747E8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96BC7-78CF-4871-8DF7-D3131B0C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5441-E24E-4A6F-AB59-D557F1B74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171628"/>
            </a:gs>
            <a:gs pos="100000">
              <a:srgbClr val="101324"/>
            </a:gs>
            <a:gs pos="0">
              <a:srgbClr val="301F3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4BC9F99-2703-41C1-BDCF-209EBC42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8" y="258302"/>
            <a:ext cx="2013067" cy="6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56550D-2CF1-4C68-A6F0-8D5C84D4A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19" y="258302"/>
            <a:ext cx="1634553" cy="459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41A8F1-92DF-429A-82CE-5AF35B26E0A5}"/>
              </a:ext>
            </a:extLst>
          </p:cNvPr>
          <p:cNvSpPr txBox="1"/>
          <p:nvPr/>
        </p:nvSpPr>
        <p:spPr>
          <a:xfrm>
            <a:off x="2155703" y="2811152"/>
            <a:ext cx="7880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ln w="25400" cmpd="sng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HTML BASICS</a:t>
            </a:r>
            <a:endParaRPr lang="en-IN" sz="7500" b="1" dirty="0">
              <a:ln w="25400" cmpd="sng">
                <a:solidFill>
                  <a:srgbClr val="C748B0"/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1602328" y="412394"/>
            <a:ext cx="898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Division tag &lt;div&gt; 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6" y="1471613"/>
            <a:ext cx="4019550" cy="18002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/>
          <a:stretch/>
        </p:blipFill>
        <p:spPr bwMode="auto">
          <a:xfrm>
            <a:off x="6196013" y="1466851"/>
            <a:ext cx="5043487" cy="3857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6486" y="3697753"/>
            <a:ext cx="440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dirty="0" smtClean="0">
                <a:solidFill>
                  <a:schemeClr val="bg1"/>
                </a:solidFill>
              </a:rPr>
              <a:t>Groups content  for easy styling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487" y="4409716"/>
            <a:ext cx="44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dirty="0" smtClean="0">
                <a:solidFill>
                  <a:srgbClr val="FFC000"/>
                </a:solidFill>
              </a:rPr>
              <a:t>Note:</a:t>
            </a:r>
          </a:p>
          <a:p>
            <a:pPr fontAlgn="base"/>
            <a:r>
              <a:rPr lang="en-IN" sz="2400" dirty="0" smtClean="0">
                <a:solidFill>
                  <a:srgbClr val="C748B0"/>
                </a:solidFill>
              </a:rPr>
              <a:t>It should be used when no other </a:t>
            </a:r>
          </a:p>
          <a:p>
            <a:pPr fontAlgn="base"/>
            <a:r>
              <a:rPr lang="en-IN" sz="2400" dirty="0" smtClean="0">
                <a:solidFill>
                  <a:srgbClr val="C748B0"/>
                </a:solidFill>
              </a:rPr>
              <a:t>Semantic elements are used.</a:t>
            </a:r>
            <a:endParaRPr lang="en-US" sz="2400" dirty="0" smtClean="0">
              <a:solidFill>
                <a:srgbClr val="C748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599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743200" y="310438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Form Elements 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6" y="1557338"/>
            <a:ext cx="5457825" cy="4448175"/>
          </a:xfrm>
          <a:prstGeom prst="rect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690181" y="1557338"/>
            <a:ext cx="1529269" cy="95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3388" y="137267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&lt;label&gt;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5286375" y="2514600"/>
            <a:ext cx="38671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53522" y="2329934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&lt;input type=“text”&gt;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86375" y="3257550"/>
            <a:ext cx="3867147" cy="19050"/>
          </a:xfrm>
          <a:prstGeom prst="straightConnector1">
            <a:avLst/>
          </a:prstGeom>
          <a:ln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315450" y="3108881"/>
            <a:ext cx="118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dirty="0">
                <a:solidFill>
                  <a:srgbClr val="C748B0"/>
                </a:solidFill>
              </a:rPr>
              <a:t>&lt;textarea&gt;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5250" y="4581525"/>
            <a:ext cx="5248274" cy="184666"/>
          </a:xfrm>
          <a:prstGeom prst="straightConnector1">
            <a:avLst/>
          </a:prstGeom>
          <a:ln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32621" y="4581525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&lt;input type=“checkbox”&gt;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447925" y="5314950"/>
            <a:ext cx="7715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9663" y="5130284"/>
            <a:ext cx="105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&lt;button&gt;</a:t>
            </a:r>
            <a:endParaRPr lang="en-IN" dirty="0">
              <a:solidFill>
                <a:srgbClr val="C748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85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171628"/>
            </a:gs>
            <a:gs pos="100000">
              <a:srgbClr val="101324"/>
            </a:gs>
            <a:gs pos="0">
              <a:srgbClr val="301F3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4BC9F99-2703-41C1-BDCF-209EBC42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8" y="258302"/>
            <a:ext cx="2013067" cy="6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56550D-2CF1-4C68-A6F0-8D5C84D4A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19" y="258302"/>
            <a:ext cx="1634553" cy="459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41A8F1-92DF-429A-82CE-5AF35B26E0A5}"/>
              </a:ext>
            </a:extLst>
          </p:cNvPr>
          <p:cNvSpPr txBox="1"/>
          <p:nvPr/>
        </p:nvSpPr>
        <p:spPr>
          <a:xfrm>
            <a:off x="2155703" y="2729551"/>
            <a:ext cx="7880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ln w="25400" cmpd="sng">
                  <a:solidFill>
                    <a:schemeClr val="bg1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Let’s Learn </a:t>
            </a:r>
            <a:r>
              <a:rPr lang="en-GB" sz="7500" b="1" dirty="0">
                <a:ln w="25400" cmpd="sng">
                  <a:solidFill>
                    <a:srgbClr val="C748B0"/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en-IN" sz="7500" b="1" dirty="0">
              <a:ln w="25400" cmpd="sng">
                <a:solidFill>
                  <a:srgbClr val="C748B0"/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424112" y="412394"/>
            <a:ext cx="734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What is HTML?</a:t>
            </a:r>
            <a:endParaRPr lang="en-IN" sz="4000" b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4856" y="1564242"/>
            <a:ext cx="624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4000" dirty="0" smtClean="0">
                <a:solidFill>
                  <a:srgbClr val="FFC000"/>
                </a:solidFill>
              </a:rPr>
              <a:t>Hyper Text Markup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204" y="3994486"/>
            <a:ext cx="604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748B0"/>
                </a:solidFill>
              </a:rPr>
              <a:t>Tells </a:t>
            </a:r>
            <a:r>
              <a:rPr lang="en-US" sz="2400" dirty="0">
                <a:solidFill>
                  <a:srgbClr val="C748B0"/>
                </a:solidFill>
              </a:rPr>
              <a:t>the browser how to display the content</a:t>
            </a:r>
            <a:endParaRPr lang="en-US" sz="2400" dirty="0" smtClean="0">
              <a:solidFill>
                <a:srgbClr val="C748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204" y="2967335"/>
            <a:ext cx="529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>
                <a:solidFill>
                  <a:srgbClr val="C748B0"/>
                </a:solidFill>
              </a:rPr>
              <a:t>D</a:t>
            </a:r>
            <a:r>
              <a:rPr lang="en-US" sz="2400" dirty="0" smtClean="0">
                <a:solidFill>
                  <a:srgbClr val="C748B0"/>
                </a:solidFill>
              </a:rPr>
              <a:t>escribes </a:t>
            </a:r>
            <a:r>
              <a:rPr lang="en-US" sz="2400" dirty="0">
                <a:solidFill>
                  <a:srgbClr val="C748B0"/>
                </a:solidFill>
              </a:rPr>
              <a:t>the structure of a Web page</a:t>
            </a:r>
            <a:endParaRPr lang="en-US" sz="2400" dirty="0" smtClean="0">
              <a:solidFill>
                <a:srgbClr val="C748B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2" y="2367378"/>
            <a:ext cx="263525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3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514675" y="378479"/>
            <a:ext cx="708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Anatomy of a tag</a:t>
            </a:r>
            <a:endParaRPr lang="en-IN" sz="4000" b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621" y="2075491"/>
            <a:ext cx="7868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4800" u="sng" dirty="0" smtClean="0">
                <a:solidFill>
                  <a:srgbClr val="FFC000"/>
                </a:solidFill>
              </a:rPr>
              <a:t>&lt;p&gt;</a:t>
            </a:r>
            <a:r>
              <a:rPr lang="en-US" sz="4800" dirty="0" smtClean="0">
                <a:solidFill>
                  <a:srgbClr val="C748B0"/>
                </a:solidFill>
              </a:rPr>
              <a:t>This is a paragraph tag</a:t>
            </a:r>
            <a:r>
              <a:rPr lang="en-US" sz="4800" u="sng" dirty="0" smtClean="0">
                <a:solidFill>
                  <a:srgbClr val="FFC000"/>
                </a:solidFill>
              </a:rPr>
              <a:t>&lt;/p&gt;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75644" y="2768856"/>
            <a:ext cx="429433" cy="92684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9153525" y="2768856"/>
            <a:ext cx="747674" cy="95172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4025" y="3720584"/>
            <a:ext cx="16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Starting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3526" y="3720583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Ending tag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96000" y="2915423"/>
            <a:ext cx="0" cy="10396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9923" y="3951416"/>
            <a:ext cx="11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86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3773701" y="401801"/>
            <a:ext cx="410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Boilerplate code</a:t>
            </a:r>
            <a:endParaRPr lang="en-IN" sz="4000" b="1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304925"/>
            <a:ext cx="5648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857500" y="1695450"/>
            <a:ext cx="442912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5709" y="1511855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HTML5 document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1762125" y="2346366"/>
            <a:ext cx="5679784" cy="14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1909" y="2161700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Root of document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81225" y="2747963"/>
            <a:ext cx="5260684" cy="10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41909" y="2563297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Contains meta info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68219" y="3190877"/>
            <a:ext cx="1773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2770" y="3006211"/>
            <a:ext cx="18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Title of web page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12086" y="3719513"/>
            <a:ext cx="5260684" cy="10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72770" y="3534847"/>
            <a:ext cx="21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Contains all elements</a:t>
            </a:r>
            <a:endParaRPr lang="en-IN" dirty="0">
              <a:solidFill>
                <a:srgbClr val="C748B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42428" y="4172432"/>
            <a:ext cx="2748997" cy="16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3860" y="400788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748B0"/>
                </a:solidFill>
              </a:rPr>
              <a:t>Heading tag</a:t>
            </a:r>
            <a:endParaRPr lang="en-IN" dirty="0">
              <a:solidFill>
                <a:srgbClr val="C748B0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22" y="1843087"/>
            <a:ext cx="47815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1412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7" grpId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740238" y="412394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Heading tag &lt;h1&gt; - &lt;h6&gt;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r="1381"/>
          <a:stretch/>
        </p:blipFill>
        <p:spPr bwMode="auto">
          <a:xfrm>
            <a:off x="6840751" y="1819746"/>
            <a:ext cx="4265399" cy="336185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6" y="1838325"/>
            <a:ext cx="3857625" cy="3343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64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743200" y="412394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Paragraph tag &lt;p&gt;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188"/>
            <a:ext cx="3067050" cy="10382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41" y="1500188"/>
            <a:ext cx="5153025" cy="1609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743199" y="3393719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Anchor tag &lt;a&gt;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5338"/>
            <a:ext cx="5143500" cy="10763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40" y="4229100"/>
            <a:ext cx="5153025" cy="1600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75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447925" y="412394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Image tag &lt;img&gt;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/>
          <a:stretch/>
        </p:blipFill>
        <p:spPr bwMode="auto">
          <a:xfrm>
            <a:off x="6972300" y="1747836"/>
            <a:ext cx="4431215" cy="33584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" y="1738311"/>
            <a:ext cx="6076950" cy="1323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8812" y="3450193"/>
            <a:ext cx="452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sz="2400" dirty="0">
                <a:solidFill>
                  <a:srgbClr val="FFC000"/>
                </a:solidFill>
              </a:rPr>
              <a:t>&lt;</a:t>
            </a:r>
            <a:r>
              <a:rPr lang="en-IN" sz="2400" dirty="0">
                <a:solidFill>
                  <a:srgbClr val="8A52E7"/>
                </a:solidFill>
              </a:rPr>
              <a:t>img</a:t>
            </a:r>
            <a:r>
              <a:rPr lang="en-IN" sz="2400" dirty="0">
                <a:solidFill>
                  <a:srgbClr val="FFC000"/>
                </a:solidFill>
              </a:rPr>
              <a:t> </a:t>
            </a:r>
            <a:r>
              <a:rPr lang="en-IN" sz="2400" dirty="0">
                <a:solidFill>
                  <a:srgbClr val="FF0000"/>
                </a:solidFill>
              </a:rPr>
              <a:t>src</a:t>
            </a:r>
            <a:r>
              <a:rPr lang="en-IN" sz="2400" dirty="0">
                <a:solidFill>
                  <a:srgbClr val="FFC000"/>
                </a:solidFill>
              </a:rPr>
              <a:t>="</a:t>
            </a:r>
            <a:r>
              <a:rPr lang="en-IN" sz="2400" i="1" dirty="0">
                <a:solidFill>
                  <a:srgbClr val="FFC000"/>
                </a:solidFill>
              </a:rPr>
              <a:t>url</a:t>
            </a:r>
            <a:r>
              <a:rPr lang="en-IN" sz="2400" dirty="0">
                <a:solidFill>
                  <a:srgbClr val="FFC000"/>
                </a:solidFill>
              </a:rPr>
              <a:t>" </a:t>
            </a:r>
            <a:r>
              <a:rPr lang="en-IN" sz="2400" dirty="0">
                <a:solidFill>
                  <a:srgbClr val="FF0000"/>
                </a:solidFill>
              </a:rPr>
              <a:t>alt</a:t>
            </a:r>
            <a:r>
              <a:rPr lang="en-IN" sz="2400" dirty="0">
                <a:solidFill>
                  <a:srgbClr val="FFC000"/>
                </a:solidFill>
              </a:rPr>
              <a:t>="</a:t>
            </a:r>
            <a:r>
              <a:rPr lang="en-IN" sz="2400" i="1" dirty="0">
                <a:solidFill>
                  <a:srgbClr val="FFC000"/>
                </a:solidFill>
              </a:rPr>
              <a:t>alternatetext</a:t>
            </a:r>
            <a:r>
              <a:rPr lang="en-IN" sz="2400" dirty="0">
                <a:solidFill>
                  <a:srgbClr val="FFC000"/>
                </a:solidFill>
              </a:rPr>
              <a:t>"&gt;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2" y="4202667"/>
            <a:ext cx="402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C748B0"/>
                </a:solidFill>
              </a:rPr>
              <a:t>Embed image in a web page</a:t>
            </a:r>
            <a:endParaRPr lang="en-US" sz="2400" dirty="0" smtClean="0">
              <a:solidFill>
                <a:srgbClr val="C748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12" y="4897903"/>
            <a:ext cx="4322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C748B0"/>
                </a:solidFill>
              </a:rPr>
              <a:t>Only attributes , no closing tag</a:t>
            </a:r>
            <a:endParaRPr lang="en-US" sz="2400" dirty="0" smtClean="0">
              <a:solidFill>
                <a:srgbClr val="C748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37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447925" y="412394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HTML Lists &lt;ul&gt; and &lt;ol&gt;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71613"/>
            <a:ext cx="3390900" cy="3724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1471613"/>
            <a:ext cx="5114925" cy="3724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98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2303127-E47B-4DD5-A21C-6C855A24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66" y="6234545"/>
            <a:ext cx="286501" cy="3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70D01F-37B5-47E0-94A3-2B9F3C6FC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" y="6164207"/>
            <a:ext cx="1241369" cy="34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43975" y="2673787"/>
            <a:ext cx="1895475" cy="246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229350" y="5313166"/>
            <a:ext cx="4610100" cy="511254"/>
          </a:xfrm>
          <a:prstGeom prst="rect">
            <a:avLst/>
          </a:prstGeom>
          <a:solidFill>
            <a:srgbClr val="8A52E7"/>
          </a:solidFill>
          <a:ln>
            <a:solidFill>
              <a:srgbClr val="8A52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9C895C-A2DC-4DCC-81E3-194BB3EC7FBB}"/>
              </a:ext>
            </a:extLst>
          </p:cNvPr>
          <p:cNvSpPr txBox="1"/>
          <p:nvPr/>
        </p:nvSpPr>
        <p:spPr>
          <a:xfrm>
            <a:off x="2743200" y="317144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8A52E7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Semantic Elements </a:t>
            </a:r>
            <a:endParaRPr lang="en-IN" sz="4000" b="1" dirty="0">
              <a:solidFill>
                <a:srgbClr val="8A52E7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0174" y="1889641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C748B0"/>
                </a:solidFill>
              </a:rPr>
              <a:t>&lt;</a:t>
            </a:r>
            <a:r>
              <a:rPr lang="en-IN" dirty="0" smtClean="0">
                <a:solidFill>
                  <a:srgbClr val="C748B0"/>
                </a:solidFill>
              </a:rPr>
              <a:t>header&gt;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0175" y="2382203"/>
            <a:ext cx="19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C748B0"/>
                </a:solidFill>
              </a:rPr>
              <a:t>&lt;nav&gt;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174" y="289869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C748B0"/>
                </a:solidFill>
              </a:rPr>
              <a:t>&lt;section&gt;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1394" y="3404116"/>
            <a:ext cx="19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C748B0"/>
                </a:solidFill>
              </a:rPr>
              <a:t>&lt;article&gt;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1395" y="3947041"/>
            <a:ext cx="19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C748B0"/>
                </a:solidFill>
              </a:rPr>
              <a:t>&lt;aside&gt;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4300" y="3723977"/>
            <a:ext cx="906017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&lt;aside&gt;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29350" y="1375291"/>
            <a:ext cx="4610100" cy="514350"/>
          </a:xfrm>
          <a:prstGeom prst="rect">
            <a:avLst/>
          </a:prstGeom>
          <a:solidFill>
            <a:srgbClr val="8A52E7"/>
          </a:solidFill>
          <a:ln>
            <a:solidFill>
              <a:srgbClr val="8A52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229350" y="2055616"/>
            <a:ext cx="4610100" cy="511254"/>
          </a:xfrm>
          <a:prstGeom prst="rect">
            <a:avLst/>
          </a:prstGeom>
          <a:solidFill>
            <a:srgbClr val="8A52E7"/>
          </a:solidFill>
          <a:ln>
            <a:solidFill>
              <a:srgbClr val="8A52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9350" y="2676525"/>
            <a:ext cx="2562225" cy="1096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29350" y="3922157"/>
            <a:ext cx="2562225" cy="122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418767" y="4436506"/>
            <a:ext cx="19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C748B0"/>
                </a:solidFill>
              </a:rPr>
              <a:t>&lt;footer&gt;</a:t>
            </a:r>
            <a:endParaRPr lang="en-IN" dirty="0">
              <a:solidFill>
                <a:srgbClr val="C748B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6038" y="1438275"/>
            <a:ext cx="1080745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&lt;header&gt;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8998" y="2126577"/>
            <a:ext cx="748282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&lt;nav&gt;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3050" y="3040320"/>
            <a:ext cx="1091966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&lt;section&gt;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1621" y="4348162"/>
            <a:ext cx="1002197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&lt;article&gt;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6038" y="5384127"/>
            <a:ext cx="994824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&lt;footer&gt;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32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197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sudarsan _24</dc:creator>
  <cp:lastModifiedBy>HP</cp:lastModifiedBy>
  <cp:revision>19</cp:revision>
  <dcterms:created xsi:type="dcterms:W3CDTF">2022-04-22T13:02:25Z</dcterms:created>
  <dcterms:modified xsi:type="dcterms:W3CDTF">2022-04-30T16:36:56Z</dcterms:modified>
</cp:coreProperties>
</file>