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62" r:id="rId4"/>
    <p:sldId id="258" r:id="rId5"/>
    <p:sldId id="259" r:id="rId6"/>
    <p:sldId id="260" r:id="rId7"/>
    <p:sldId id="270"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4" r:id="rId26"/>
    <p:sldId id="283" r:id="rId27"/>
    <p:sldId id="282"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5/25/2021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b="1" dirty="0" smtClean="0"/>
              <a:t>The Battle of </a:t>
            </a:r>
            <a:r>
              <a:rPr lang="en-US" sz="8000" b="1" dirty="0" err="1" smtClean="0"/>
              <a:t>Neighbourhoods</a:t>
            </a:r>
            <a:endParaRPr lang="en-IN" sz="8000" b="1" dirty="0"/>
          </a:p>
        </p:txBody>
      </p:sp>
    </p:spTree>
    <p:extLst>
      <p:ext uri="{BB962C8B-B14F-4D97-AF65-F5344CB8AC3E}">
        <p14:creationId xmlns:p14="http://schemas.microsoft.com/office/powerpoint/2010/main" val="406736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1"/>
            <a:ext cx="8077199" cy="990599"/>
          </a:xfrm>
        </p:spPr>
        <p:txBody>
          <a:bodyPr>
            <a:normAutofit fontScale="92500" lnSpcReduction="20000"/>
          </a:bodyPr>
          <a:lstStyle/>
          <a:p>
            <a:pPr marL="0" indent="0">
              <a:buNone/>
            </a:pPr>
            <a:r>
              <a:rPr lang="en-IN" dirty="0"/>
              <a:t>In this section, we </a:t>
            </a:r>
            <a:r>
              <a:rPr lang="en-IN" dirty="0" smtClean="0"/>
              <a:t>explore </a:t>
            </a:r>
            <a:r>
              <a:rPr lang="en-IN" dirty="0"/>
              <a:t>various localities of Mumbai City and group them according to various characteristics</a:t>
            </a:r>
          </a:p>
          <a:p>
            <a:pPr marL="0" indent="0">
              <a:buNone/>
            </a:pPr>
            <a:r>
              <a:rPr lang="en-IN" b="1" dirty="0" smtClean="0"/>
              <a:t>Localities </a:t>
            </a:r>
            <a:r>
              <a:rPr lang="en-IN" b="1" dirty="0"/>
              <a:t>with highest-rated restaurants in Mumbai:</a:t>
            </a:r>
          </a:p>
          <a:p>
            <a:endParaRPr lang="en-IN" dirty="0"/>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533400" y="3276600"/>
            <a:ext cx="7772400" cy="3352800"/>
          </a:xfrm>
          <a:prstGeom prst="rect">
            <a:avLst/>
          </a:prstGeom>
        </p:spPr>
      </p:pic>
    </p:spTree>
    <p:extLst>
      <p:ext uri="{BB962C8B-B14F-4D97-AF65-F5344CB8AC3E}">
        <p14:creationId xmlns:p14="http://schemas.microsoft.com/office/powerpoint/2010/main" val="163272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533" y="2362200"/>
            <a:ext cx="7408333" cy="601133"/>
          </a:xfrm>
        </p:spPr>
        <p:txBody>
          <a:bodyPr/>
          <a:lstStyle/>
          <a:p>
            <a:pPr marL="0" indent="0">
              <a:buNone/>
            </a:pPr>
            <a:r>
              <a:rPr lang="en-IN" b="1" dirty="0"/>
              <a:t>Localities with highest-rated restaurants in Mumbai:</a:t>
            </a:r>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914400" y="3124200"/>
            <a:ext cx="7086600" cy="3352800"/>
          </a:xfrm>
          <a:prstGeom prst="rect">
            <a:avLst/>
          </a:prstGeom>
        </p:spPr>
      </p:pic>
    </p:spTree>
    <p:extLst>
      <p:ext uri="{BB962C8B-B14F-4D97-AF65-F5344CB8AC3E}">
        <p14:creationId xmlns:p14="http://schemas.microsoft.com/office/powerpoint/2010/main" val="21910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86000"/>
            <a:ext cx="8001000" cy="1371599"/>
          </a:xfrm>
        </p:spPr>
        <p:txBody>
          <a:bodyPr>
            <a:normAutofit fontScale="92500"/>
          </a:bodyPr>
          <a:lstStyle/>
          <a:p>
            <a:pPr marL="0" indent="0">
              <a:buNone/>
            </a:pPr>
            <a:r>
              <a:rPr lang="en-IN" dirty="0"/>
              <a:t>Localities best suited for foodies who prefer eating out frequently:</a:t>
            </a:r>
          </a:p>
          <a:p>
            <a:pPr marL="0" indent="0">
              <a:buNone/>
            </a:pPr>
            <a:r>
              <a:rPr lang="en-IN" b="1" dirty="0"/>
              <a:t>Top Localities with the highest number of restaurants in Mumbai:</a:t>
            </a:r>
          </a:p>
          <a:p>
            <a:endParaRPr lang="en-IN" dirty="0"/>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838200" y="3200400"/>
            <a:ext cx="7162800" cy="3657600"/>
          </a:xfrm>
          <a:prstGeom prst="rect">
            <a:avLst/>
          </a:prstGeom>
        </p:spPr>
      </p:pic>
    </p:spTree>
    <p:extLst>
      <p:ext uri="{BB962C8B-B14F-4D97-AF65-F5344CB8AC3E}">
        <p14:creationId xmlns:p14="http://schemas.microsoft.com/office/powerpoint/2010/main" val="322174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01100"/>
            <a:ext cx="8153400" cy="990600"/>
          </a:xfrm>
        </p:spPr>
        <p:txBody>
          <a:bodyPr/>
          <a:lstStyle/>
          <a:p>
            <a:pPr marL="0" indent="0">
              <a:buNone/>
            </a:pPr>
            <a:r>
              <a:rPr lang="en-IN" b="1" dirty="0"/>
              <a:t>Top Localities with the lowest number of restaurants in Mumbai:</a:t>
            </a:r>
          </a:p>
          <a:p>
            <a:endParaRPr lang="en-IN" dirty="0"/>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609600" y="2971801"/>
            <a:ext cx="7696200" cy="3886200"/>
          </a:xfrm>
          <a:prstGeom prst="rect">
            <a:avLst/>
          </a:prstGeom>
        </p:spPr>
      </p:pic>
    </p:spTree>
    <p:extLst>
      <p:ext uri="{BB962C8B-B14F-4D97-AF65-F5344CB8AC3E}">
        <p14:creationId xmlns:p14="http://schemas.microsoft.com/office/powerpoint/2010/main" val="137186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9233" y="1981200"/>
            <a:ext cx="7437967" cy="1143001"/>
          </a:xfrm>
        </p:spPr>
        <p:txBody>
          <a:bodyPr>
            <a:normAutofit fontScale="92500" lnSpcReduction="10000"/>
          </a:bodyPr>
          <a:lstStyle/>
          <a:p>
            <a:pPr marL="0" indent="0">
              <a:buNone/>
            </a:pPr>
            <a:r>
              <a:rPr lang="en-IN" dirty="0"/>
              <a:t>Best places for Italian cuisine in Mumbai</a:t>
            </a:r>
            <a:r>
              <a:rPr lang="en-IN" dirty="0" smtClean="0"/>
              <a:t>:</a:t>
            </a:r>
          </a:p>
          <a:p>
            <a:pPr marL="0" indent="0">
              <a:buNone/>
            </a:pPr>
            <a:r>
              <a:rPr lang="en-IN" b="1" dirty="0"/>
              <a:t>Localities with the Highest Number of Restaurants Serving Italian Cuisine in Mumbai:</a:t>
            </a:r>
          </a:p>
          <a:p>
            <a:endParaRPr lang="en-IN" dirty="0"/>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685800" y="3200400"/>
            <a:ext cx="7391400" cy="3581400"/>
          </a:xfrm>
          <a:prstGeom prst="rect">
            <a:avLst/>
          </a:prstGeom>
        </p:spPr>
      </p:pic>
    </p:spTree>
    <p:extLst>
      <p:ext uri="{BB962C8B-B14F-4D97-AF65-F5344CB8AC3E}">
        <p14:creationId xmlns:p14="http://schemas.microsoft.com/office/powerpoint/2010/main" val="52611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633" y="2133600"/>
            <a:ext cx="7408333" cy="829733"/>
          </a:xfrm>
        </p:spPr>
        <p:txBody>
          <a:bodyPr/>
          <a:lstStyle/>
          <a:p>
            <a:pPr marL="0" indent="0">
              <a:buNone/>
            </a:pPr>
            <a:r>
              <a:rPr lang="en-IN" b="1" dirty="0"/>
              <a:t>Localities with the Highest-Rated Restaurants Serving Italian Cuisine in Mumbai:</a:t>
            </a:r>
          </a:p>
          <a:p>
            <a:endParaRPr lang="en-IN" dirty="0"/>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914400" y="3048000"/>
            <a:ext cx="7162800" cy="3649345"/>
          </a:xfrm>
          <a:prstGeom prst="rect">
            <a:avLst/>
          </a:prstGeom>
        </p:spPr>
      </p:pic>
    </p:spTree>
    <p:extLst>
      <p:ext uri="{BB962C8B-B14F-4D97-AF65-F5344CB8AC3E}">
        <p14:creationId xmlns:p14="http://schemas.microsoft.com/office/powerpoint/2010/main" val="331653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677333"/>
          </a:xfrm>
        </p:spPr>
        <p:txBody>
          <a:bodyPr/>
          <a:lstStyle/>
          <a:p>
            <a:pPr marL="0" indent="0">
              <a:buNone/>
            </a:pPr>
            <a:r>
              <a:rPr lang="en-IN" dirty="0" smtClean="0"/>
              <a:t>Group the </a:t>
            </a:r>
            <a:r>
              <a:rPr lang="en-IN" dirty="0"/>
              <a:t>data according to locality</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stretch>
            <a:fillRect/>
          </a:stretch>
        </p:blipFill>
        <p:spPr>
          <a:xfrm>
            <a:off x="1143000" y="3352800"/>
            <a:ext cx="6629400" cy="2667000"/>
          </a:xfrm>
          <a:prstGeom prst="rect">
            <a:avLst/>
          </a:prstGeom>
        </p:spPr>
      </p:pic>
    </p:spTree>
    <p:extLst>
      <p:ext uri="{BB962C8B-B14F-4D97-AF65-F5344CB8AC3E}">
        <p14:creationId xmlns:p14="http://schemas.microsoft.com/office/powerpoint/2010/main" val="2473613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1267" y="2514600"/>
            <a:ext cx="7408333" cy="905933"/>
          </a:xfrm>
        </p:spPr>
        <p:txBody>
          <a:bodyPr/>
          <a:lstStyle/>
          <a:p>
            <a:pPr marL="0" indent="0">
              <a:buNone/>
            </a:pPr>
            <a:r>
              <a:rPr lang="en-IN" dirty="0"/>
              <a:t>Using Foursquare API and credentials, </a:t>
            </a:r>
            <a:r>
              <a:rPr lang="en-IN" dirty="0" smtClean="0"/>
              <a:t> </a:t>
            </a:r>
            <a:r>
              <a:rPr lang="en-IN" dirty="0"/>
              <a:t>get venues from each of the Mumbai localities: </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3581400"/>
            <a:ext cx="7315200" cy="2743200"/>
          </a:xfrm>
          <a:prstGeom prst="rect">
            <a:avLst/>
          </a:prstGeom>
        </p:spPr>
      </p:pic>
    </p:spTree>
    <p:extLst>
      <p:ext uri="{BB962C8B-B14F-4D97-AF65-F5344CB8AC3E}">
        <p14:creationId xmlns:p14="http://schemas.microsoft.com/office/powerpoint/2010/main" val="75444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5433" y="2133600"/>
            <a:ext cx="7408333" cy="524933"/>
          </a:xfrm>
        </p:spPr>
        <p:txBody>
          <a:bodyPr/>
          <a:lstStyle/>
          <a:p>
            <a:pPr marL="0" indent="0">
              <a:buNone/>
            </a:pPr>
            <a:r>
              <a:rPr lang="en-IN" dirty="0"/>
              <a:t>G</a:t>
            </a:r>
            <a:r>
              <a:rPr lang="en-IN" dirty="0" smtClean="0"/>
              <a:t>roup </a:t>
            </a:r>
            <a:r>
              <a:rPr lang="en-IN" dirty="0"/>
              <a:t>different venues by localities</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stretch>
            <a:fillRect/>
          </a:stretch>
        </p:blipFill>
        <p:spPr>
          <a:xfrm>
            <a:off x="838200" y="2819400"/>
            <a:ext cx="7010400" cy="3733800"/>
          </a:xfrm>
          <a:prstGeom prst="rect">
            <a:avLst/>
          </a:prstGeom>
        </p:spPr>
      </p:pic>
    </p:spTree>
    <p:extLst>
      <p:ext uri="{BB962C8B-B14F-4D97-AF65-F5344CB8AC3E}">
        <p14:creationId xmlns:p14="http://schemas.microsoft.com/office/powerpoint/2010/main" val="201207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0485" y="1828800"/>
            <a:ext cx="7408333" cy="829733"/>
          </a:xfrm>
        </p:spPr>
        <p:txBody>
          <a:bodyPr/>
          <a:lstStyle/>
          <a:p>
            <a:pPr marL="0" indent="0">
              <a:buNone/>
            </a:pPr>
            <a:r>
              <a:rPr lang="en-IN" dirty="0" smtClean="0"/>
              <a:t>Create new </a:t>
            </a:r>
            <a:r>
              <a:rPr lang="en-IN" dirty="0" err="1"/>
              <a:t>DataFrame</a:t>
            </a:r>
            <a:r>
              <a:rPr lang="en-IN" dirty="0"/>
              <a:t> and display the top 10 venues for each Locality:</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2667000"/>
            <a:ext cx="7696200" cy="3886200"/>
          </a:xfrm>
          <a:prstGeom prst="rect">
            <a:avLst/>
          </a:prstGeom>
        </p:spPr>
      </p:pic>
    </p:spTree>
    <p:extLst>
      <p:ext uri="{BB962C8B-B14F-4D97-AF65-F5344CB8AC3E}">
        <p14:creationId xmlns:p14="http://schemas.microsoft.com/office/powerpoint/2010/main" val="114563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67200" y="1690255"/>
            <a:ext cx="4613275" cy="5029200"/>
          </a:xfrm>
        </p:spPr>
        <p:txBody>
          <a:bodyPr>
            <a:normAutofit fontScale="70000" lnSpcReduction="20000"/>
          </a:bodyPr>
          <a:lstStyle/>
          <a:p>
            <a:pPr marL="114300" indent="0">
              <a:buNone/>
            </a:pPr>
            <a:r>
              <a:rPr lang="en-IN" sz="2600" dirty="0"/>
              <a:t>Mumbai is the capital city of the Indian state of Maharashtra. It is the second-most populous city in the country after Delhi and the seventh-most populous city in the world with a population of roughly 20 million. It has the highest number of millionaires and billionaires among all cities in India and the eighth-highest number of billionaires of any city in the world. Mumbai is the financial, commercial, and the entertainment capital of India. It is also one of the world's top ten centres of commerce in terms of global financial flow. The city houses important financial institutions and the corporate headquarters of numerous Indian companies and multinational corporations. It is also home to some of India's premier scientific and nuclear institutes. The city is also home to Bollywood and Marathi cinema industries. Mumbai's business opportunities attract migrants from all over India.</a:t>
            </a:r>
          </a:p>
          <a:p>
            <a:endParaRPr lang="en-IN" dirty="0"/>
          </a:p>
        </p:txBody>
      </p:sp>
      <p:sp>
        <p:nvSpPr>
          <p:cNvPr id="2" name="Title 1"/>
          <p:cNvSpPr>
            <a:spLocks noGrp="1"/>
          </p:cNvSpPr>
          <p:nvPr>
            <p:ph type="title"/>
          </p:nvPr>
        </p:nvSpPr>
        <p:spPr/>
        <p:txBody>
          <a:bodyPr/>
          <a:lstStyle/>
          <a:p>
            <a:pPr algn="ctr"/>
            <a:r>
              <a:rPr lang="en-US" dirty="0" smtClean="0"/>
              <a:t>Introduction</a:t>
            </a:r>
            <a:endParaRPr lang="en-IN" dirty="0"/>
          </a:p>
        </p:txBody>
      </p:sp>
      <p:sp>
        <p:nvSpPr>
          <p:cNvPr id="4" name="TextBox 3"/>
          <p:cNvSpPr txBox="1"/>
          <p:nvPr/>
        </p:nvSpPr>
        <p:spPr>
          <a:xfrm>
            <a:off x="5867400" y="3048000"/>
            <a:ext cx="184731" cy="369332"/>
          </a:xfrm>
          <a:prstGeom prst="rect">
            <a:avLst/>
          </a:prstGeom>
          <a:noFill/>
        </p:spPr>
        <p:txBody>
          <a:bodyPr wrap="none" rtlCol="0">
            <a:spAutoFit/>
          </a:bodyPr>
          <a:lstStyle/>
          <a:p>
            <a:endParaRPr lang="en-IN" dirty="0"/>
          </a:p>
        </p:txBody>
      </p:sp>
      <p:sp>
        <p:nvSpPr>
          <p:cNvPr id="6" name="AutoShape 5" descr="New Year's Eve in Mumbai: Here are the rules you need to know - Cities Ne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4" y="1676400"/>
            <a:ext cx="380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30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2667" y="2286000"/>
            <a:ext cx="7408333" cy="601133"/>
          </a:xfrm>
        </p:spPr>
        <p:txBody>
          <a:bodyPr/>
          <a:lstStyle/>
          <a:p>
            <a:pPr marL="0" indent="0">
              <a:buNone/>
            </a:pPr>
            <a:r>
              <a:rPr lang="en-IN" dirty="0"/>
              <a:t>R</a:t>
            </a:r>
            <a:r>
              <a:rPr lang="en-IN" dirty="0" smtClean="0"/>
              <a:t>un </a:t>
            </a:r>
            <a:r>
              <a:rPr lang="en-IN" dirty="0"/>
              <a:t>k-means to cluster the Locality into 5 clusters:</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2971800"/>
            <a:ext cx="7315200" cy="3505200"/>
          </a:xfrm>
          <a:prstGeom prst="rect">
            <a:avLst/>
          </a:prstGeom>
        </p:spPr>
      </p:pic>
    </p:spTree>
    <p:extLst>
      <p:ext uri="{BB962C8B-B14F-4D97-AF65-F5344CB8AC3E}">
        <p14:creationId xmlns:p14="http://schemas.microsoft.com/office/powerpoint/2010/main" val="312587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133600"/>
            <a:ext cx="7408333" cy="601133"/>
          </a:xfrm>
        </p:spPr>
        <p:txBody>
          <a:bodyPr/>
          <a:lstStyle/>
          <a:p>
            <a:pPr marL="0" indent="0">
              <a:buNone/>
            </a:pPr>
            <a:r>
              <a:rPr lang="en-IN" dirty="0"/>
              <a:t>Create a Map with Marker labels</a:t>
            </a:r>
          </a:p>
        </p:txBody>
      </p:sp>
      <p:sp>
        <p:nvSpPr>
          <p:cNvPr id="3" name="Title 2"/>
          <p:cNvSpPr>
            <a:spLocks noGrp="1"/>
          </p:cNvSpPr>
          <p:nvPr>
            <p:ph type="title"/>
          </p:nvPr>
        </p:nvSpPr>
        <p:spPr/>
        <p:txBody>
          <a:bodyPr/>
          <a:lstStyle/>
          <a:p>
            <a:r>
              <a:rPr lang="en-IN" dirty="0"/>
              <a:t>Data Transformation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2819401"/>
            <a:ext cx="7467600" cy="3505200"/>
          </a:xfrm>
          <a:prstGeom prst="rect">
            <a:avLst/>
          </a:prstGeom>
        </p:spPr>
      </p:pic>
    </p:spTree>
    <p:extLst>
      <p:ext uri="{BB962C8B-B14F-4D97-AF65-F5344CB8AC3E}">
        <p14:creationId xmlns:p14="http://schemas.microsoft.com/office/powerpoint/2010/main" val="1760250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467" y="2971800"/>
            <a:ext cx="7408333" cy="677333"/>
          </a:xfrm>
        </p:spPr>
        <p:txBody>
          <a:bodyPr/>
          <a:lstStyle/>
          <a:p>
            <a:pPr marL="0" indent="0">
              <a:buNone/>
            </a:pPr>
            <a:r>
              <a:rPr lang="en-IN" b="1" dirty="0"/>
              <a:t>Cluster 1</a:t>
            </a:r>
            <a:endParaRPr lang="en-IN" dirty="0"/>
          </a:p>
        </p:txBody>
      </p:sp>
      <p:sp>
        <p:nvSpPr>
          <p:cNvPr id="3" name="Title 2"/>
          <p:cNvSpPr>
            <a:spLocks noGrp="1"/>
          </p:cNvSpPr>
          <p:nvPr>
            <p:ph type="title"/>
          </p:nvPr>
        </p:nvSpPr>
        <p:spPr/>
        <p:txBody>
          <a:bodyPr/>
          <a:lstStyle/>
          <a:p>
            <a:r>
              <a:rPr lang="en-US" dirty="0" smtClean="0"/>
              <a:t>Clusters</a:t>
            </a:r>
            <a:endParaRPr lang="en-IN" dirty="0"/>
          </a:p>
        </p:txBody>
      </p:sp>
      <p:pic>
        <p:nvPicPr>
          <p:cNvPr id="4" name="Picture 3"/>
          <p:cNvPicPr/>
          <p:nvPr/>
        </p:nvPicPr>
        <p:blipFill>
          <a:blip r:embed="rId2"/>
          <a:stretch>
            <a:fillRect/>
          </a:stretch>
        </p:blipFill>
        <p:spPr>
          <a:xfrm>
            <a:off x="1066800" y="4114800"/>
            <a:ext cx="7239000" cy="1438910"/>
          </a:xfrm>
          <a:prstGeom prst="rect">
            <a:avLst/>
          </a:prstGeom>
        </p:spPr>
      </p:pic>
    </p:spTree>
    <p:extLst>
      <p:ext uri="{BB962C8B-B14F-4D97-AF65-F5344CB8AC3E}">
        <p14:creationId xmlns:p14="http://schemas.microsoft.com/office/powerpoint/2010/main" val="1559586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6976533" cy="524933"/>
          </a:xfrm>
        </p:spPr>
        <p:txBody>
          <a:bodyPr/>
          <a:lstStyle/>
          <a:p>
            <a:pPr marL="0" indent="0">
              <a:buNone/>
            </a:pPr>
            <a:r>
              <a:rPr lang="en-IN" b="1" dirty="0"/>
              <a:t>Cluster </a:t>
            </a:r>
            <a:r>
              <a:rPr lang="en-IN" b="1" dirty="0" smtClean="0"/>
              <a:t>2</a:t>
            </a:r>
            <a:endParaRPr lang="en-IN" dirty="0"/>
          </a:p>
          <a:p>
            <a:endParaRPr lang="en-IN" dirty="0"/>
          </a:p>
        </p:txBody>
      </p:sp>
      <p:sp>
        <p:nvSpPr>
          <p:cNvPr id="3" name="Title 2"/>
          <p:cNvSpPr>
            <a:spLocks noGrp="1"/>
          </p:cNvSpPr>
          <p:nvPr>
            <p:ph type="title"/>
          </p:nvPr>
        </p:nvSpPr>
        <p:spPr/>
        <p:txBody>
          <a:bodyPr/>
          <a:lstStyle/>
          <a:p>
            <a:r>
              <a:rPr lang="en-US" dirty="0"/>
              <a:t>Clusters</a:t>
            </a:r>
            <a:endParaRPr lang="en-IN" dirty="0"/>
          </a:p>
        </p:txBody>
      </p:sp>
      <p:pic>
        <p:nvPicPr>
          <p:cNvPr id="4" name="Picture 3"/>
          <p:cNvPicPr/>
          <p:nvPr/>
        </p:nvPicPr>
        <p:blipFill>
          <a:blip r:embed="rId2"/>
          <a:stretch>
            <a:fillRect/>
          </a:stretch>
        </p:blipFill>
        <p:spPr>
          <a:xfrm>
            <a:off x="914400" y="3352800"/>
            <a:ext cx="7239000" cy="2743200"/>
          </a:xfrm>
          <a:prstGeom prst="rect">
            <a:avLst/>
          </a:prstGeom>
        </p:spPr>
      </p:pic>
    </p:spTree>
    <p:extLst>
      <p:ext uri="{BB962C8B-B14F-4D97-AF65-F5344CB8AC3E}">
        <p14:creationId xmlns:p14="http://schemas.microsoft.com/office/powerpoint/2010/main" val="207397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3612" y="2895600"/>
            <a:ext cx="7408333" cy="524933"/>
          </a:xfrm>
        </p:spPr>
        <p:txBody>
          <a:bodyPr/>
          <a:lstStyle/>
          <a:p>
            <a:pPr marL="0" indent="0">
              <a:buNone/>
            </a:pPr>
            <a:r>
              <a:rPr lang="en-IN" b="1" dirty="0"/>
              <a:t>Cluster 3</a:t>
            </a:r>
            <a:endParaRPr lang="en-IN" dirty="0"/>
          </a:p>
        </p:txBody>
      </p:sp>
      <p:sp>
        <p:nvSpPr>
          <p:cNvPr id="3" name="Title 2"/>
          <p:cNvSpPr>
            <a:spLocks noGrp="1"/>
          </p:cNvSpPr>
          <p:nvPr>
            <p:ph type="title"/>
          </p:nvPr>
        </p:nvSpPr>
        <p:spPr/>
        <p:txBody>
          <a:bodyPr/>
          <a:lstStyle/>
          <a:p>
            <a:r>
              <a:rPr lang="en-US" dirty="0"/>
              <a:t>Clusters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90600" y="3886200"/>
            <a:ext cx="7315200" cy="1447800"/>
          </a:xfrm>
          <a:prstGeom prst="rect">
            <a:avLst/>
          </a:prstGeom>
        </p:spPr>
      </p:pic>
    </p:spTree>
    <p:extLst>
      <p:ext uri="{BB962C8B-B14F-4D97-AF65-F5344CB8AC3E}">
        <p14:creationId xmlns:p14="http://schemas.microsoft.com/office/powerpoint/2010/main" val="89881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438400"/>
            <a:ext cx="7408333" cy="601133"/>
          </a:xfrm>
        </p:spPr>
        <p:txBody>
          <a:bodyPr/>
          <a:lstStyle/>
          <a:p>
            <a:pPr marL="0" indent="0">
              <a:buNone/>
            </a:pPr>
            <a:r>
              <a:rPr lang="en-IN" b="1" dirty="0"/>
              <a:t>Cluster 4:</a:t>
            </a:r>
            <a:endParaRPr lang="en-IN" dirty="0"/>
          </a:p>
        </p:txBody>
      </p:sp>
      <p:sp>
        <p:nvSpPr>
          <p:cNvPr id="3" name="Title 2"/>
          <p:cNvSpPr>
            <a:spLocks noGrp="1"/>
          </p:cNvSpPr>
          <p:nvPr>
            <p:ph type="title"/>
          </p:nvPr>
        </p:nvSpPr>
        <p:spPr/>
        <p:txBody>
          <a:bodyPr/>
          <a:lstStyle/>
          <a:p>
            <a:r>
              <a:rPr lang="en-US" dirty="0"/>
              <a:t>Clusters</a:t>
            </a:r>
            <a:endParaRPr lang="en-IN" dirty="0"/>
          </a:p>
        </p:txBody>
      </p:sp>
      <p:pic>
        <p:nvPicPr>
          <p:cNvPr id="4" name="Picture 3"/>
          <p:cNvPicPr/>
          <p:nvPr/>
        </p:nvPicPr>
        <p:blipFill>
          <a:blip r:embed="rId2"/>
          <a:stretch>
            <a:fillRect/>
          </a:stretch>
        </p:blipFill>
        <p:spPr>
          <a:xfrm>
            <a:off x="838200" y="3048000"/>
            <a:ext cx="7543800" cy="3428999"/>
          </a:xfrm>
          <a:prstGeom prst="rect">
            <a:avLst/>
          </a:prstGeom>
        </p:spPr>
      </p:pic>
    </p:spTree>
    <p:extLst>
      <p:ext uri="{BB962C8B-B14F-4D97-AF65-F5344CB8AC3E}">
        <p14:creationId xmlns:p14="http://schemas.microsoft.com/office/powerpoint/2010/main" val="841127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601133"/>
          </a:xfrm>
        </p:spPr>
        <p:txBody>
          <a:bodyPr/>
          <a:lstStyle/>
          <a:p>
            <a:pPr marL="0" indent="0">
              <a:buNone/>
            </a:pPr>
            <a:r>
              <a:rPr lang="en-IN" b="1" dirty="0"/>
              <a:t>Cluster 5</a:t>
            </a:r>
            <a:endParaRPr lang="en-IN" dirty="0"/>
          </a:p>
        </p:txBody>
      </p:sp>
      <p:sp>
        <p:nvSpPr>
          <p:cNvPr id="3" name="Title 2"/>
          <p:cNvSpPr>
            <a:spLocks noGrp="1"/>
          </p:cNvSpPr>
          <p:nvPr>
            <p:ph type="title"/>
          </p:nvPr>
        </p:nvSpPr>
        <p:spPr/>
        <p:txBody>
          <a:bodyPr/>
          <a:lstStyle/>
          <a:p>
            <a:r>
              <a:rPr lang="en-US" dirty="0"/>
              <a:t>Clusters</a:t>
            </a:r>
            <a:endParaRPr lang="en-IN" dirty="0"/>
          </a:p>
        </p:txBody>
      </p:sp>
      <p:pic>
        <p:nvPicPr>
          <p:cNvPr id="4" name="Picture 3"/>
          <p:cNvPicPr/>
          <p:nvPr/>
        </p:nvPicPr>
        <p:blipFill>
          <a:blip r:embed="rId2"/>
          <a:stretch>
            <a:fillRect/>
          </a:stretch>
        </p:blipFill>
        <p:spPr>
          <a:xfrm>
            <a:off x="914400" y="3746527"/>
            <a:ext cx="7543800" cy="1435073"/>
          </a:xfrm>
          <a:prstGeom prst="rect">
            <a:avLst/>
          </a:prstGeom>
        </p:spPr>
      </p:pic>
    </p:spTree>
    <p:extLst>
      <p:ext uri="{BB962C8B-B14F-4D97-AF65-F5344CB8AC3E}">
        <p14:creationId xmlns:p14="http://schemas.microsoft.com/office/powerpoint/2010/main" val="1440392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662333" cy="4038600"/>
          </a:xfrm>
        </p:spPr>
        <p:txBody>
          <a:bodyPr>
            <a:normAutofit fontScale="92500"/>
          </a:bodyPr>
          <a:lstStyle/>
          <a:p>
            <a:pPr lvl="0"/>
            <a:r>
              <a:rPr lang="en-IN" dirty="0" err="1"/>
              <a:t>Borivali</a:t>
            </a:r>
            <a:r>
              <a:rPr lang="en-IN" dirty="0"/>
              <a:t> west, </a:t>
            </a:r>
            <a:r>
              <a:rPr lang="en-IN" dirty="0" err="1"/>
              <a:t>Bandra</a:t>
            </a:r>
            <a:r>
              <a:rPr lang="en-IN" dirty="0"/>
              <a:t> West, </a:t>
            </a:r>
            <a:r>
              <a:rPr lang="en-IN" dirty="0" err="1"/>
              <a:t>Versova</a:t>
            </a:r>
            <a:r>
              <a:rPr lang="en-IN" dirty="0"/>
              <a:t>, </a:t>
            </a:r>
            <a:r>
              <a:rPr lang="en-IN" dirty="0" err="1"/>
              <a:t>Juhu</a:t>
            </a:r>
            <a:r>
              <a:rPr lang="en-IN" dirty="0"/>
              <a:t> are some of the best neighbourhoods for Italian cuisine.</a:t>
            </a:r>
          </a:p>
          <a:p>
            <a:pPr lvl="0"/>
            <a:r>
              <a:rPr lang="en-IN" dirty="0"/>
              <a:t>Lower </a:t>
            </a:r>
            <a:r>
              <a:rPr lang="en-IN" dirty="0" err="1"/>
              <a:t>Parel</a:t>
            </a:r>
            <a:r>
              <a:rPr lang="en-IN" dirty="0"/>
              <a:t>, </a:t>
            </a:r>
            <a:r>
              <a:rPr lang="en-IN" dirty="0" err="1"/>
              <a:t>Malad</a:t>
            </a:r>
            <a:r>
              <a:rPr lang="en-IN" dirty="0"/>
              <a:t> West, Powai are the best places for foodies who like eating out frequently.</a:t>
            </a:r>
          </a:p>
          <a:p>
            <a:pPr lvl="0"/>
            <a:r>
              <a:rPr lang="en-IN" dirty="0"/>
              <a:t>Powai, </a:t>
            </a:r>
            <a:r>
              <a:rPr lang="en-IN" dirty="0" err="1"/>
              <a:t>Malad</a:t>
            </a:r>
            <a:r>
              <a:rPr lang="en-IN" dirty="0"/>
              <a:t> West, Fort have the highest-rated restaurants in Mumbai.</a:t>
            </a:r>
          </a:p>
          <a:p>
            <a:pPr lvl="0"/>
            <a:r>
              <a:rPr lang="en-IN" b="1" dirty="0"/>
              <a:t>Cluster 1, Cluster 3 &amp; Cluster 4: </a:t>
            </a:r>
            <a:r>
              <a:rPr lang="en-IN" dirty="0"/>
              <a:t>It is </a:t>
            </a:r>
            <a:r>
              <a:rPr lang="en-IN" dirty="0" smtClean="0"/>
              <a:t>most </a:t>
            </a:r>
            <a:r>
              <a:rPr lang="en-IN" dirty="0"/>
              <a:t>recommended for tea rooms &amp; cafes</a:t>
            </a:r>
          </a:p>
          <a:p>
            <a:pPr lvl="0"/>
            <a:r>
              <a:rPr lang="en-IN" b="1" dirty="0"/>
              <a:t>Cluster 2</a:t>
            </a:r>
            <a:r>
              <a:rPr lang="en-IN" dirty="0"/>
              <a:t>: It is most recommended for Indian Restaurants.</a:t>
            </a:r>
          </a:p>
          <a:p>
            <a:pPr lvl="0"/>
            <a:r>
              <a:rPr lang="en-IN" b="1" dirty="0"/>
              <a:t>Cluster 5: </a:t>
            </a:r>
            <a:r>
              <a:rPr lang="en-IN" dirty="0" smtClean="0"/>
              <a:t>It </a:t>
            </a:r>
            <a:r>
              <a:rPr lang="en-IN" dirty="0"/>
              <a:t>is most recommended for Stores.</a:t>
            </a:r>
          </a:p>
          <a:p>
            <a:endParaRPr lang="en-IN" dirty="0"/>
          </a:p>
        </p:txBody>
      </p:sp>
      <p:sp>
        <p:nvSpPr>
          <p:cNvPr id="3" name="Title 2"/>
          <p:cNvSpPr>
            <a:spLocks noGrp="1"/>
          </p:cNvSpPr>
          <p:nvPr>
            <p:ph type="title"/>
          </p:nvPr>
        </p:nvSpPr>
        <p:spPr/>
        <p:txBody>
          <a:bodyPr/>
          <a:lstStyle/>
          <a:p>
            <a:r>
              <a:rPr lang="en-US" dirty="0" smtClean="0"/>
              <a:t>Conclusion</a:t>
            </a:r>
            <a:endParaRPr lang="en-IN" dirty="0"/>
          </a:p>
        </p:txBody>
      </p:sp>
    </p:spTree>
    <p:extLst>
      <p:ext uri="{BB962C8B-B14F-4D97-AF65-F5344CB8AC3E}">
        <p14:creationId xmlns:p14="http://schemas.microsoft.com/office/powerpoint/2010/main" val="343030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descr="Different Ways to Say Thank-You — Emily Po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7" descr="Different Ways to Say Thank-You — Emily Po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066800"/>
            <a:ext cx="8607425" cy="533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43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14600"/>
            <a:ext cx="7086600" cy="3810000"/>
          </a:xfrm>
          <a:ln>
            <a:solidFill>
              <a:schemeClr val="accent1"/>
            </a:solidFill>
          </a:ln>
        </p:spPr>
        <p:txBody>
          <a:bodyPr>
            <a:normAutofit fontScale="92500" lnSpcReduction="10000"/>
          </a:bodyPr>
          <a:lstStyle/>
          <a:p>
            <a:pPr marL="114300" lvl="1" indent="0">
              <a:buClr>
                <a:schemeClr val="accent1"/>
              </a:buClr>
              <a:buNone/>
            </a:pPr>
            <a:r>
              <a:rPr lang="en-IN" sz="2600" b="1" dirty="0"/>
              <a:t>Business problem: </a:t>
            </a:r>
            <a:r>
              <a:rPr lang="en-IN" sz="2600" dirty="0"/>
              <a:t>Using the data sources mentioned in the data section, we are going to explore and analyse neighbourhoods in Mumbai to decide the best location for Italian cuisine in the city. In the process, we will explore areas populated with restaurants, areas with a large number of Italian restaurants, areas having less number of restaurants, areas with the best rated Italian restaurants, neighbourhoods with the best restaurants in Mumbai, the best neighbourhood to stay if you prefer Italian Cuisine.</a:t>
            </a:r>
          </a:p>
          <a:p>
            <a:endParaRPr lang="en-IN" dirty="0"/>
          </a:p>
        </p:txBody>
      </p:sp>
      <p:sp>
        <p:nvSpPr>
          <p:cNvPr id="2" name="Title 1"/>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230856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52728"/>
          </a:xfrm>
        </p:spPr>
        <p:txBody>
          <a:bodyPr/>
          <a:lstStyle/>
          <a:p>
            <a:pPr algn="ctr"/>
            <a:r>
              <a:rPr lang="en-US" dirty="0" smtClean="0"/>
              <a:t>Data</a:t>
            </a:r>
            <a:endParaRPr lang="en-IN" dirty="0"/>
          </a:p>
        </p:txBody>
      </p:sp>
      <p:sp>
        <p:nvSpPr>
          <p:cNvPr id="4" name="Content Placeholder 3"/>
          <p:cNvSpPr>
            <a:spLocks noGrp="1"/>
          </p:cNvSpPr>
          <p:nvPr>
            <p:ph idx="1"/>
          </p:nvPr>
        </p:nvSpPr>
        <p:spPr>
          <a:xfrm>
            <a:off x="381000" y="1828800"/>
            <a:ext cx="8382000" cy="4800600"/>
          </a:xfrm>
        </p:spPr>
        <p:txBody>
          <a:bodyPr>
            <a:normAutofit fontScale="85000" lnSpcReduction="20000"/>
          </a:bodyPr>
          <a:lstStyle/>
          <a:p>
            <a:pPr marL="0" indent="0">
              <a:buNone/>
            </a:pPr>
            <a:r>
              <a:rPr lang="en-US" b="1" dirty="0" smtClean="0"/>
              <a:t>Data </a:t>
            </a:r>
            <a:r>
              <a:rPr lang="en-US" b="1" dirty="0"/>
              <a:t>Acquisition:</a:t>
            </a:r>
          </a:p>
          <a:p>
            <a:pPr marL="0" indent="0">
              <a:buNone/>
            </a:pPr>
            <a:r>
              <a:rPr lang="en-US" dirty="0"/>
              <a:t>For this project we will get data from the following datasets:</a:t>
            </a:r>
          </a:p>
          <a:p>
            <a:pPr marL="0" indent="0">
              <a:buNone/>
            </a:pPr>
            <a:r>
              <a:rPr lang="en-US" dirty="0"/>
              <a:t>Mumbai Restaurants data that contains localities, restaurant names, restaurant rating along with their latitudes and longitudes:</a:t>
            </a:r>
          </a:p>
          <a:p>
            <a:pPr marL="0" indent="0">
              <a:buNone/>
            </a:pPr>
            <a:r>
              <a:rPr lang="en-US" b="1" dirty="0"/>
              <a:t>Data source: </a:t>
            </a:r>
            <a:r>
              <a:rPr lang="en-US" dirty="0" err="1"/>
              <a:t>Zomato</a:t>
            </a:r>
            <a:r>
              <a:rPr lang="en-US" dirty="0"/>
              <a:t> </a:t>
            </a:r>
            <a:r>
              <a:rPr lang="en-US" dirty="0" err="1"/>
              <a:t>kaggel</a:t>
            </a:r>
            <a:r>
              <a:rPr lang="en-US" dirty="0"/>
              <a:t> dataset </a:t>
            </a:r>
            <a:r>
              <a:rPr lang="en-US" b="1" dirty="0"/>
              <a:t>("https://www.kaggle.com/shrutimehta/zomato-restaurants-data")</a:t>
            </a:r>
          </a:p>
          <a:p>
            <a:pPr marL="0" indent="0">
              <a:buNone/>
            </a:pPr>
            <a:r>
              <a:rPr lang="en-US" b="1" dirty="0"/>
              <a:t>Data description</a:t>
            </a:r>
            <a:r>
              <a:rPr lang="en-US" dirty="0"/>
              <a:t>: This dataset provides information about the cuisines of the countries and localities of said countries </a:t>
            </a:r>
            <a:r>
              <a:rPr lang="en-US" dirty="0" smtClean="0"/>
              <a:t>serving </a:t>
            </a:r>
            <a:r>
              <a:rPr lang="en-US" dirty="0"/>
              <a:t>a given cuisine with maximum number of restaurants</a:t>
            </a:r>
            <a:r>
              <a:rPr lang="en-US" dirty="0" smtClean="0"/>
              <a:t>.</a:t>
            </a:r>
          </a:p>
          <a:p>
            <a:pPr marL="0" indent="0">
              <a:buNone/>
            </a:pPr>
            <a:endParaRPr lang="en-US" dirty="0" smtClean="0"/>
          </a:p>
          <a:p>
            <a:pPr marL="0" indent="0">
              <a:buNone/>
            </a:pPr>
            <a:r>
              <a:rPr lang="en-US" dirty="0" smtClean="0"/>
              <a:t>This </a:t>
            </a:r>
            <a:r>
              <a:rPr lang="en-US" dirty="0"/>
              <a:t>dataset contains the information we need for analysis and we will use it to explore various localities of Mumbai.</a:t>
            </a:r>
          </a:p>
          <a:p>
            <a:pPr marL="0" indent="0">
              <a:buNone/>
            </a:pPr>
            <a:r>
              <a:rPr lang="en-US" dirty="0"/>
              <a:t>Venues near each </a:t>
            </a:r>
            <a:r>
              <a:rPr lang="en-US" dirty="0" err="1"/>
              <a:t>neighbourhood</a:t>
            </a:r>
            <a:r>
              <a:rPr lang="en-US" dirty="0"/>
              <a:t> of Mumbai:</a:t>
            </a:r>
          </a:p>
          <a:p>
            <a:pPr marL="0" indent="0">
              <a:buNone/>
            </a:pPr>
            <a:r>
              <a:rPr lang="en-US" b="1" dirty="0"/>
              <a:t>Data source: </a:t>
            </a:r>
            <a:r>
              <a:rPr lang="en-US" dirty="0"/>
              <a:t>Foursquare API </a:t>
            </a:r>
            <a:r>
              <a:rPr lang="en-US" b="1" dirty="0"/>
              <a:t>( "https://developer.foursquare.com/")</a:t>
            </a:r>
          </a:p>
          <a:p>
            <a:pPr marL="0" indent="0">
              <a:buNone/>
            </a:pPr>
            <a:r>
              <a:rPr lang="en-US" b="1" dirty="0"/>
              <a:t>Description: </a:t>
            </a:r>
            <a:r>
              <a:rPr lang="en-US" dirty="0"/>
              <a:t>This Dataset will provide us with the location based data we need to explore </a:t>
            </a:r>
            <a:r>
              <a:rPr lang="en-US" dirty="0" err="1"/>
              <a:t>neighbourhoods</a:t>
            </a:r>
            <a:r>
              <a:rPr lang="en-US" dirty="0"/>
              <a:t> in </a:t>
            </a:r>
            <a:r>
              <a:rPr lang="en-US" dirty="0" err="1"/>
              <a:t>Mumbai.By</a:t>
            </a:r>
            <a:r>
              <a:rPr lang="en-US" dirty="0"/>
              <a:t> using this </a:t>
            </a:r>
            <a:r>
              <a:rPr lang="en-US" dirty="0" err="1"/>
              <a:t>api</a:t>
            </a:r>
            <a:r>
              <a:rPr lang="en-US" dirty="0"/>
              <a:t>, we will get the relevant venues in each neighborhood in Mumbai.</a:t>
            </a:r>
          </a:p>
          <a:p>
            <a:endParaRPr lang="en-IN" dirty="0"/>
          </a:p>
        </p:txBody>
      </p:sp>
    </p:spTree>
    <p:extLst>
      <p:ext uri="{BB962C8B-B14F-4D97-AF65-F5344CB8AC3E}">
        <p14:creationId xmlns:p14="http://schemas.microsoft.com/office/powerpoint/2010/main" val="163780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2286000"/>
            <a:ext cx="4876800" cy="4038600"/>
          </a:xfrm>
        </p:spPr>
        <p:txBody>
          <a:bodyPr>
            <a:normAutofit fontScale="92500" lnSpcReduction="20000"/>
          </a:bodyPr>
          <a:lstStyle/>
          <a:p>
            <a:pPr marL="0" indent="0">
              <a:buNone/>
            </a:pPr>
            <a:r>
              <a:rPr lang="en-IN" b="1" dirty="0"/>
              <a:t>Strategy for problem solving:</a:t>
            </a:r>
            <a:endParaRPr lang="en-IN" dirty="0"/>
          </a:p>
          <a:p>
            <a:r>
              <a:rPr lang="en-IN" dirty="0"/>
              <a:t>We will collect the Mumbai city data from </a:t>
            </a:r>
            <a:r>
              <a:rPr lang="en-IN" dirty="0" err="1"/>
              <a:t>Zomato</a:t>
            </a:r>
            <a:r>
              <a:rPr lang="en-IN" dirty="0"/>
              <a:t> </a:t>
            </a:r>
            <a:r>
              <a:rPr lang="en-IN" dirty="0" err="1"/>
              <a:t>kaggel</a:t>
            </a:r>
            <a:r>
              <a:rPr lang="en-IN" dirty="0"/>
              <a:t> dataset</a:t>
            </a:r>
          </a:p>
          <a:p>
            <a:r>
              <a:rPr lang="en-IN" dirty="0"/>
              <a:t>We will find the venues for each neighbourhood using </a:t>
            </a:r>
            <a:r>
              <a:rPr lang="en-IN" dirty="0" err="1"/>
              <a:t>FourSquare</a:t>
            </a:r>
            <a:r>
              <a:rPr lang="en-IN" dirty="0"/>
              <a:t> API</a:t>
            </a:r>
          </a:p>
          <a:p>
            <a:r>
              <a:rPr lang="en-IN" dirty="0"/>
              <a:t>We will group the venues by nearby localities</a:t>
            </a:r>
          </a:p>
          <a:p>
            <a:r>
              <a:rPr lang="en-IN" dirty="0"/>
              <a:t>We will find the best places to eat based on the basis of aggregate rating.</a:t>
            </a:r>
          </a:p>
          <a:p>
            <a:r>
              <a:rPr lang="en-IN" dirty="0"/>
              <a:t>Using folium library, we will visualise the results. </a:t>
            </a:r>
          </a:p>
          <a:p>
            <a:endParaRPr lang="en-IN" dirty="0"/>
          </a:p>
        </p:txBody>
      </p:sp>
      <p:sp>
        <p:nvSpPr>
          <p:cNvPr id="2" name="Title 1"/>
          <p:cNvSpPr>
            <a:spLocks noGrp="1"/>
          </p:cNvSpPr>
          <p:nvPr>
            <p:ph type="title"/>
          </p:nvPr>
        </p:nvSpPr>
        <p:spPr/>
        <p:txBody>
          <a:bodyPr/>
          <a:lstStyle/>
          <a:p>
            <a:r>
              <a:rPr lang="en-US" dirty="0" smtClean="0"/>
              <a:t>Approach</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2362200"/>
            <a:ext cx="304323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1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7086600" cy="990600"/>
          </a:xfrm>
        </p:spPr>
        <p:txBody>
          <a:bodyPr>
            <a:normAutofit/>
          </a:bodyPr>
          <a:lstStyle/>
          <a:p>
            <a:pPr marL="0" indent="0">
              <a:buNone/>
            </a:pPr>
            <a:r>
              <a:rPr lang="en-IN" dirty="0" smtClean="0"/>
              <a:t>Download </a:t>
            </a:r>
            <a:r>
              <a:rPr lang="en-IN" dirty="0" err="1" smtClean="0"/>
              <a:t>Zomato</a:t>
            </a:r>
            <a:r>
              <a:rPr lang="en-IN" dirty="0" smtClean="0"/>
              <a:t> </a:t>
            </a:r>
            <a:r>
              <a:rPr lang="en-IN" dirty="0" err="1"/>
              <a:t>kaggel</a:t>
            </a:r>
            <a:r>
              <a:rPr lang="en-IN" dirty="0"/>
              <a:t> </a:t>
            </a:r>
            <a:r>
              <a:rPr lang="en-IN" dirty="0" smtClean="0"/>
              <a:t>dataset and select </a:t>
            </a:r>
            <a:r>
              <a:rPr lang="en-IN" dirty="0"/>
              <a:t>the restaurant data for Mumbai as a </a:t>
            </a:r>
            <a:r>
              <a:rPr lang="en-IN" dirty="0" smtClean="0"/>
              <a:t>pandas </a:t>
            </a:r>
            <a:r>
              <a:rPr lang="en-IN" dirty="0" err="1" smtClean="0"/>
              <a:t>DataFrame</a:t>
            </a:r>
            <a:endParaRPr lang="en-IN" dirty="0"/>
          </a:p>
          <a:p>
            <a:endParaRPr lang="en-IN" dirty="0"/>
          </a:p>
        </p:txBody>
      </p:sp>
      <p:sp>
        <p:nvSpPr>
          <p:cNvPr id="2" name="Title 1"/>
          <p:cNvSpPr>
            <a:spLocks noGrp="1"/>
          </p:cNvSpPr>
          <p:nvPr>
            <p:ph type="title"/>
          </p:nvPr>
        </p:nvSpPr>
        <p:spPr/>
        <p:txBody>
          <a:bodyPr/>
          <a:lstStyle/>
          <a:p>
            <a:r>
              <a:rPr lang="en-IN" b="1" dirty="0"/>
              <a:t>Data Cleaning:</a:t>
            </a:r>
            <a:endParaRPr lang="en-IN" dirty="0"/>
          </a:p>
        </p:txBody>
      </p:sp>
      <p:pic>
        <p:nvPicPr>
          <p:cNvPr id="5" name="Picture 4"/>
          <p:cNvPicPr/>
          <p:nvPr/>
        </p:nvPicPr>
        <p:blipFill>
          <a:blip r:embed="rId2"/>
          <a:stretch>
            <a:fillRect/>
          </a:stretch>
        </p:blipFill>
        <p:spPr>
          <a:xfrm>
            <a:off x="838200" y="2895600"/>
            <a:ext cx="7315200" cy="3276600"/>
          </a:xfrm>
          <a:prstGeom prst="rect">
            <a:avLst/>
          </a:prstGeom>
        </p:spPr>
      </p:pic>
    </p:spTree>
    <p:extLst>
      <p:ext uri="{BB962C8B-B14F-4D97-AF65-F5344CB8AC3E}">
        <p14:creationId xmlns:p14="http://schemas.microsoft.com/office/powerpoint/2010/main" val="407080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0"/>
            <a:ext cx="7086600" cy="990600"/>
          </a:xfrm>
        </p:spPr>
        <p:txBody>
          <a:bodyPr>
            <a:normAutofit/>
          </a:bodyPr>
          <a:lstStyle/>
          <a:p>
            <a:pPr marL="0" indent="0">
              <a:buNone/>
            </a:pPr>
            <a:r>
              <a:rPr lang="en-IN" dirty="0" smtClean="0"/>
              <a:t>Drop irrelevant </a:t>
            </a:r>
            <a:r>
              <a:rPr lang="en-IN" dirty="0"/>
              <a:t>columns and </a:t>
            </a:r>
            <a:r>
              <a:rPr lang="en-IN" dirty="0" smtClean="0"/>
              <a:t>clean </a:t>
            </a:r>
            <a:r>
              <a:rPr lang="en-IN" dirty="0"/>
              <a:t>the downloaded </a:t>
            </a:r>
            <a:r>
              <a:rPr lang="en-IN" dirty="0" err="1"/>
              <a:t>DataFrame</a:t>
            </a:r>
            <a:r>
              <a:rPr lang="en-IN" dirty="0"/>
              <a:t> for Mumbai</a:t>
            </a:r>
          </a:p>
          <a:p>
            <a:endParaRPr lang="en-IN" dirty="0"/>
          </a:p>
        </p:txBody>
      </p:sp>
      <p:sp>
        <p:nvSpPr>
          <p:cNvPr id="2" name="Title 1"/>
          <p:cNvSpPr>
            <a:spLocks noGrp="1"/>
          </p:cNvSpPr>
          <p:nvPr>
            <p:ph type="title"/>
          </p:nvPr>
        </p:nvSpPr>
        <p:spPr/>
        <p:txBody>
          <a:bodyPr/>
          <a:lstStyle/>
          <a:p>
            <a:r>
              <a:rPr lang="en-IN" b="1" dirty="0"/>
              <a:t>Data Cleaning:</a:t>
            </a:r>
            <a:endParaRPr lang="en-IN" dirty="0"/>
          </a:p>
        </p:txBody>
      </p:sp>
      <p:pic>
        <p:nvPicPr>
          <p:cNvPr id="6" name="Picture 5"/>
          <p:cNvPicPr/>
          <p:nvPr/>
        </p:nvPicPr>
        <p:blipFill>
          <a:blip r:embed="rId2"/>
          <a:stretch>
            <a:fillRect/>
          </a:stretch>
        </p:blipFill>
        <p:spPr>
          <a:xfrm>
            <a:off x="685800" y="3352800"/>
            <a:ext cx="7391400" cy="2971800"/>
          </a:xfrm>
          <a:prstGeom prst="rect">
            <a:avLst/>
          </a:prstGeom>
        </p:spPr>
      </p:pic>
    </p:spTree>
    <p:extLst>
      <p:ext uri="{BB962C8B-B14F-4D97-AF65-F5344CB8AC3E}">
        <p14:creationId xmlns:p14="http://schemas.microsoft.com/office/powerpoint/2010/main" val="402061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09800"/>
            <a:ext cx="7696200" cy="1058333"/>
          </a:xfrm>
        </p:spPr>
        <p:txBody>
          <a:bodyPr/>
          <a:lstStyle/>
          <a:p>
            <a:pPr marL="0" indent="0">
              <a:buNone/>
            </a:pPr>
            <a:r>
              <a:rPr lang="en-IN" dirty="0" smtClean="0"/>
              <a:t>Create </a:t>
            </a:r>
            <a:r>
              <a:rPr lang="en-IN" dirty="0"/>
              <a:t>a </a:t>
            </a:r>
            <a:r>
              <a:rPr lang="en-IN" b="1" dirty="0"/>
              <a:t>Map</a:t>
            </a:r>
            <a:r>
              <a:rPr lang="en-IN" dirty="0"/>
              <a:t> and </a:t>
            </a:r>
            <a:r>
              <a:rPr lang="en-IN" b="1" dirty="0"/>
              <a:t>cluster</a:t>
            </a:r>
            <a:r>
              <a:rPr lang="en-IN" dirty="0"/>
              <a:t> the restaurants using k-means clustering</a:t>
            </a:r>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7086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90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408333" cy="677333"/>
          </a:xfrm>
        </p:spPr>
        <p:txBody>
          <a:bodyPr/>
          <a:lstStyle/>
          <a:p>
            <a:pPr marL="0" indent="0">
              <a:buNone/>
            </a:pPr>
            <a:r>
              <a:rPr lang="en-IN" dirty="0"/>
              <a:t>Clustered Mumbai restaurant data</a:t>
            </a:r>
          </a:p>
        </p:txBody>
      </p:sp>
      <p:sp>
        <p:nvSpPr>
          <p:cNvPr id="3" name="Title 2"/>
          <p:cNvSpPr>
            <a:spLocks noGrp="1"/>
          </p:cNvSpPr>
          <p:nvPr>
            <p:ph type="title"/>
          </p:nvPr>
        </p:nvSpPr>
        <p:spPr/>
        <p:txBody>
          <a:bodyPr/>
          <a:lstStyle/>
          <a:p>
            <a:r>
              <a:rPr lang="en-IN" b="1" dirty="0"/>
              <a:t>Exploration &amp; Visualization</a:t>
            </a:r>
            <a:endParaRPr lang="en-IN" dirty="0"/>
          </a:p>
        </p:txBody>
      </p:sp>
      <p:pic>
        <p:nvPicPr>
          <p:cNvPr id="4" name="Picture 3"/>
          <p:cNvPicPr/>
          <p:nvPr/>
        </p:nvPicPr>
        <p:blipFill>
          <a:blip r:embed="rId2"/>
          <a:stretch>
            <a:fillRect/>
          </a:stretch>
        </p:blipFill>
        <p:spPr>
          <a:xfrm>
            <a:off x="1066800" y="3428999"/>
            <a:ext cx="6781800" cy="2362201"/>
          </a:xfrm>
          <a:prstGeom prst="rect">
            <a:avLst/>
          </a:prstGeom>
        </p:spPr>
      </p:pic>
    </p:spTree>
    <p:extLst>
      <p:ext uri="{BB962C8B-B14F-4D97-AF65-F5344CB8AC3E}">
        <p14:creationId xmlns:p14="http://schemas.microsoft.com/office/powerpoint/2010/main" val="334244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75</TotalTime>
  <Words>792</Words>
  <Application>Microsoft Office PowerPoint</Application>
  <PresentationFormat>On-screen Show (4:3)</PresentationFormat>
  <Paragraphs>75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Waveform</vt:lpstr>
      <vt:lpstr>The Battle of Neighbourhoods</vt:lpstr>
      <vt:lpstr>Introduction</vt:lpstr>
      <vt:lpstr>Problem Statement</vt:lpstr>
      <vt:lpstr>Data</vt:lpstr>
      <vt:lpstr>Approach</vt:lpstr>
      <vt:lpstr>Data Cleaning:</vt:lpstr>
      <vt:lpstr>Data Cleaning:</vt:lpstr>
      <vt:lpstr>Exploration &amp; Visualization</vt:lpstr>
      <vt:lpstr>Exploration &amp; Visualization</vt:lpstr>
      <vt:lpstr>Exploration &amp; Visualization</vt:lpstr>
      <vt:lpstr>Exploration &amp; Visualization</vt:lpstr>
      <vt:lpstr>Exploration &amp; Visualization</vt:lpstr>
      <vt:lpstr>Exploration &amp; Visualization</vt:lpstr>
      <vt:lpstr>Exploration &amp; Visualization</vt:lpstr>
      <vt:lpstr>Exploration &amp; Visualization</vt:lpstr>
      <vt:lpstr>Data Transformation</vt:lpstr>
      <vt:lpstr>Data Transformation</vt:lpstr>
      <vt:lpstr>Data Transformation</vt:lpstr>
      <vt:lpstr>Data Transformation</vt:lpstr>
      <vt:lpstr>Data Transformation</vt:lpstr>
      <vt:lpstr>Data Transformation</vt:lpstr>
      <vt:lpstr>Clusters</vt:lpstr>
      <vt:lpstr>Clusters</vt:lpstr>
      <vt:lpstr>Clusters</vt:lpstr>
      <vt:lpstr>Clusters</vt:lpstr>
      <vt:lpstr>Clusters</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Dell</dc:creator>
  <cp:lastModifiedBy>Dell</cp:lastModifiedBy>
  <cp:revision>8</cp:revision>
  <cp:lastPrinted>2021-05-24T18:44:11Z</cp:lastPrinted>
  <dcterms:created xsi:type="dcterms:W3CDTF">2006-08-16T00:00:00Z</dcterms:created>
  <dcterms:modified xsi:type="dcterms:W3CDTF">2021-05-24T18:44:55Z</dcterms:modified>
</cp:coreProperties>
</file>